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56" r:id="rId4"/>
    <p:sldId id="354" r:id="rId5"/>
    <p:sldId id="355" r:id="rId6"/>
    <p:sldId id="259" r:id="rId7"/>
    <p:sldId id="260" r:id="rId8"/>
    <p:sldId id="261" r:id="rId9"/>
    <p:sldId id="365" r:id="rId10"/>
    <p:sldId id="264" r:id="rId11"/>
    <p:sldId id="265" r:id="rId12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99"/>
    <a:srgbClr val="009900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77" d="100"/>
          <a:sy n="77" d="100"/>
        </p:scale>
        <p:origin x="9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4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2018/6/27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2054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</a:t>
            </a:r>
            <a:endParaRPr lang="en-US" altLang="ja-JP" sz="7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  <a:endParaRPr kumimoji="1" lang="ja-JP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B258B2-5DAD-4ED8-B5A1-26577830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5023220"/>
            <a:ext cx="2016000" cy="4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0" y="1420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お金はどこからやってくる？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9DEDA9-A100-48F9-84D6-5FAA1F71E6B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2936DE4-689C-4C6E-8F1A-0EF94F0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9F111-0845-4DD3-ADE2-6596A85A264D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9667D-6CC4-4017-8214-C146988FF56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302819-A7D0-4D30-A25B-0C7FE85E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4" y="1262344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0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4DA574-1FF8-45E6-BF95-7D524939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4" y="900000"/>
            <a:ext cx="8730229" cy="9327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1296" y="4849205"/>
            <a:ext cx="882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defTabSz="914400">
              <a:buFont typeface="+mj-ea"/>
              <a:buAutoNum type="circleNumDbPlain"/>
            </a:pP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あゆむくんにお小遣いをくれるのは誰ですか？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marL="288000" indent="-288000" defTabSz="914400">
              <a:buFont typeface="+mj-ea"/>
              <a:buAutoNum type="circleNumDbPlain"/>
            </a:pP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あゆむくんにお小遣いをくれる人は、誰からお金をもらっていますか？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marL="288000"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（どのようにして、お金を得ていますか？）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5962" y="1002881"/>
            <a:ext cx="813890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あゆむくんの財布に入っているお小遣い（お金）。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spc="-50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どのような流れでやってきたか考えて、ワークシートに書いてみましょう。</a:t>
            </a:r>
            <a:endParaRPr lang="en-US" altLang="ja-JP" sz="2000" b="1" spc="-50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85DB23E-E537-49EC-BA06-41C997E7E523}"/>
              </a:ext>
            </a:extLst>
          </p:cNvPr>
          <p:cNvSpPr txBox="1"/>
          <p:nvPr/>
        </p:nvSpPr>
        <p:spPr>
          <a:xfrm>
            <a:off x="521296" y="5810349"/>
            <a:ext cx="335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順番に考えてみましょう。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0F30D7E-335C-4FDF-83B5-EFEA1FE4CF6A}"/>
              </a:ext>
            </a:extLst>
          </p:cNvPr>
          <p:cNvGrpSpPr/>
          <p:nvPr/>
        </p:nvGrpSpPr>
        <p:grpSpPr>
          <a:xfrm>
            <a:off x="250494" y="1980000"/>
            <a:ext cx="8601153" cy="2866415"/>
            <a:chOff x="250494" y="1980000"/>
            <a:chExt cx="8601153" cy="2866415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722A9AD-BD87-4D82-BC20-59313846C01A}"/>
                </a:ext>
              </a:extLst>
            </p:cNvPr>
            <p:cNvGrpSpPr/>
            <p:nvPr/>
          </p:nvGrpSpPr>
          <p:grpSpPr>
            <a:xfrm>
              <a:off x="250494" y="2064311"/>
              <a:ext cx="1402100" cy="2184193"/>
              <a:chOff x="516713" y="1691507"/>
              <a:chExt cx="1402100" cy="2184193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90186585-2178-498D-AB93-70E55B37E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713" y="1691507"/>
                <a:ext cx="1402100" cy="1803417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382AD1A-E75D-4641-AC0B-AF0A60816E92}"/>
                  </a:ext>
                </a:extLst>
              </p:cNvPr>
              <p:cNvSpPr txBox="1"/>
              <p:nvPr/>
            </p:nvSpPr>
            <p:spPr>
              <a:xfrm>
                <a:off x="655255" y="3506368"/>
                <a:ext cx="11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あゆむ</a:t>
                </a:r>
                <a:endParaRPr lang="en-US" altLang="ja-JP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2B60891-F586-4D65-BDE9-6D5F64CBA3A4}"/>
                </a:ext>
              </a:extLst>
            </p:cNvPr>
            <p:cNvGrpSpPr/>
            <p:nvPr/>
          </p:nvGrpSpPr>
          <p:grpSpPr>
            <a:xfrm>
              <a:off x="6757102" y="2064311"/>
              <a:ext cx="2094545" cy="2782104"/>
              <a:chOff x="6757102" y="2064311"/>
              <a:chExt cx="2094545" cy="278210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11FC6240-B914-406A-9B64-779206FB2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63851" y="20643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A264C7-BC34-4833-A92B-F101EFD98274}"/>
                  </a:ext>
                </a:extLst>
              </p:cNvPr>
              <p:cNvSpPr txBox="1"/>
              <p:nvPr/>
            </p:nvSpPr>
            <p:spPr>
              <a:xfrm>
                <a:off x="7126966" y="3520699"/>
                <a:ext cx="13653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endParaRPr lang="en-US" altLang="ja-JP" sz="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消費者</a:t>
                </a:r>
                <a:endParaRPr lang="en-US" altLang="ja-JP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E93CCA-BA7A-4565-84FE-A9891E1AA899}"/>
                  </a:ext>
                </a:extLst>
              </p:cNvPr>
              <p:cNvSpPr txBox="1"/>
              <p:nvPr/>
            </p:nvSpPr>
            <p:spPr>
              <a:xfrm>
                <a:off x="6757102" y="4015418"/>
                <a:ext cx="2094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企業のモノや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サービスを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購入してくれる人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F66156E-A6EF-4373-BF8A-4A207DEB319A}"/>
                </a:ext>
              </a:extLst>
            </p:cNvPr>
            <p:cNvGrpSpPr/>
            <p:nvPr/>
          </p:nvGrpSpPr>
          <p:grpSpPr>
            <a:xfrm>
              <a:off x="4650459" y="1980000"/>
              <a:ext cx="1989630" cy="2365905"/>
              <a:chOff x="4650459" y="1980000"/>
              <a:chExt cx="1989630" cy="2365905"/>
            </a:xfrm>
          </p:grpSpPr>
          <p:sp>
            <p:nvSpPr>
              <p:cNvPr id="47" name="四角形: 角を丸くする 46">
                <a:extLst>
                  <a:ext uri="{FF2B5EF4-FFF2-40B4-BE49-F238E27FC236}">
                    <a16:creationId xmlns:a16="http://schemas.microsoft.com/office/drawing/2014/main" id="{77C188A1-EC6D-4AEF-97A6-D74A16880754}"/>
                  </a:ext>
                </a:extLst>
              </p:cNvPr>
              <p:cNvSpPr/>
              <p:nvPr/>
            </p:nvSpPr>
            <p:spPr>
              <a:xfrm>
                <a:off x="4650459" y="1980000"/>
                <a:ext cx="1989630" cy="2365905"/>
              </a:xfrm>
              <a:prstGeom prst="roundRect">
                <a:avLst>
                  <a:gd name="adj" fmla="val 9763"/>
                </a:avLst>
              </a:prstGeom>
              <a:noFill/>
              <a:ln w="31750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488256F-974A-49E3-BEB1-67A2DEBA05FF}"/>
                  </a:ext>
                </a:extLst>
              </p:cNvPr>
              <p:cNvGrpSpPr/>
              <p:nvPr/>
            </p:nvGrpSpPr>
            <p:grpSpPr>
              <a:xfrm>
                <a:off x="4811440" y="2064311"/>
                <a:ext cx="1654492" cy="1931689"/>
                <a:chOff x="4811440" y="2064311"/>
                <a:chExt cx="1654492" cy="1931689"/>
              </a:xfrm>
            </p:grpSpPr>
            <p:pic>
              <p:nvPicPr>
                <p:cNvPr id="55" name="図 54">
                  <a:extLst>
                    <a:ext uri="{FF2B5EF4-FFF2-40B4-BE49-F238E27FC236}">
                      <a16:creationId xmlns:a16="http://schemas.microsoft.com/office/drawing/2014/main" id="{75FE045A-2AB3-4489-AF85-32BCAB468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017589" y="2064311"/>
                  <a:ext cx="1283136" cy="1411658"/>
                </a:xfrm>
                <a:prstGeom prst="rect">
                  <a:avLst/>
                </a:prstGeom>
              </p:spPr>
            </p:pic>
            <p:sp>
              <p:nvSpPr>
                <p:cNvPr id="56" name="四角形: 角を丸くする 55">
                  <a:extLst>
                    <a:ext uri="{FF2B5EF4-FFF2-40B4-BE49-F238E27FC236}">
                      <a16:creationId xmlns:a16="http://schemas.microsoft.com/office/drawing/2014/main" id="{4434E096-4171-4BD8-8EC5-63BDC0DC29C7}"/>
                    </a:ext>
                  </a:extLst>
                </p:cNvPr>
                <p:cNvSpPr/>
                <p:nvPr/>
              </p:nvSpPr>
              <p:spPr>
                <a:xfrm>
                  <a:off x="4845932" y="3456000"/>
                  <a:ext cx="1620000" cy="540000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AD017538-A73F-4E7D-A797-C16DF187BE6A}"/>
                    </a:ext>
                  </a:extLst>
                </p:cNvPr>
                <p:cNvSpPr txBox="1"/>
                <p:nvPr/>
              </p:nvSpPr>
              <p:spPr>
                <a:xfrm>
                  <a:off x="4811440" y="3459258"/>
                  <a:ext cx="1355727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endParaRPr lang="en-US" altLang="ja-JP" sz="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defTabSz="914400"/>
                  <a:r>
                    <a:rPr lang="ja-JP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②</a:t>
                  </a:r>
                  <a:endParaRPr lang="en-US" altLang="ja-JP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A6FEE3-BDCF-4002-9247-2BAE0EB88E36}"/>
                </a:ext>
              </a:extLst>
            </p:cNvPr>
            <p:cNvGrpSpPr/>
            <p:nvPr/>
          </p:nvGrpSpPr>
          <p:grpSpPr>
            <a:xfrm>
              <a:off x="2187634" y="1980000"/>
              <a:ext cx="2008471" cy="2365905"/>
              <a:chOff x="2187634" y="1980000"/>
              <a:chExt cx="2008471" cy="2365905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C2BE3A57-E4BC-4364-8326-22F1C65F7261}"/>
                  </a:ext>
                </a:extLst>
              </p:cNvPr>
              <p:cNvGrpSpPr/>
              <p:nvPr/>
            </p:nvGrpSpPr>
            <p:grpSpPr>
              <a:xfrm>
                <a:off x="2360105" y="2064311"/>
                <a:ext cx="1836000" cy="1931689"/>
                <a:chOff x="2360105" y="2064311"/>
                <a:chExt cx="1836000" cy="1931689"/>
              </a:xfrm>
            </p:grpSpPr>
            <p:pic>
              <p:nvPicPr>
                <p:cNvPr id="61" name="図 60">
                  <a:extLst>
                    <a:ext uri="{FF2B5EF4-FFF2-40B4-BE49-F238E27FC236}">
                      <a16:creationId xmlns:a16="http://schemas.microsoft.com/office/drawing/2014/main" id="{AD1DDB75-17AC-49D8-89E7-AD2C115B3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48270" y="2064311"/>
                  <a:ext cx="1283136" cy="1411658"/>
                </a:xfrm>
                <a:prstGeom prst="rect">
                  <a:avLst/>
                </a:prstGeom>
              </p:spPr>
            </p:pic>
            <p:sp>
              <p:nvSpPr>
                <p:cNvPr id="62" name="四角形: 角を丸くする 61">
                  <a:extLst>
                    <a:ext uri="{FF2B5EF4-FFF2-40B4-BE49-F238E27FC236}">
                      <a16:creationId xmlns:a16="http://schemas.microsoft.com/office/drawing/2014/main" id="{970492A6-D191-44AF-A7DF-F73B1CBB68C0}"/>
                    </a:ext>
                  </a:extLst>
                </p:cNvPr>
                <p:cNvSpPr/>
                <p:nvPr/>
              </p:nvSpPr>
              <p:spPr>
                <a:xfrm>
                  <a:off x="2379838" y="3456000"/>
                  <a:ext cx="1620000" cy="540000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7A20EE5-7928-4BD0-B9B5-6A47218CF7B0}"/>
                    </a:ext>
                  </a:extLst>
                </p:cNvPr>
                <p:cNvSpPr txBox="1"/>
                <p:nvPr/>
              </p:nvSpPr>
              <p:spPr>
                <a:xfrm>
                  <a:off x="2360105" y="3459258"/>
                  <a:ext cx="183600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endParaRPr lang="en-US" altLang="ja-JP" sz="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defTabSz="914400"/>
                  <a:r>
                    <a:rPr lang="ja-JP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①</a:t>
                  </a:r>
                  <a:endParaRPr lang="en-US" altLang="ja-JP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63" name="四角形: 角を丸くする 62">
                <a:extLst>
                  <a:ext uri="{FF2B5EF4-FFF2-40B4-BE49-F238E27FC236}">
                    <a16:creationId xmlns:a16="http://schemas.microsoft.com/office/drawing/2014/main" id="{FFA0764C-2D2E-447D-8518-48751C2580F2}"/>
                  </a:ext>
                </a:extLst>
              </p:cNvPr>
              <p:cNvSpPr/>
              <p:nvPr/>
            </p:nvSpPr>
            <p:spPr>
              <a:xfrm>
                <a:off x="2187634" y="1980000"/>
                <a:ext cx="1989630" cy="2365905"/>
              </a:xfrm>
              <a:prstGeom prst="roundRect">
                <a:avLst>
                  <a:gd name="adj" fmla="val 9763"/>
                </a:avLst>
              </a:prstGeom>
              <a:noFill/>
              <a:ln w="31750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矢印: 右 48">
              <a:extLst>
                <a:ext uri="{FF2B5EF4-FFF2-40B4-BE49-F238E27FC236}">
                  <a16:creationId xmlns:a16="http://schemas.microsoft.com/office/drawing/2014/main" id="{15181BAB-7905-476D-918C-CA6C271C55BC}"/>
                </a:ext>
              </a:extLst>
            </p:cNvPr>
            <p:cNvSpPr/>
            <p:nvPr/>
          </p:nvSpPr>
          <p:spPr>
            <a:xfrm rot="10800000">
              <a:off x="6355249" y="2448861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矢印: 右 49">
              <a:extLst>
                <a:ext uri="{FF2B5EF4-FFF2-40B4-BE49-F238E27FC236}">
                  <a16:creationId xmlns:a16="http://schemas.microsoft.com/office/drawing/2014/main" id="{97C3BF5A-8391-411B-8D17-F7AFCF5350BF}"/>
                </a:ext>
              </a:extLst>
            </p:cNvPr>
            <p:cNvSpPr/>
            <p:nvPr/>
          </p:nvSpPr>
          <p:spPr>
            <a:xfrm rot="10800000">
              <a:off x="3984277" y="2483643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矢印: 右 45">
              <a:extLst>
                <a:ext uri="{FF2B5EF4-FFF2-40B4-BE49-F238E27FC236}">
                  <a16:creationId xmlns:a16="http://schemas.microsoft.com/office/drawing/2014/main" id="{3B709401-69C6-4752-A8AB-6DDECF9857DA}"/>
                </a:ext>
              </a:extLst>
            </p:cNvPr>
            <p:cNvSpPr/>
            <p:nvPr/>
          </p:nvSpPr>
          <p:spPr>
            <a:xfrm rot="10800000">
              <a:off x="1637690" y="253678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0CA86CB-6FDE-4FE2-862E-D9B9913B9720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63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働いてお金を得る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2000" y="4772912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みなさんは中学生なので、家の人からお金をもらっています。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みなさんの手元にやってくる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「お金」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は、家族が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「働いて」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得たお金です。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社会に出たら、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自分で働いて収入を得て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、生活していくことになります。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987" y="6083053"/>
            <a:ext cx="85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医師や弁護士などとして独立する、お店を経営する、フリーランスなど、企業に属する以外の方法で収入を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　 得る働き方もたくさんあります。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A8BF45-DD9C-48AD-B16A-D0AC4572AF6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7152D61-6297-4198-8860-BF6E48CF212C}"/>
              </a:ext>
            </a:extLst>
          </p:cNvPr>
          <p:cNvGrpSpPr/>
          <p:nvPr/>
        </p:nvGrpSpPr>
        <p:grpSpPr>
          <a:xfrm>
            <a:off x="250494" y="1645211"/>
            <a:ext cx="8647949" cy="2850021"/>
            <a:chOff x="250494" y="1645211"/>
            <a:chExt cx="8647949" cy="2850021"/>
          </a:xfrm>
        </p:grpSpPr>
        <p:sp>
          <p:nvSpPr>
            <p:cNvPr id="47" name="矢印: 右 46">
              <a:extLst>
                <a:ext uri="{FF2B5EF4-FFF2-40B4-BE49-F238E27FC236}">
                  <a16:creationId xmlns:a16="http://schemas.microsoft.com/office/drawing/2014/main" id="{1124115B-0958-43FE-A03B-8A11F2DB879E}"/>
                </a:ext>
              </a:extLst>
            </p:cNvPr>
            <p:cNvSpPr/>
            <p:nvPr/>
          </p:nvSpPr>
          <p:spPr>
            <a:xfrm rot="10800000">
              <a:off x="3863934" y="206454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EA2D70C-E60B-42DE-A2EC-D223F3FE8542}"/>
                </a:ext>
              </a:extLst>
            </p:cNvPr>
            <p:cNvGrpSpPr/>
            <p:nvPr/>
          </p:nvGrpSpPr>
          <p:grpSpPr>
            <a:xfrm>
              <a:off x="250494" y="1645211"/>
              <a:ext cx="1402100" cy="2184193"/>
              <a:chOff x="250494" y="1645211"/>
              <a:chExt cx="1402100" cy="2184193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F1FDBA52-15C8-4E33-8F57-C062DD90A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0494" y="1645211"/>
                <a:ext cx="1402100" cy="1803417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F69685A-96B3-4FFB-AF55-626A69BDA2F4}"/>
                  </a:ext>
                </a:extLst>
              </p:cNvPr>
              <p:cNvSpPr txBox="1"/>
              <p:nvPr/>
            </p:nvSpPr>
            <p:spPr>
              <a:xfrm>
                <a:off x="389036" y="3460072"/>
                <a:ext cx="11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あゆむ</a:t>
                </a:r>
                <a:endParaRPr lang="en-US" altLang="ja-JP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45" name="矢印: 右 44">
              <a:extLst>
                <a:ext uri="{FF2B5EF4-FFF2-40B4-BE49-F238E27FC236}">
                  <a16:creationId xmlns:a16="http://schemas.microsoft.com/office/drawing/2014/main" id="{981429BE-E85B-4C09-BB4E-54BC3C6CA5AE}"/>
                </a:ext>
              </a:extLst>
            </p:cNvPr>
            <p:cNvSpPr/>
            <p:nvPr/>
          </p:nvSpPr>
          <p:spPr>
            <a:xfrm rot="10800000">
              <a:off x="1637690" y="211768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矢印: 右 45">
              <a:extLst>
                <a:ext uri="{FF2B5EF4-FFF2-40B4-BE49-F238E27FC236}">
                  <a16:creationId xmlns:a16="http://schemas.microsoft.com/office/drawing/2014/main" id="{93F84F6A-D3BD-4CED-94ED-23C71A6960EB}"/>
                </a:ext>
              </a:extLst>
            </p:cNvPr>
            <p:cNvSpPr/>
            <p:nvPr/>
          </p:nvSpPr>
          <p:spPr>
            <a:xfrm rot="10800000">
              <a:off x="6182778" y="2064543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A064F16-BC67-4BC2-8B26-A5B0B6E5B3E5}"/>
                </a:ext>
              </a:extLst>
            </p:cNvPr>
            <p:cNvGrpSpPr/>
            <p:nvPr/>
          </p:nvGrpSpPr>
          <p:grpSpPr>
            <a:xfrm>
              <a:off x="4507157" y="1645211"/>
              <a:ext cx="2304000" cy="2603799"/>
              <a:chOff x="4507157" y="1645211"/>
              <a:chExt cx="2304000" cy="2603799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F3F63506-E16C-4E25-9275-FFD273A4F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09589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E259EF30-816C-4DA7-864F-7AD230E5690E}"/>
                  </a:ext>
                </a:extLst>
              </p:cNvPr>
              <p:cNvSpPr/>
              <p:nvPr/>
            </p:nvSpPr>
            <p:spPr>
              <a:xfrm>
                <a:off x="4741157" y="3072639"/>
                <a:ext cx="1620000" cy="540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D460B53-248A-44EF-AD40-CE9CC9C60BA8}"/>
                  </a:ext>
                </a:extLst>
              </p:cNvPr>
              <p:cNvSpPr txBox="1"/>
              <p:nvPr/>
            </p:nvSpPr>
            <p:spPr>
              <a:xfrm>
                <a:off x="4507157" y="3664235"/>
                <a:ext cx="230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家族が働いている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会社や団体</a:t>
                </a:r>
                <a:r>
                  <a:rPr lang="en-US" altLang="ja-JP" sz="1600" b="1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※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BDFC4BB-6DF2-4C09-A22F-05030AC909C5}"/>
                  </a:ext>
                </a:extLst>
              </p:cNvPr>
              <p:cNvSpPr txBox="1"/>
              <p:nvPr/>
            </p:nvSpPr>
            <p:spPr>
              <a:xfrm>
                <a:off x="4735240" y="3073495"/>
                <a:ext cx="135572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n-US" altLang="ja-JP" sz="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defTabSz="914400"/>
                <a:r>
                  <a:rPr lang="ja-JP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</a:t>
                </a:r>
                <a:endParaRPr lang="en-US" altLang="ja-JP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FBC1286-DE97-484C-9C57-93624790297B}"/>
                </a:ext>
              </a:extLst>
            </p:cNvPr>
            <p:cNvGrpSpPr/>
            <p:nvPr/>
          </p:nvGrpSpPr>
          <p:grpSpPr>
            <a:xfrm>
              <a:off x="2037838" y="1645211"/>
              <a:ext cx="2304000" cy="2603799"/>
              <a:chOff x="2037838" y="1645211"/>
              <a:chExt cx="2304000" cy="2603799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87E9FB0E-27EB-4414-837F-64FBD8810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48270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5" name="四角形: 角を丸くする 34">
                <a:extLst>
                  <a:ext uri="{FF2B5EF4-FFF2-40B4-BE49-F238E27FC236}">
                    <a16:creationId xmlns:a16="http://schemas.microsoft.com/office/drawing/2014/main" id="{1CB614A7-FDCA-464B-910F-84A1F9794C6F}"/>
                  </a:ext>
                </a:extLst>
              </p:cNvPr>
              <p:cNvSpPr/>
              <p:nvPr/>
            </p:nvSpPr>
            <p:spPr>
              <a:xfrm>
                <a:off x="2379838" y="3069817"/>
                <a:ext cx="1620000" cy="540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3A92EB1-88DB-4285-9337-64078D8B3602}"/>
                  </a:ext>
                </a:extLst>
              </p:cNvPr>
              <p:cNvSpPr txBox="1"/>
              <p:nvPr/>
            </p:nvSpPr>
            <p:spPr>
              <a:xfrm>
                <a:off x="2037838" y="3664235"/>
                <a:ext cx="230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お父さん、お母さん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など、家の人</a:t>
                </a:r>
                <a:endParaRPr lang="en-US" altLang="ja-JP" sz="1600" b="1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4A2360-FE49-4FDA-A658-2BF253D099C7}"/>
                  </a:ext>
                </a:extLst>
              </p:cNvPr>
              <p:cNvSpPr txBox="1"/>
              <p:nvPr/>
            </p:nvSpPr>
            <p:spPr>
              <a:xfrm>
                <a:off x="2360105" y="3073495"/>
                <a:ext cx="1836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n-US" altLang="ja-JP" sz="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defTabSz="914400"/>
                <a:r>
                  <a:rPr lang="ja-JP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家族</a:t>
                </a:r>
                <a:endParaRPr lang="en-US" altLang="ja-JP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42E61C8-E1A3-4501-A585-9A694204A09E}"/>
                </a:ext>
              </a:extLst>
            </p:cNvPr>
            <p:cNvGrpSpPr/>
            <p:nvPr/>
          </p:nvGrpSpPr>
          <p:grpSpPr>
            <a:xfrm>
              <a:off x="6803898" y="1645211"/>
              <a:ext cx="2094545" cy="2850021"/>
              <a:chOff x="6803898" y="1645211"/>
              <a:chExt cx="2094545" cy="2850021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9916F23B-1E55-4606-9D83-DB80ABC10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9602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2B7667-4C4F-4514-A85B-D6A98B0747D0}"/>
                  </a:ext>
                </a:extLst>
              </p:cNvPr>
              <p:cNvSpPr txBox="1"/>
              <p:nvPr/>
            </p:nvSpPr>
            <p:spPr>
              <a:xfrm>
                <a:off x="7168484" y="3091728"/>
                <a:ext cx="13653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endParaRPr lang="en-US" altLang="ja-JP" sz="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消費者</a:t>
                </a:r>
                <a:endParaRPr lang="en-US" altLang="ja-JP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55D2940-0097-49BA-9852-D62A84381DC4}"/>
                  </a:ext>
                </a:extLst>
              </p:cNvPr>
              <p:cNvSpPr txBox="1"/>
              <p:nvPr/>
            </p:nvSpPr>
            <p:spPr>
              <a:xfrm>
                <a:off x="6803898" y="3664235"/>
                <a:ext cx="2094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企業のモノや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サービスを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購入してくれる人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6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4CA519C2-F1DB-4B05-A380-5C239162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7" y="876905"/>
            <a:ext cx="8961897" cy="109737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7DD76AD-F771-4FDB-8843-111FFA75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13" y="1992039"/>
            <a:ext cx="1615580" cy="22313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4012" y="897814"/>
            <a:ext cx="8445282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「経済の三主体」（「家計」・「企業」・「政府」）における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お金とモノ・サービスの流れから、働くことについて考えてみます。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選択肢から言葉を選んで、図を完成させましょう。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9039" y="2425241"/>
            <a:ext cx="2052244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公共サービスなど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税金など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賃金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モノ・サービス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代金・料金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8EC798-C445-464E-98FF-ABC82DDF1F43}"/>
              </a:ext>
            </a:extLst>
          </p:cNvPr>
          <p:cNvGrpSpPr/>
          <p:nvPr/>
        </p:nvGrpSpPr>
        <p:grpSpPr>
          <a:xfrm>
            <a:off x="165672" y="2174191"/>
            <a:ext cx="8003061" cy="4461167"/>
            <a:chOff x="165672" y="2174191"/>
            <a:chExt cx="8003061" cy="4461167"/>
          </a:xfrm>
        </p:grpSpPr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1C10C031-3F72-424C-9FC3-B62E5E1BD7B7}"/>
                </a:ext>
              </a:extLst>
            </p:cNvPr>
            <p:cNvSpPr/>
            <p:nvPr/>
          </p:nvSpPr>
          <p:spPr>
            <a:xfrm>
              <a:off x="6008733" y="4475213"/>
              <a:ext cx="2160000" cy="21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712CDBFF-03CA-47E5-A9EB-43888430BFF8}"/>
                </a:ext>
              </a:extLst>
            </p:cNvPr>
            <p:cNvSpPr/>
            <p:nvPr/>
          </p:nvSpPr>
          <p:spPr>
            <a:xfrm>
              <a:off x="312094" y="4475213"/>
              <a:ext cx="2160000" cy="216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2EE5476-6199-4110-9206-C5891EE435E2}"/>
                </a:ext>
              </a:extLst>
            </p:cNvPr>
            <p:cNvSpPr/>
            <p:nvPr/>
          </p:nvSpPr>
          <p:spPr>
            <a:xfrm>
              <a:off x="2879993" y="2174191"/>
              <a:ext cx="2160000" cy="216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F15E758-83E1-4C27-9B32-4AC4BB1D9D93}"/>
                </a:ext>
              </a:extLst>
            </p:cNvPr>
            <p:cNvSpPr txBox="1"/>
            <p:nvPr/>
          </p:nvSpPr>
          <p:spPr>
            <a:xfrm>
              <a:off x="3646567" y="395031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政府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474518DA-B51E-4F5A-9754-D7CDE4C10C7C}"/>
                </a:ext>
              </a:extLst>
            </p:cNvPr>
            <p:cNvSpPr txBox="1"/>
            <p:nvPr/>
          </p:nvSpPr>
          <p:spPr>
            <a:xfrm>
              <a:off x="6791215" y="629680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141842AE-8565-4D1D-9AE5-331E236A2B69}"/>
                </a:ext>
              </a:extLst>
            </p:cNvPr>
            <p:cNvSpPr txBox="1"/>
            <p:nvPr/>
          </p:nvSpPr>
          <p:spPr>
            <a:xfrm>
              <a:off x="1094576" y="606677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家計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20D62C1-58DF-4DEA-AAA3-A26959FD1C7A}"/>
                </a:ext>
              </a:extLst>
            </p:cNvPr>
            <p:cNvGrpSpPr/>
            <p:nvPr/>
          </p:nvGrpSpPr>
          <p:grpSpPr>
            <a:xfrm>
              <a:off x="5312199" y="2350469"/>
              <a:ext cx="1999707" cy="2085489"/>
              <a:chOff x="5312199" y="2350469"/>
              <a:chExt cx="1999707" cy="2085489"/>
            </a:xfrm>
          </p:grpSpPr>
          <p:sp>
            <p:nvSpPr>
              <p:cNvPr id="7" name="矢印: 折線 6">
                <a:extLst>
                  <a:ext uri="{FF2B5EF4-FFF2-40B4-BE49-F238E27FC236}">
                    <a16:creationId xmlns:a16="http://schemas.microsoft.com/office/drawing/2014/main" id="{B4319C3B-0198-4B5C-A59E-9742DD140853}"/>
                  </a:ext>
                </a:extLst>
              </p:cNvPr>
              <p:cNvSpPr/>
              <p:nvPr/>
            </p:nvSpPr>
            <p:spPr>
              <a:xfrm rot="5400000">
                <a:off x="5323242" y="2447293"/>
                <a:ext cx="1977622" cy="1999707"/>
              </a:xfrm>
              <a:prstGeom prst="bentArrow">
                <a:avLst>
                  <a:gd name="adj1" fmla="val 10466"/>
                  <a:gd name="adj2" fmla="val 10910"/>
                  <a:gd name="adj3" fmla="val 13410"/>
                  <a:gd name="adj4" fmla="val 14683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979884F9-C642-4F68-BDE2-3550D3505BDC}"/>
                  </a:ext>
                </a:extLst>
              </p:cNvPr>
              <p:cNvSpPr/>
              <p:nvPr/>
            </p:nvSpPr>
            <p:spPr>
              <a:xfrm>
                <a:off x="5411097" y="2389624"/>
                <a:ext cx="1584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E31D179-DBA6-409E-B069-4A0960161941}"/>
                  </a:ext>
                </a:extLst>
              </p:cNvPr>
              <p:cNvSpPr txBox="1"/>
              <p:nvPr/>
            </p:nvSpPr>
            <p:spPr>
              <a:xfrm>
                <a:off x="5374045" y="2350469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E99B32A-CF91-4F4A-974B-C80A61A1DAD7}"/>
                </a:ext>
              </a:extLst>
            </p:cNvPr>
            <p:cNvGrpSpPr/>
            <p:nvPr/>
          </p:nvGrpSpPr>
          <p:grpSpPr>
            <a:xfrm>
              <a:off x="2496270" y="4648634"/>
              <a:ext cx="3384000" cy="435735"/>
              <a:chOff x="2496270" y="4648634"/>
              <a:chExt cx="3384000" cy="435735"/>
            </a:xfrm>
          </p:grpSpPr>
          <p:sp>
            <p:nvSpPr>
              <p:cNvPr id="10" name="矢印: 右 9">
                <a:extLst>
                  <a:ext uri="{FF2B5EF4-FFF2-40B4-BE49-F238E27FC236}">
                    <a16:creationId xmlns:a16="http://schemas.microsoft.com/office/drawing/2014/main" id="{41E1031F-A1D0-4381-A3EB-18E97EE82190}"/>
                  </a:ext>
                </a:extLst>
              </p:cNvPr>
              <p:cNvSpPr/>
              <p:nvPr/>
            </p:nvSpPr>
            <p:spPr>
              <a:xfrm flipH="1">
                <a:off x="2496270" y="4652369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四角形: 角を丸くする 91">
                <a:extLst>
                  <a:ext uri="{FF2B5EF4-FFF2-40B4-BE49-F238E27FC236}">
                    <a16:creationId xmlns:a16="http://schemas.microsoft.com/office/drawing/2014/main" id="{DFC09221-B8C9-435B-903F-C439F6B589A1}"/>
                  </a:ext>
                </a:extLst>
              </p:cNvPr>
              <p:cNvSpPr/>
              <p:nvPr/>
            </p:nvSpPr>
            <p:spPr>
              <a:xfrm>
                <a:off x="2819414" y="4695847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5B1118F-A4B7-4EC2-A6F9-CF50C2793CA4}"/>
                  </a:ext>
                </a:extLst>
              </p:cNvPr>
              <p:cNvSpPr txBox="1"/>
              <p:nvPr/>
            </p:nvSpPr>
            <p:spPr>
              <a:xfrm>
                <a:off x="2771506" y="4648634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99FEC00-ED7E-43F0-B9C2-B235D3BFE12B}"/>
                </a:ext>
              </a:extLst>
            </p:cNvPr>
            <p:cNvGrpSpPr/>
            <p:nvPr/>
          </p:nvGrpSpPr>
          <p:grpSpPr>
            <a:xfrm>
              <a:off x="2570842" y="5061709"/>
              <a:ext cx="3384000" cy="432000"/>
              <a:chOff x="2570842" y="5061709"/>
              <a:chExt cx="3384000" cy="432000"/>
            </a:xfrm>
          </p:grpSpPr>
          <p:sp>
            <p:nvSpPr>
              <p:cNvPr id="52" name="矢印: 右 51">
                <a:extLst>
                  <a:ext uri="{FF2B5EF4-FFF2-40B4-BE49-F238E27FC236}">
                    <a16:creationId xmlns:a16="http://schemas.microsoft.com/office/drawing/2014/main" id="{1855644C-3BA6-4577-911B-5D60F5D18571}"/>
                  </a:ext>
                </a:extLst>
              </p:cNvPr>
              <p:cNvSpPr/>
              <p:nvPr/>
            </p:nvSpPr>
            <p:spPr>
              <a:xfrm>
                <a:off x="2570842" y="5061709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四角形: 角を丸くする 93">
                <a:extLst>
                  <a:ext uri="{FF2B5EF4-FFF2-40B4-BE49-F238E27FC236}">
                    <a16:creationId xmlns:a16="http://schemas.microsoft.com/office/drawing/2014/main" id="{107D824F-AFB4-4D40-90CE-D90D85D659DC}"/>
                  </a:ext>
                </a:extLst>
              </p:cNvPr>
              <p:cNvSpPr/>
              <p:nvPr/>
            </p:nvSpPr>
            <p:spPr>
              <a:xfrm>
                <a:off x="3773734" y="5114552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DFAF98AA-19AB-453B-9BA4-DE7EFA83A5F6}"/>
                  </a:ext>
                </a:extLst>
              </p:cNvPr>
              <p:cNvSpPr txBox="1"/>
              <p:nvPr/>
            </p:nvSpPr>
            <p:spPr>
              <a:xfrm>
                <a:off x="3718844" y="5067802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</a:t>
                </a: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F554F1A-D3F2-4DFB-9658-29ED05F39047}"/>
                </a:ext>
              </a:extLst>
            </p:cNvPr>
            <p:cNvGrpSpPr/>
            <p:nvPr/>
          </p:nvGrpSpPr>
          <p:grpSpPr>
            <a:xfrm>
              <a:off x="2496270" y="5617145"/>
              <a:ext cx="3384000" cy="432000"/>
              <a:chOff x="2496270" y="5617145"/>
              <a:chExt cx="3384000" cy="432000"/>
            </a:xfrm>
          </p:grpSpPr>
          <p:sp>
            <p:nvSpPr>
              <p:cNvPr id="51" name="矢印: 右 50">
                <a:extLst>
                  <a:ext uri="{FF2B5EF4-FFF2-40B4-BE49-F238E27FC236}">
                    <a16:creationId xmlns:a16="http://schemas.microsoft.com/office/drawing/2014/main" id="{F07CEA00-518E-4262-B1C9-398B5C942EA5}"/>
                  </a:ext>
                </a:extLst>
              </p:cNvPr>
              <p:cNvSpPr/>
              <p:nvPr/>
            </p:nvSpPr>
            <p:spPr>
              <a:xfrm flipH="1">
                <a:off x="2496270" y="5617145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543B24B9-FA41-40FD-8EB7-0FBEFE007382}"/>
                  </a:ext>
                </a:extLst>
              </p:cNvPr>
              <p:cNvSpPr/>
              <p:nvPr/>
            </p:nvSpPr>
            <p:spPr>
              <a:xfrm>
                <a:off x="2817172" y="5677259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7942E26A-7D80-48B4-9D8B-3369F991B2BA}"/>
                  </a:ext>
                </a:extLst>
              </p:cNvPr>
              <p:cNvSpPr txBox="1"/>
              <p:nvPr/>
            </p:nvSpPr>
            <p:spPr>
              <a:xfrm>
                <a:off x="2765564" y="5641209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⑦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C1FD3B4-A91D-43A9-B7CC-5F14F28362D2}"/>
                </a:ext>
              </a:extLst>
            </p:cNvPr>
            <p:cNvGrpSpPr/>
            <p:nvPr/>
          </p:nvGrpSpPr>
          <p:grpSpPr>
            <a:xfrm>
              <a:off x="2570842" y="6045723"/>
              <a:ext cx="3384000" cy="435912"/>
              <a:chOff x="2570842" y="6045723"/>
              <a:chExt cx="3384000" cy="435912"/>
            </a:xfrm>
          </p:grpSpPr>
          <p:sp>
            <p:nvSpPr>
              <p:cNvPr id="53" name="矢印: 右 52">
                <a:extLst>
                  <a:ext uri="{FF2B5EF4-FFF2-40B4-BE49-F238E27FC236}">
                    <a16:creationId xmlns:a16="http://schemas.microsoft.com/office/drawing/2014/main" id="{19B14545-2896-4BB6-B10B-87A81836066F}"/>
                  </a:ext>
                </a:extLst>
              </p:cNvPr>
              <p:cNvSpPr/>
              <p:nvPr/>
            </p:nvSpPr>
            <p:spPr>
              <a:xfrm>
                <a:off x="2570842" y="6049635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四角形: 角を丸くする 97">
                <a:extLst>
                  <a:ext uri="{FF2B5EF4-FFF2-40B4-BE49-F238E27FC236}">
                    <a16:creationId xmlns:a16="http://schemas.microsoft.com/office/drawing/2014/main" id="{A1DB098B-4741-44EE-B686-779CE9960719}"/>
                  </a:ext>
                </a:extLst>
              </p:cNvPr>
              <p:cNvSpPr/>
              <p:nvPr/>
            </p:nvSpPr>
            <p:spPr>
              <a:xfrm>
                <a:off x="3771492" y="6092041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E5F2C699-132C-4010-ADA4-6E6F4CEE34C2}"/>
                  </a:ext>
                </a:extLst>
              </p:cNvPr>
              <p:cNvSpPr txBox="1"/>
              <p:nvPr/>
            </p:nvSpPr>
            <p:spPr>
              <a:xfrm>
                <a:off x="3716602" y="604572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⑧</a:t>
                </a:r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BF77596-E78A-4D05-A7E1-738AA50E1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3375" y="2270393"/>
              <a:ext cx="2512591" cy="1584373"/>
            </a:xfrm>
            <a:prstGeom prst="rect">
              <a:avLst/>
            </a:prstGeom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5CD1E48-2FAA-4C87-AF91-295D6381BC85}"/>
                </a:ext>
              </a:extLst>
            </p:cNvPr>
            <p:cNvGrpSpPr/>
            <p:nvPr/>
          </p:nvGrpSpPr>
          <p:grpSpPr>
            <a:xfrm>
              <a:off x="559148" y="2362684"/>
              <a:ext cx="2134227" cy="2073272"/>
              <a:chOff x="559148" y="2362684"/>
              <a:chExt cx="2134227" cy="2073272"/>
            </a:xfrm>
          </p:grpSpPr>
          <p:sp>
            <p:nvSpPr>
              <p:cNvPr id="45" name="矢印: 折線 44">
                <a:extLst>
                  <a:ext uri="{FF2B5EF4-FFF2-40B4-BE49-F238E27FC236}">
                    <a16:creationId xmlns:a16="http://schemas.microsoft.com/office/drawing/2014/main" id="{DEA27F63-C166-4A6C-8AA3-E320B89BF327}"/>
                  </a:ext>
                </a:extLst>
              </p:cNvPr>
              <p:cNvSpPr/>
              <p:nvPr/>
            </p:nvSpPr>
            <p:spPr>
              <a:xfrm rot="16200000" flipH="1">
                <a:off x="637452" y="2380032"/>
                <a:ext cx="1977620" cy="2134227"/>
              </a:xfrm>
              <a:prstGeom prst="bentArrow">
                <a:avLst>
                  <a:gd name="adj1" fmla="val 10466"/>
                  <a:gd name="adj2" fmla="val 9447"/>
                  <a:gd name="adj3" fmla="val 11654"/>
                  <a:gd name="adj4" fmla="val 14683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四角形: 角を丸くする 82">
                <a:extLst>
                  <a:ext uri="{FF2B5EF4-FFF2-40B4-BE49-F238E27FC236}">
                    <a16:creationId xmlns:a16="http://schemas.microsoft.com/office/drawing/2014/main" id="{FBC3C49E-106B-4FC5-AEC7-710F3CF15A26}"/>
                  </a:ext>
                </a:extLst>
              </p:cNvPr>
              <p:cNvSpPr/>
              <p:nvPr/>
            </p:nvSpPr>
            <p:spPr>
              <a:xfrm>
                <a:off x="1014138" y="2409967"/>
                <a:ext cx="1584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6CDF1A8D-DE22-44E4-841D-F184B0E2A102}"/>
                  </a:ext>
                </a:extLst>
              </p:cNvPr>
              <p:cNvSpPr txBox="1"/>
              <p:nvPr/>
            </p:nvSpPr>
            <p:spPr>
              <a:xfrm>
                <a:off x="976134" y="2362684"/>
                <a:ext cx="66013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736EB3C-9B1A-46A2-B493-05516AC1D22B}"/>
                </a:ext>
              </a:extLst>
            </p:cNvPr>
            <p:cNvGrpSpPr/>
            <p:nvPr/>
          </p:nvGrpSpPr>
          <p:grpSpPr>
            <a:xfrm>
              <a:off x="996576" y="3072543"/>
              <a:ext cx="1628735" cy="1267877"/>
              <a:chOff x="996576" y="3072543"/>
              <a:chExt cx="1628735" cy="1267877"/>
            </a:xfrm>
          </p:grpSpPr>
          <p:sp>
            <p:nvSpPr>
              <p:cNvPr id="46" name="矢印: 折線 45">
                <a:extLst>
                  <a:ext uri="{FF2B5EF4-FFF2-40B4-BE49-F238E27FC236}">
                    <a16:creationId xmlns:a16="http://schemas.microsoft.com/office/drawing/2014/main" id="{B30CAB95-F8E0-4552-AA76-3FF47B94B433}"/>
                  </a:ext>
                </a:extLst>
              </p:cNvPr>
              <p:cNvSpPr/>
              <p:nvPr/>
            </p:nvSpPr>
            <p:spPr>
              <a:xfrm rot="10800000" flipH="1" flipV="1">
                <a:off x="1221311" y="3078561"/>
                <a:ext cx="1404000" cy="1261859"/>
              </a:xfrm>
              <a:prstGeom prst="bentArrow">
                <a:avLst>
                  <a:gd name="adj1" fmla="val 16449"/>
                  <a:gd name="adj2" fmla="val 13698"/>
                  <a:gd name="adj3" fmla="val 15751"/>
                  <a:gd name="adj4" fmla="val 1468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四角形: 角を丸くする 85">
                <a:extLst>
                  <a:ext uri="{FF2B5EF4-FFF2-40B4-BE49-F238E27FC236}">
                    <a16:creationId xmlns:a16="http://schemas.microsoft.com/office/drawing/2014/main" id="{AD1655C0-7EE8-4327-814A-337E4354A50C}"/>
                  </a:ext>
                </a:extLst>
              </p:cNvPr>
              <p:cNvSpPr/>
              <p:nvPr/>
            </p:nvSpPr>
            <p:spPr>
              <a:xfrm>
                <a:off x="1037025" y="3113864"/>
                <a:ext cx="126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F40CF10A-C02A-4489-B79A-4B9338F47914}"/>
                  </a:ext>
                </a:extLst>
              </p:cNvPr>
              <p:cNvSpPr txBox="1"/>
              <p:nvPr/>
            </p:nvSpPr>
            <p:spPr>
              <a:xfrm>
                <a:off x="996576" y="307254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59AC0F0-7332-434F-B040-9F9A349325CD}"/>
                </a:ext>
              </a:extLst>
            </p:cNvPr>
            <p:cNvGrpSpPr/>
            <p:nvPr/>
          </p:nvGrpSpPr>
          <p:grpSpPr>
            <a:xfrm>
              <a:off x="5303877" y="3095693"/>
              <a:ext cx="1531202" cy="1277911"/>
              <a:chOff x="5303877" y="3095693"/>
              <a:chExt cx="1531202" cy="1277911"/>
            </a:xfrm>
          </p:grpSpPr>
          <p:sp>
            <p:nvSpPr>
              <p:cNvPr id="47" name="矢印: 折線 46">
                <a:extLst>
                  <a:ext uri="{FF2B5EF4-FFF2-40B4-BE49-F238E27FC236}">
                    <a16:creationId xmlns:a16="http://schemas.microsoft.com/office/drawing/2014/main" id="{A84291BA-CFD7-46BB-89CC-CB446E6992A6}"/>
                  </a:ext>
                </a:extLst>
              </p:cNvPr>
              <p:cNvSpPr/>
              <p:nvPr/>
            </p:nvSpPr>
            <p:spPr>
              <a:xfrm rot="10800000" flipV="1">
                <a:off x="5303877" y="3111745"/>
                <a:ext cx="1404000" cy="1261859"/>
              </a:xfrm>
              <a:prstGeom prst="bentArrow">
                <a:avLst>
                  <a:gd name="adj1" fmla="val 16449"/>
                  <a:gd name="adj2" fmla="val 13698"/>
                  <a:gd name="adj3" fmla="val 15751"/>
                  <a:gd name="adj4" fmla="val 14683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0ED102B4-D2F8-476C-BDAF-7B4B0BC598A1}"/>
                  </a:ext>
                </a:extLst>
              </p:cNvPr>
              <p:cNvSpPr/>
              <p:nvPr/>
            </p:nvSpPr>
            <p:spPr>
              <a:xfrm>
                <a:off x="5575079" y="3131801"/>
                <a:ext cx="126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EF65841-7C47-4E30-A830-55BD2CB78EDE}"/>
                  </a:ext>
                </a:extLst>
              </p:cNvPr>
              <p:cNvSpPr txBox="1"/>
              <p:nvPr/>
            </p:nvSpPr>
            <p:spPr>
              <a:xfrm>
                <a:off x="5534630" y="309569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</a:t>
                </a:r>
              </a:p>
            </p:txBody>
          </p:sp>
        </p:grp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B791608-BEAB-42A5-85DD-0AFF0123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134" y="4686609"/>
              <a:ext cx="1459010" cy="11682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0561445-4214-4908-A1D5-BBC7896B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9411" y="4611900"/>
              <a:ext cx="1394614" cy="1681666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BE7F5A1-F3F0-4435-BCF8-76FC8464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672" y="5329717"/>
              <a:ext cx="403735" cy="91043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00E0D56-E29C-4FE9-8585-3E8AC899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52" y="5348906"/>
              <a:ext cx="409155" cy="894179"/>
            </a:xfrm>
            <a:prstGeom prst="rect">
              <a:avLst/>
            </a:prstGeom>
          </p:spPr>
        </p:pic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FB6F10-CF76-4ECA-8685-1331524D16D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6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矢印: 折線 38">
            <a:extLst>
              <a:ext uri="{FF2B5EF4-FFF2-40B4-BE49-F238E27FC236}">
                <a16:creationId xmlns:a16="http://schemas.microsoft.com/office/drawing/2014/main" id="{948BD2FB-8471-43A5-85E3-37612DF519CA}"/>
              </a:ext>
            </a:extLst>
          </p:cNvPr>
          <p:cNvSpPr/>
          <p:nvPr/>
        </p:nvSpPr>
        <p:spPr>
          <a:xfrm rot="5400000">
            <a:off x="6264100" y="985438"/>
            <a:ext cx="1688029" cy="2556902"/>
          </a:xfrm>
          <a:prstGeom prst="bentArrow">
            <a:avLst>
              <a:gd name="adj1" fmla="val 12083"/>
              <a:gd name="adj2" fmla="val 12681"/>
              <a:gd name="adj3" fmla="val 15696"/>
              <a:gd name="adj4" fmla="val 1468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矢印: 折線 90">
            <a:extLst>
              <a:ext uri="{FF2B5EF4-FFF2-40B4-BE49-F238E27FC236}">
                <a16:creationId xmlns:a16="http://schemas.microsoft.com/office/drawing/2014/main" id="{AA468B85-1AE3-455B-B256-8EFC83872855}"/>
              </a:ext>
            </a:extLst>
          </p:cNvPr>
          <p:cNvSpPr/>
          <p:nvPr/>
        </p:nvSpPr>
        <p:spPr>
          <a:xfrm rot="10800000" flipV="1">
            <a:off x="5677152" y="2027679"/>
            <a:ext cx="1791473" cy="1029426"/>
          </a:xfrm>
          <a:prstGeom prst="bentArrow">
            <a:avLst>
              <a:gd name="adj1" fmla="val 20426"/>
              <a:gd name="adj2" fmla="val 19664"/>
              <a:gd name="adj3" fmla="val 18403"/>
              <a:gd name="adj4" fmla="val 1468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D7176A8-24A2-48FF-B322-0967B2CDCC61}"/>
              </a:ext>
            </a:extLst>
          </p:cNvPr>
          <p:cNvSpPr/>
          <p:nvPr/>
        </p:nvSpPr>
        <p:spPr>
          <a:xfrm>
            <a:off x="6390875" y="3165017"/>
            <a:ext cx="2160000" cy="21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04D6E5D9-F56A-4CA3-A07C-9F27F2AC60EE}"/>
              </a:ext>
            </a:extLst>
          </p:cNvPr>
          <p:cNvSpPr/>
          <p:nvPr/>
        </p:nvSpPr>
        <p:spPr>
          <a:xfrm>
            <a:off x="694236" y="3165017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188D7D2-CF7C-44F8-A21D-EE596476C729}"/>
              </a:ext>
            </a:extLst>
          </p:cNvPr>
          <p:cNvSpPr/>
          <p:nvPr/>
        </p:nvSpPr>
        <p:spPr>
          <a:xfrm>
            <a:off x="3289431" y="1123307"/>
            <a:ext cx="2160000" cy="216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95987B61-51B0-475D-86C1-41A89BE705D0}"/>
              </a:ext>
            </a:extLst>
          </p:cNvPr>
          <p:cNvSpPr/>
          <p:nvPr/>
        </p:nvSpPr>
        <p:spPr>
          <a:xfrm flipH="1">
            <a:off x="2878412" y="3355821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8F5B4850-2EAF-4F25-89EF-5A94A950065B}"/>
              </a:ext>
            </a:extLst>
          </p:cNvPr>
          <p:cNvSpPr/>
          <p:nvPr/>
        </p:nvSpPr>
        <p:spPr>
          <a:xfrm flipH="1">
            <a:off x="2878412" y="4306949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3D1BB7B6-2006-4F6D-AFDB-B21A01ECE8DC}"/>
              </a:ext>
            </a:extLst>
          </p:cNvPr>
          <p:cNvSpPr/>
          <p:nvPr/>
        </p:nvSpPr>
        <p:spPr>
          <a:xfrm>
            <a:off x="2952984" y="3751513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2D89EED0-9D64-42A7-85F0-223DF9F7B64F}"/>
              </a:ext>
            </a:extLst>
          </p:cNvPr>
          <p:cNvSpPr/>
          <p:nvPr/>
        </p:nvSpPr>
        <p:spPr>
          <a:xfrm>
            <a:off x="2952984" y="4725791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83CA2D2-C309-45B7-9D3C-14464A674417}"/>
              </a:ext>
            </a:extLst>
          </p:cNvPr>
          <p:cNvSpPr txBox="1"/>
          <p:nvPr/>
        </p:nvSpPr>
        <p:spPr>
          <a:xfrm>
            <a:off x="4066897" y="28792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政府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54C3FD8-7B50-4105-ACC1-56C7D8267E26}"/>
              </a:ext>
            </a:extLst>
          </p:cNvPr>
          <p:cNvSpPr txBox="1"/>
          <p:nvPr/>
        </p:nvSpPr>
        <p:spPr>
          <a:xfrm>
            <a:off x="7171108" y="49320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FDAFDCB-6C44-42F0-A74D-7F31183A218C}"/>
              </a:ext>
            </a:extLst>
          </p:cNvPr>
          <p:cNvSpPr txBox="1"/>
          <p:nvPr/>
        </p:nvSpPr>
        <p:spPr>
          <a:xfrm>
            <a:off x="1462912" y="47473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</a:t>
            </a: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93D47F44-A5F6-41AA-81AA-41324C7DE293}"/>
              </a:ext>
            </a:extLst>
          </p:cNvPr>
          <p:cNvSpPr/>
          <p:nvPr/>
        </p:nvSpPr>
        <p:spPr>
          <a:xfrm>
            <a:off x="5983885" y="1353439"/>
            <a:ext cx="1944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7C05FFDF-B5C4-44AB-AB86-E5AB4517A456}"/>
              </a:ext>
            </a:extLst>
          </p:cNvPr>
          <p:cNvSpPr/>
          <p:nvPr/>
        </p:nvSpPr>
        <p:spPr>
          <a:xfrm>
            <a:off x="4799422" y="3804356"/>
            <a:ext cx="1156453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5D83CCFE-B0FC-4378-B460-58C13D1EBF01}"/>
              </a:ext>
            </a:extLst>
          </p:cNvPr>
          <p:cNvSpPr/>
          <p:nvPr/>
        </p:nvSpPr>
        <p:spPr>
          <a:xfrm>
            <a:off x="3239954" y="4345797"/>
            <a:ext cx="1800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F91D7C69-B065-4964-8BEA-1BECB76DBFE6}"/>
              </a:ext>
            </a:extLst>
          </p:cNvPr>
          <p:cNvSpPr/>
          <p:nvPr/>
        </p:nvSpPr>
        <p:spPr>
          <a:xfrm>
            <a:off x="4570412" y="4768196"/>
            <a:ext cx="1383222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AA44A96-25A8-4858-AD04-D8DA84BD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813" y="1219509"/>
            <a:ext cx="2512591" cy="1584373"/>
          </a:xfrm>
          <a:prstGeom prst="rect">
            <a:avLst/>
          </a:prstGeom>
        </p:spPr>
      </p:pic>
      <p:sp>
        <p:nvSpPr>
          <p:cNvPr id="74" name="矢印: 折線 73">
            <a:extLst>
              <a:ext uri="{FF2B5EF4-FFF2-40B4-BE49-F238E27FC236}">
                <a16:creationId xmlns:a16="http://schemas.microsoft.com/office/drawing/2014/main" id="{BD8220CA-86A3-4FDA-8BFD-C91583D0A083}"/>
              </a:ext>
            </a:extLst>
          </p:cNvPr>
          <p:cNvSpPr/>
          <p:nvPr/>
        </p:nvSpPr>
        <p:spPr>
          <a:xfrm rot="16200000" flipH="1">
            <a:off x="926461" y="985438"/>
            <a:ext cx="1688029" cy="2556902"/>
          </a:xfrm>
          <a:prstGeom prst="bentArrow">
            <a:avLst>
              <a:gd name="adj1" fmla="val 12083"/>
              <a:gd name="adj2" fmla="val 12681"/>
              <a:gd name="adj3" fmla="val 15696"/>
              <a:gd name="adj4" fmla="val 1468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矢印: 折線 74">
            <a:extLst>
              <a:ext uri="{FF2B5EF4-FFF2-40B4-BE49-F238E27FC236}">
                <a16:creationId xmlns:a16="http://schemas.microsoft.com/office/drawing/2014/main" id="{C5ED9729-47D5-462D-953B-2267E6A7044E}"/>
              </a:ext>
            </a:extLst>
          </p:cNvPr>
          <p:cNvSpPr/>
          <p:nvPr/>
        </p:nvSpPr>
        <p:spPr>
          <a:xfrm rot="10800000" flipH="1" flipV="1">
            <a:off x="1243276" y="2027678"/>
            <a:ext cx="1791473" cy="1029426"/>
          </a:xfrm>
          <a:prstGeom prst="bentArrow">
            <a:avLst>
              <a:gd name="adj1" fmla="val 20426"/>
              <a:gd name="adj2" fmla="val 19664"/>
              <a:gd name="adj3" fmla="val 18403"/>
              <a:gd name="adj4" fmla="val 14683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9A1950B3-A63A-4F7D-AF19-392AF63D0C5B}"/>
              </a:ext>
            </a:extLst>
          </p:cNvPr>
          <p:cNvSpPr/>
          <p:nvPr/>
        </p:nvSpPr>
        <p:spPr>
          <a:xfrm>
            <a:off x="1558448" y="2064045"/>
            <a:ext cx="1152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5E9828C0-B325-4EEC-A121-4BB080E9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76" y="3376413"/>
            <a:ext cx="1459010" cy="116827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7632AD35-FA26-4665-9491-C31153C4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53" y="3301704"/>
            <a:ext cx="1394614" cy="168166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EF00728-511E-4989-B4D9-B1E83BAFC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52" y="4105060"/>
            <a:ext cx="403735" cy="91043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C37D5DF-E1C2-449F-99F9-3D46269E3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32" y="4124249"/>
            <a:ext cx="409155" cy="89417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働くことで、社会に参加する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000" y="533975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「働く」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ことは、お金を得るためだけでなく、仕事を通じて社会の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「経済活動」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に参加・貢献することでもあります。</a:t>
            </a:r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働くことでどのくらい収入を得られるかは、基本的にはどのくらい価値を提供できるかによります。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ED09EDA-D21B-4AD7-9000-6C893E9A9D7C}"/>
              </a:ext>
            </a:extLst>
          </p:cNvPr>
          <p:cNvSpPr txBox="1"/>
          <p:nvPr/>
        </p:nvSpPr>
        <p:spPr>
          <a:xfrm>
            <a:off x="5931358" y="1345289"/>
            <a:ext cx="27673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公共サービスなど</a:t>
            </a: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23F5ECC7-593B-4541-899B-98543FB838B0}"/>
              </a:ext>
            </a:extLst>
          </p:cNvPr>
          <p:cNvSpPr/>
          <p:nvPr/>
        </p:nvSpPr>
        <p:spPr>
          <a:xfrm>
            <a:off x="3242196" y="3388193"/>
            <a:ext cx="1188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225972E-16FB-4234-B05B-C52630F12B73}"/>
              </a:ext>
            </a:extLst>
          </p:cNvPr>
          <p:cNvSpPr txBox="1"/>
          <p:nvPr/>
        </p:nvSpPr>
        <p:spPr>
          <a:xfrm>
            <a:off x="4782224" y="3798198"/>
            <a:ext cx="18014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労働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60F933B-B453-4393-82EA-B57CFB2D7B57}"/>
              </a:ext>
            </a:extLst>
          </p:cNvPr>
          <p:cNvSpPr txBox="1"/>
          <p:nvPr/>
        </p:nvSpPr>
        <p:spPr>
          <a:xfrm>
            <a:off x="3206090" y="4348149"/>
            <a:ext cx="1943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モノ・サービス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F4BB71C-C5CA-4748-9CA1-357357A4D543}"/>
              </a:ext>
            </a:extLst>
          </p:cNvPr>
          <p:cNvSpPr txBox="1"/>
          <p:nvPr/>
        </p:nvSpPr>
        <p:spPr>
          <a:xfrm>
            <a:off x="4543198" y="4756001"/>
            <a:ext cx="22883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代金・料金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E4B3B60-89D9-41FC-AB67-8CBEC029FBBD}"/>
              </a:ext>
            </a:extLst>
          </p:cNvPr>
          <p:cNvSpPr/>
          <p:nvPr/>
        </p:nvSpPr>
        <p:spPr>
          <a:xfrm>
            <a:off x="945132" y="1353439"/>
            <a:ext cx="1944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239BCBD-DC4E-4DEF-A050-32B31FE7AB4C}"/>
              </a:ext>
            </a:extLst>
          </p:cNvPr>
          <p:cNvSpPr txBox="1"/>
          <p:nvPr/>
        </p:nvSpPr>
        <p:spPr>
          <a:xfrm>
            <a:off x="1511225" y="2053592"/>
            <a:ext cx="18935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税金など</a:t>
            </a: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CB923861-4779-43F8-86D1-B26D4242F063}"/>
              </a:ext>
            </a:extLst>
          </p:cNvPr>
          <p:cNvSpPr/>
          <p:nvPr/>
        </p:nvSpPr>
        <p:spPr>
          <a:xfrm>
            <a:off x="6053154" y="2064045"/>
            <a:ext cx="1152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0228950-DB2F-430E-B6D5-8CFC6C8DDD3C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AA5909E-1CA5-4741-BAC9-57AC7B12134A}"/>
              </a:ext>
            </a:extLst>
          </p:cNvPr>
          <p:cNvSpPr txBox="1"/>
          <p:nvPr/>
        </p:nvSpPr>
        <p:spPr>
          <a:xfrm>
            <a:off x="3247664" y="3382870"/>
            <a:ext cx="13128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賃金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397DAC7-36B6-40E0-9EF7-D8A70F36B813}"/>
              </a:ext>
            </a:extLst>
          </p:cNvPr>
          <p:cNvSpPr txBox="1"/>
          <p:nvPr/>
        </p:nvSpPr>
        <p:spPr>
          <a:xfrm>
            <a:off x="918628" y="1345289"/>
            <a:ext cx="23708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公共サービスなど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8DE11C0-97BC-42EC-BB93-B52038911342}"/>
              </a:ext>
            </a:extLst>
          </p:cNvPr>
          <p:cNvSpPr txBox="1"/>
          <p:nvPr/>
        </p:nvSpPr>
        <p:spPr>
          <a:xfrm>
            <a:off x="5997123" y="2053592"/>
            <a:ext cx="21105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税金など</a:t>
            </a:r>
          </a:p>
        </p:txBody>
      </p:sp>
    </p:spTree>
    <p:extLst>
      <p:ext uri="{BB962C8B-B14F-4D97-AF65-F5344CB8AC3E}">
        <p14:creationId xmlns:p14="http://schemas.microsoft.com/office/powerpoint/2010/main" val="312485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9886" y="1530299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収入（お金）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ことで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得ることができる。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「働く」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とは、仕事を通じて社会の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経済活動に参加・貢献する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●社会に出るまでに、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自分が提供できる</a:t>
            </a:r>
            <a:endParaRPr lang="en-US" altLang="ja-JP" sz="36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価値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を高めることが重要。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B5AB93-2CAB-4829-8ED7-921D9D5CBD24}"/>
              </a:ext>
            </a:extLst>
          </p:cNvPr>
          <p:cNvSpPr txBox="1"/>
          <p:nvPr/>
        </p:nvSpPr>
        <p:spPr>
          <a:xfrm>
            <a:off x="8698704" y="642507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37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1520" y="861019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「働き方」を考える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1487323"/>
            <a:ext cx="96341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社会状況などさまざまな理由から、正規雇用（正社員）の割合は減少し、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非正規雇用（契約社員、アルバイトなど）の割合が上昇傾向にあります。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働き方を考える場合には、それぞれの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メリット</a:t>
            </a:r>
            <a:r>
              <a:rPr lang="ja-JP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デメリット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を知っておく必要が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16735"/>
              </p:ext>
            </p:extLst>
          </p:nvPr>
        </p:nvGraphicFramePr>
        <p:xfrm>
          <a:off x="251521" y="3029634"/>
          <a:ext cx="8640958" cy="2594616"/>
        </p:xfrm>
        <a:graphic>
          <a:graphicData uri="http://schemas.openxmlformats.org/drawingml/2006/table">
            <a:tbl>
              <a:tblPr firstRow="1" bandRow="1"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152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メリット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デメリット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正規雇用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●収入が多い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●福利厚生、社会保険制度が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充実している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●社会的な信頼性が高い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●会社の業務命令が優先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転勤・転属などもある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残業が発生しやすく、自由に使える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時間が少ない</a:t>
                      </a:r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非正規雇用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●自分のライフスタイルに合わせて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働くことができる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●希望職種を選びやすい</a:t>
                      </a:r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●収入が正規雇用より低い場合が多い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●雇用が安定しにくい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52706" y="5733344"/>
            <a:ext cx="973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社会保険とは、ケガや病気、労災（仕事上のケガや病気）、退職や失業したときの無収入に備えてあらかじめお金（保険料）を払うことで、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 そうした場合に給付金等を受け取れる保険です。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 　日本の社会保険には、ケガや病気に備える「医療保険（健康保険）」、高齢になったときや障がいを負ったときの「年金保険」、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 　仕事上のケガや病気、失業に備える「労働保険（労災保険・雇用保険）」、年をとって介護が必要になったときの「介護保険」があります。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1663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858026-16D9-4A3A-8D0F-2F8C1BA9B85A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54153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画面に合わせる (4:3)</PresentationFormat>
  <Paragraphs>129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Meiryo UI</vt:lpstr>
      <vt:lpstr>ＭＳ Ｐゴシック</vt:lpstr>
      <vt:lpstr>Arial</vt:lpstr>
      <vt:lpstr>Calibri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2017-12-08T02:04:16Z</dcterms:created>
  <dcterms:modified xsi:type="dcterms:W3CDTF">2018-06-27T05:08:47Z</dcterms:modified>
</cp:coreProperties>
</file>