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2" r:id="rId2"/>
    <p:sldMasterId id="2147483674" r:id="rId3"/>
  </p:sldMasterIdLst>
  <p:notesMasterIdLst>
    <p:notesMasterId r:id="rId13"/>
  </p:notesMasterIdLst>
  <p:handoutMasterIdLst>
    <p:handoutMasterId r:id="rId14"/>
  </p:handoutMasterIdLst>
  <p:sldIdLst>
    <p:sldId id="266" r:id="rId4"/>
    <p:sldId id="267" r:id="rId5"/>
    <p:sldId id="268" r:id="rId6"/>
    <p:sldId id="269" r:id="rId7"/>
    <p:sldId id="270" r:id="rId8"/>
    <p:sldId id="271" r:id="rId9"/>
    <p:sldId id="272" r:id="rId10"/>
    <p:sldId id="273" r:id="rId11"/>
    <p:sldId id="274" r:id="rId12"/>
  </p:sldIdLst>
  <p:sldSz cx="9144000" cy="6858000" type="screen4x3"/>
  <p:notesSz cx="7099300" cy="102346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B050"/>
    <a:srgbClr val="96DC34"/>
    <a:srgbClr val="009900"/>
    <a:srgbClr val="663300"/>
    <a:srgbClr val="996633"/>
    <a:srgbClr val="85D725"/>
    <a:srgbClr val="DBEEF4"/>
    <a:srgbClr val="CC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66" autoAdjust="0"/>
    <p:restoredTop sz="94795" autoAdjust="0"/>
  </p:normalViewPr>
  <p:slideViewPr>
    <p:cSldViewPr snapToGrid="0" snapToObjects="1">
      <p:cViewPr varScale="1">
        <p:scale>
          <a:sx n="101" d="100"/>
          <a:sy n="101" d="100"/>
        </p:scale>
        <p:origin x="25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fld id="{304F93A6-905E-4F54-B114-76AB2BD9E723}" type="datetimeFigureOut">
              <a:rPr kumimoji="1" lang="ja-JP" altLang="en-US" smtClean="0"/>
              <a:t>2023/1/17</a:t>
            </a:fld>
            <a:endParaRPr kumimoji="1" lang="ja-JP" altLang="en-US"/>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6CFF8227-94ED-4726-9251-BA256F35D9E6}" type="slidenum">
              <a:rPr kumimoji="1" lang="ja-JP" altLang="en-US" smtClean="0"/>
              <a:t>‹#›</a:t>
            </a:fld>
            <a:endParaRPr kumimoji="1" lang="ja-JP" altLang="en-US"/>
          </a:p>
        </p:txBody>
      </p:sp>
    </p:spTree>
    <p:extLst>
      <p:ext uri="{BB962C8B-B14F-4D97-AF65-F5344CB8AC3E}">
        <p14:creationId xmlns:p14="http://schemas.microsoft.com/office/powerpoint/2010/main" val="229589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EF950476-6B4E-4012-BBD9-498F016A569E}" type="datetimeFigureOut">
              <a:rPr kumimoji="1" lang="ja-JP" altLang="en-US" smtClean="0"/>
              <a:t>2023/1/17</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68E0DF79-F751-4AA4-831F-10FE006CDFA8}" type="slidenum">
              <a:rPr kumimoji="1" lang="ja-JP" altLang="en-US" smtClean="0"/>
              <a:t>‹#›</a:t>
            </a:fld>
            <a:endParaRPr kumimoji="1" lang="ja-JP" altLang="en-US"/>
          </a:p>
        </p:txBody>
      </p:sp>
    </p:spTree>
    <p:extLst>
      <p:ext uri="{BB962C8B-B14F-4D97-AF65-F5344CB8AC3E}">
        <p14:creationId xmlns:p14="http://schemas.microsoft.com/office/powerpoint/2010/main" val="3499571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77046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8372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677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937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5553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5047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7827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6073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227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108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34725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9201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973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8980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1433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2657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5007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558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8604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262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8550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3277858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2059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2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5443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015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67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2023/1/17</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93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7040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0403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2630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2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4311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2023/1/17</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7741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6080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85880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51624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220540"/>
            <a:ext cx="8208912" cy="1815882"/>
          </a:xfrm>
          <a:prstGeom prst="rect">
            <a:avLst/>
          </a:prstGeom>
          <a:noFill/>
        </p:spPr>
        <p:txBody>
          <a:bodyPr wrap="square" rtlCol="0">
            <a:spAutoFit/>
          </a:bodyPr>
          <a:lstStyle/>
          <a:p>
            <a:pPr algn="ctr"/>
            <a:r>
              <a:rPr lang="ja-JP" altLang="en-US"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お金を使う</a:t>
            </a:r>
            <a:endParaRPr lang="en-US" altLang="ja-JP"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②お金はかしこく使おう</a:t>
            </a:r>
          </a:p>
        </p:txBody>
      </p:sp>
      <p:pic>
        <p:nvPicPr>
          <p:cNvPr id="4" name="図 3">
            <a:extLst>
              <a:ext uri="{FF2B5EF4-FFF2-40B4-BE49-F238E27FC236}">
                <a16:creationId xmlns:a16="http://schemas.microsoft.com/office/drawing/2014/main" id="{30374296-248B-4345-BDF2-29ABE0C19AC9}"/>
              </a:ext>
            </a:extLst>
          </p:cNvPr>
          <p:cNvPicPr>
            <a:picLocks noChangeAspect="1"/>
          </p:cNvPicPr>
          <p:nvPr/>
        </p:nvPicPr>
        <p:blipFill>
          <a:blip r:embed="rId2"/>
          <a:stretch>
            <a:fillRect/>
          </a:stretch>
        </p:blipFill>
        <p:spPr>
          <a:xfrm>
            <a:off x="3564000" y="5023220"/>
            <a:ext cx="2016000" cy="409420"/>
          </a:xfrm>
          <a:prstGeom prst="rect">
            <a:avLst/>
          </a:prstGeom>
        </p:spPr>
      </p:pic>
    </p:spTree>
    <p:extLst>
      <p:ext uri="{BB962C8B-B14F-4D97-AF65-F5344CB8AC3E}">
        <p14:creationId xmlns:p14="http://schemas.microsoft.com/office/powerpoint/2010/main" val="14869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3ED3192-EEDE-4F4E-A708-DA12833F68AC}"/>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15" name="テキスト ボックス 14"/>
          <p:cNvSpPr txBox="1"/>
          <p:nvPr/>
        </p:nvSpPr>
        <p:spPr>
          <a:xfrm>
            <a:off x="251520" y="720000"/>
            <a:ext cx="5040560" cy="461665"/>
          </a:xfrm>
          <a:prstGeom prst="rect">
            <a:avLst/>
          </a:prstGeom>
          <a:noFill/>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一人暮らしできるかな？</a:t>
            </a:r>
          </a:p>
        </p:txBody>
      </p:sp>
      <p:sp>
        <p:nvSpPr>
          <p:cNvPr id="2" name="テキスト ボックス 1">
            <a:extLst>
              <a:ext uri="{FF2B5EF4-FFF2-40B4-BE49-F238E27FC236}">
                <a16:creationId xmlns:a16="http://schemas.microsoft.com/office/drawing/2014/main" id="{C57F05A0-384B-4884-A4B2-5C44F35AEE33}"/>
              </a:ext>
            </a:extLst>
          </p:cNvPr>
          <p:cNvSpPr txBox="1"/>
          <p:nvPr/>
        </p:nvSpPr>
        <p:spPr>
          <a:xfrm>
            <a:off x="3481813" y="1385884"/>
            <a:ext cx="1107996" cy="461665"/>
          </a:xfrm>
          <a:prstGeom prst="rect">
            <a:avLst/>
          </a:prstGeom>
          <a:noFill/>
        </p:spPr>
        <p:txBody>
          <a:bodyPr wrap="non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大学卒</a:t>
            </a:r>
          </a:p>
        </p:txBody>
      </p:sp>
      <p:sp>
        <p:nvSpPr>
          <p:cNvPr id="6" name="テキスト ボックス 5">
            <a:extLst>
              <a:ext uri="{FF2B5EF4-FFF2-40B4-BE49-F238E27FC236}">
                <a16:creationId xmlns:a16="http://schemas.microsoft.com/office/drawing/2014/main" id="{C95B6F2F-1C64-42C7-B613-DCDAFD03E19E}"/>
              </a:ext>
            </a:extLst>
          </p:cNvPr>
          <p:cNvSpPr txBox="1"/>
          <p:nvPr/>
        </p:nvSpPr>
        <p:spPr>
          <a:xfrm>
            <a:off x="4113098" y="2046218"/>
            <a:ext cx="1120820" cy="923330"/>
          </a:xfrm>
          <a:prstGeom prst="rect">
            <a:avLst/>
          </a:prstGeom>
          <a:noFill/>
        </p:spPr>
        <p:txBody>
          <a:bodyPr wrap="none" rtlCol="0">
            <a:spAutoFit/>
          </a:bodyPr>
          <a:lstStyle/>
          <a:p>
            <a:r>
              <a:rPr kumimoji="1" lang="en-US" altLang="ja-JP" sz="5400" b="1" dirty="0">
                <a:solidFill>
                  <a:srgbClr val="FF0000"/>
                </a:solidFill>
                <a:latin typeface="Meiryo UI" panose="020B0604030504040204" pitchFamily="50" charset="-128"/>
                <a:ea typeface="Meiryo UI" panose="020B0604030504040204" pitchFamily="50" charset="-128"/>
              </a:rPr>
              <a:t>23</a:t>
            </a:r>
            <a:endParaRPr kumimoji="1" lang="ja-JP" altLang="en-US" sz="5400" b="1"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68F7455-A233-4072-B44B-F7D4FBDAA1F2}"/>
              </a:ext>
            </a:extLst>
          </p:cNvPr>
          <p:cNvSpPr txBox="1"/>
          <p:nvPr/>
        </p:nvSpPr>
        <p:spPr>
          <a:xfrm>
            <a:off x="1034618" y="4516861"/>
            <a:ext cx="530915" cy="400110"/>
          </a:xfrm>
          <a:prstGeom prst="rect">
            <a:avLst/>
          </a:prstGeom>
          <a:noFill/>
        </p:spPr>
        <p:txBody>
          <a:bodyPr wrap="none" rtlCol="0">
            <a:spAutoFit/>
          </a:bodyPr>
          <a:lstStyle/>
          <a:p>
            <a:r>
              <a:rPr kumimoji="1" lang="en-US" altLang="ja-JP" sz="2000" b="1" dirty="0">
                <a:solidFill>
                  <a:srgbClr val="FF0000"/>
                </a:solidFill>
                <a:latin typeface="Meiryo UI" panose="020B0604030504040204" pitchFamily="50" charset="-128"/>
                <a:ea typeface="Meiryo UI" panose="020B0604030504040204" pitchFamily="50" charset="-128"/>
              </a:rPr>
              <a:t>23</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5D7AB68-6687-462A-9882-0C3D7983A714}"/>
              </a:ext>
            </a:extLst>
          </p:cNvPr>
          <p:cNvSpPr txBox="1"/>
          <p:nvPr/>
        </p:nvSpPr>
        <p:spPr>
          <a:xfrm>
            <a:off x="5992698" y="4461204"/>
            <a:ext cx="530915" cy="400110"/>
          </a:xfrm>
          <a:prstGeom prst="rect">
            <a:avLst/>
          </a:prstGeom>
          <a:noFill/>
        </p:spPr>
        <p:txBody>
          <a:bodyPr wrap="none" rtlCol="0">
            <a:spAutoFit/>
          </a:bodyPr>
          <a:lstStyle/>
          <a:p>
            <a:r>
              <a:rPr kumimoji="1" lang="en-US" altLang="ja-JP" sz="2000" b="1" dirty="0">
                <a:solidFill>
                  <a:srgbClr val="FF0000"/>
                </a:solidFill>
                <a:latin typeface="Meiryo UI" panose="020B0604030504040204" pitchFamily="50" charset="-128"/>
                <a:ea typeface="Meiryo UI" panose="020B0604030504040204" pitchFamily="50" charset="-128"/>
              </a:rPr>
              <a:t>23</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7A9A0D4-CDF5-4EB2-9A93-8817E2A83EFA}"/>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910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pic>
        <p:nvPicPr>
          <p:cNvPr id="4" name="図 3">
            <a:extLst>
              <a:ext uri="{FF2B5EF4-FFF2-40B4-BE49-F238E27FC236}">
                <a16:creationId xmlns:a16="http://schemas.microsoft.com/office/drawing/2014/main" id="{CBAB95A9-4AA2-4C24-B342-ECC841BB5679}"/>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6" name="テキスト ボックス 5">
            <a:extLst>
              <a:ext uri="{FF2B5EF4-FFF2-40B4-BE49-F238E27FC236}">
                <a16:creationId xmlns:a16="http://schemas.microsoft.com/office/drawing/2014/main" id="{721EC90C-B014-449B-A50D-525968DADE68}"/>
              </a:ext>
            </a:extLst>
          </p:cNvPr>
          <p:cNvSpPr txBox="1"/>
          <p:nvPr/>
        </p:nvSpPr>
        <p:spPr>
          <a:xfrm>
            <a:off x="251520" y="720000"/>
            <a:ext cx="5040560" cy="461665"/>
          </a:xfrm>
          <a:prstGeom prst="rect">
            <a:avLst/>
          </a:prstGeom>
          <a:noFill/>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一人暮らしできるかな？</a:t>
            </a:r>
          </a:p>
        </p:txBody>
      </p:sp>
      <p:sp>
        <p:nvSpPr>
          <p:cNvPr id="5" name="テキスト ボックス 4">
            <a:extLst>
              <a:ext uri="{FF2B5EF4-FFF2-40B4-BE49-F238E27FC236}">
                <a16:creationId xmlns:a16="http://schemas.microsoft.com/office/drawing/2014/main" id="{3FAAD81F-F89B-4780-A22E-01ADC24CCE3D}"/>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709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97E5B8-BD36-4692-8AA3-7D2D04285EB4}"/>
              </a:ext>
            </a:extLst>
          </p:cNvPr>
          <p:cNvPicPr>
            <a:picLocks noChangeAspect="1"/>
          </p:cNvPicPr>
          <p:nvPr/>
        </p:nvPicPr>
        <p:blipFill>
          <a:blip r:embed="rId2"/>
          <a:stretch>
            <a:fillRect/>
          </a:stretch>
        </p:blipFill>
        <p:spPr>
          <a:xfrm>
            <a:off x="1523476" y="2302995"/>
            <a:ext cx="4081147" cy="4443000"/>
          </a:xfrm>
          <a:prstGeom prst="rect">
            <a:avLst/>
          </a:prstGeom>
        </p:spPr>
      </p:pic>
      <p:pic>
        <p:nvPicPr>
          <p:cNvPr id="7" name="図 6">
            <a:extLst>
              <a:ext uri="{FF2B5EF4-FFF2-40B4-BE49-F238E27FC236}">
                <a16:creationId xmlns:a16="http://schemas.microsoft.com/office/drawing/2014/main" id="{3E33FF6D-DA03-4291-A559-6DBB0ACE59DD}"/>
              </a:ext>
            </a:extLst>
          </p:cNvPr>
          <p:cNvPicPr>
            <a:picLocks noChangeAspect="1"/>
          </p:cNvPicPr>
          <p:nvPr/>
        </p:nvPicPr>
        <p:blipFill>
          <a:blip r:embed="rId3"/>
          <a:stretch>
            <a:fillRect/>
          </a:stretch>
        </p:blipFill>
        <p:spPr>
          <a:xfrm>
            <a:off x="6241690" y="1949180"/>
            <a:ext cx="2591025" cy="4170025"/>
          </a:xfrm>
          <a:prstGeom prst="rect">
            <a:avLst/>
          </a:prstGeom>
        </p:spPr>
      </p:pic>
      <p:pic>
        <p:nvPicPr>
          <p:cNvPr id="16" name="図 15">
            <a:extLst>
              <a:ext uri="{FF2B5EF4-FFF2-40B4-BE49-F238E27FC236}">
                <a16:creationId xmlns:a16="http://schemas.microsoft.com/office/drawing/2014/main" id="{70D2814C-95A0-45D0-9E78-8ED256BE05C1}"/>
              </a:ext>
            </a:extLst>
          </p:cNvPr>
          <p:cNvPicPr>
            <a:picLocks noChangeAspect="1"/>
          </p:cNvPicPr>
          <p:nvPr/>
        </p:nvPicPr>
        <p:blipFill>
          <a:blip r:embed="rId4"/>
          <a:stretch>
            <a:fillRect/>
          </a:stretch>
        </p:blipFill>
        <p:spPr>
          <a:xfrm>
            <a:off x="209854" y="900000"/>
            <a:ext cx="8730229" cy="932769"/>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3" name="テキスト ボックス 2"/>
          <p:cNvSpPr txBox="1"/>
          <p:nvPr/>
        </p:nvSpPr>
        <p:spPr>
          <a:xfrm>
            <a:off x="1289688" y="1002370"/>
            <a:ext cx="8240392" cy="707886"/>
          </a:xfrm>
          <a:prstGeom prst="rect">
            <a:avLst/>
          </a:prstGeom>
          <a:noFill/>
          <a:ln w="22225">
            <a:noFill/>
          </a:ln>
        </p:spPr>
        <p:txBody>
          <a:bodyPr wrap="square" rtlCol="0">
            <a:spAutoFit/>
          </a:bodyPr>
          <a:lstStyle/>
          <a:p>
            <a:r>
              <a:rPr lang="ja-JP" altLang="en-US" sz="2000" b="1" dirty="0">
                <a:solidFill>
                  <a:srgbClr val="00B050"/>
                </a:solidFill>
                <a:latin typeface="+mj-ea"/>
                <a:ea typeface="+mj-ea"/>
                <a:cs typeface="Meiryo UI" panose="020B0604030504040204" pitchFamily="50" charset="-128"/>
              </a:rPr>
              <a:t>一人暮らしをするには、何にどれだけお金がかかるのでしょう。</a:t>
            </a:r>
            <a:endParaRPr lang="en-US" altLang="ja-JP" sz="2000" b="1" dirty="0">
              <a:solidFill>
                <a:srgbClr val="00B050"/>
              </a:solidFill>
              <a:latin typeface="+mj-ea"/>
              <a:ea typeface="+mj-ea"/>
              <a:cs typeface="Meiryo UI" panose="020B0604030504040204" pitchFamily="50" charset="-128"/>
            </a:endParaRPr>
          </a:p>
          <a:p>
            <a:r>
              <a:rPr lang="ja-JP" altLang="en-US" sz="2000" b="1" spc="-100" dirty="0">
                <a:solidFill>
                  <a:srgbClr val="00B050"/>
                </a:solidFill>
                <a:latin typeface="+mj-ea"/>
                <a:ea typeface="+mj-ea"/>
                <a:cs typeface="Meiryo UI" panose="020B0604030504040204" pitchFamily="50" charset="-128"/>
              </a:rPr>
              <a:t>まずは、平均的な一人暮らしの支出の割合を、班で話し合ってみましょう。</a:t>
            </a:r>
            <a:endParaRPr lang="en-US" altLang="ja-JP" sz="2000" b="1" spc="-100" dirty="0">
              <a:solidFill>
                <a:srgbClr val="00B050"/>
              </a:solidFill>
              <a:latin typeface="+mj-ea"/>
              <a:ea typeface="+mj-ea"/>
              <a:cs typeface="Meiryo UI" panose="020B0604030504040204" pitchFamily="50" charset="-128"/>
            </a:endParaRPr>
          </a:p>
        </p:txBody>
      </p:sp>
      <p:sp>
        <p:nvSpPr>
          <p:cNvPr id="4" name="テキスト ボックス 3"/>
          <p:cNvSpPr txBox="1"/>
          <p:nvPr/>
        </p:nvSpPr>
        <p:spPr>
          <a:xfrm>
            <a:off x="6494914" y="2362767"/>
            <a:ext cx="2084577" cy="3693319"/>
          </a:xfrm>
          <a:prstGeom prst="rect">
            <a:avLst/>
          </a:prstGeom>
          <a:noFill/>
        </p:spPr>
        <p:txBody>
          <a:bodyPr wrap="square" rtlCol="0">
            <a:spAutoFit/>
          </a:bodyPr>
          <a:lstStyle/>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食料</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住居</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光熱・水道</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家具・家事用品</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被服及び履物</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保健医療</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交通・通信</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教養娯楽</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貯蓄</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その他の支出</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32D26986-936C-4994-B102-9C5E4F72A66B}"/>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8CE4952D-28C3-1946-F943-C545150770CD}"/>
              </a:ext>
            </a:extLst>
          </p:cNvPr>
          <p:cNvSpPr/>
          <p:nvPr/>
        </p:nvSpPr>
        <p:spPr>
          <a:xfrm>
            <a:off x="3689659" y="3899600"/>
            <a:ext cx="1336431" cy="487664"/>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F59728F-CA73-C948-E3C5-D65C44736D45}"/>
              </a:ext>
            </a:extLst>
          </p:cNvPr>
          <p:cNvSpPr/>
          <p:nvPr/>
        </p:nvSpPr>
        <p:spPr>
          <a:xfrm>
            <a:off x="3847672" y="5610457"/>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CEB6BBDA-9581-647C-3373-670BE64654A2}"/>
              </a:ext>
            </a:extLst>
          </p:cNvPr>
          <p:cNvSpPr/>
          <p:nvPr/>
        </p:nvSpPr>
        <p:spPr>
          <a:xfrm>
            <a:off x="2489960" y="5835529"/>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87585400-A615-F55E-3FA3-250A79D1AF33}"/>
              </a:ext>
            </a:extLst>
          </p:cNvPr>
          <p:cNvGrpSpPr/>
          <p:nvPr/>
        </p:nvGrpSpPr>
        <p:grpSpPr>
          <a:xfrm>
            <a:off x="586305" y="3267137"/>
            <a:ext cx="1484248" cy="493041"/>
            <a:chOff x="586305" y="3267137"/>
            <a:chExt cx="1484248" cy="493041"/>
          </a:xfrm>
        </p:grpSpPr>
        <p:sp>
          <p:nvSpPr>
            <p:cNvPr id="23" name="四角形: 角を丸くする 22">
              <a:extLst>
                <a:ext uri="{FF2B5EF4-FFF2-40B4-BE49-F238E27FC236}">
                  <a16:creationId xmlns:a16="http://schemas.microsoft.com/office/drawing/2014/main" id="{9C9A5058-1CB8-0026-760A-A37C6AD784E3}"/>
                </a:ext>
              </a:extLst>
            </p:cNvPr>
            <p:cNvSpPr/>
            <p:nvPr/>
          </p:nvSpPr>
          <p:spPr>
            <a:xfrm>
              <a:off x="586305" y="3267137"/>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ED9A0B8F-94F1-A87C-B3C8-29CB388E67ED}"/>
                </a:ext>
              </a:extLst>
            </p:cNvPr>
            <p:cNvCxnSpPr>
              <a:cxnSpLocks/>
            </p:cNvCxnSpPr>
            <p:nvPr/>
          </p:nvCxnSpPr>
          <p:spPr>
            <a:xfrm>
              <a:off x="1693124" y="3442635"/>
              <a:ext cx="377429" cy="317543"/>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グループ化 11">
            <a:extLst>
              <a:ext uri="{FF2B5EF4-FFF2-40B4-BE49-F238E27FC236}">
                <a16:creationId xmlns:a16="http://schemas.microsoft.com/office/drawing/2014/main" id="{AFF4DA1E-8411-E2B1-B05A-3984302391B6}"/>
              </a:ext>
            </a:extLst>
          </p:cNvPr>
          <p:cNvGrpSpPr/>
          <p:nvPr/>
        </p:nvGrpSpPr>
        <p:grpSpPr>
          <a:xfrm>
            <a:off x="307339" y="4489983"/>
            <a:ext cx="1532935" cy="403028"/>
            <a:chOff x="307339" y="4489983"/>
            <a:chExt cx="1532935" cy="403028"/>
          </a:xfrm>
        </p:grpSpPr>
        <p:sp>
          <p:nvSpPr>
            <p:cNvPr id="22" name="四角形: 角を丸くする 21">
              <a:extLst>
                <a:ext uri="{FF2B5EF4-FFF2-40B4-BE49-F238E27FC236}">
                  <a16:creationId xmlns:a16="http://schemas.microsoft.com/office/drawing/2014/main" id="{C4D103FA-D445-2873-BBBD-FC4B0C45471C}"/>
                </a:ext>
              </a:extLst>
            </p:cNvPr>
            <p:cNvSpPr/>
            <p:nvPr/>
          </p:nvSpPr>
          <p:spPr>
            <a:xfrm>
              <a:off x="307339" y="4489983"/>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7988231D-68CD-BD9D-3484-9B8560E45FE0}"/>
                </a:ext>
              </a:extLst>
            </p:cNvPr>
            <p:cNvCxnSpPr>
              <a:cxnSpLocks/>
            </p:cNvCxnSpPr>
            <p:nvPr/>
          </p:nvCxnSpPr>
          <p:spPr>
            <a:xfrm>
              <a:off x="1411827" y="4717635"/>
              <a:ext cx="428447" cy="0"/>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グループ化 14">
            <a:extLst>
              <a:ext uri="{FF2B5EF4-FFF2-40B4-BE49-F238E27FC236}">
                <a16:creationId xmlns:a16="http://schemas.microsoft.com/office/drawing/2014/main" id="{75BDEF94-2E61-42CD-05F1-E5BEEB2A6FD3}"/>
              </a:ext>
            </a:extLst>
          </p:cNvPr>
          <p:cNvGrpSpPr/>
          <p:nvPr/>
        </p:nvGrpSpPr>
        <p:grpSpPr>
          <a:xfrm>
            <a:off x="482046" y="5511315"/>
            <a:ext cx="1504652" cy="403028"/>
            <a:chOff x="482046" y="5511315"/>
            <a:chExt cx="1504652" cy="403028"/>
          </a:xfrm>
        </p:grpSpPr>
        <p:sp>
          <p:nvSpPr>
            <p:cNvPr id="21" name="四角形: 角を丸くする 20">
              <a:extLst>
                <a:ext uri="{FF2B5EF4-FFF2-40B4-BE49-F238E27FC236}">
                  <a16:creationId xmlns:a16="http://schemas.microsoft.com/office/drawing/2014/main" id="{EE2D64B6-75B9-162A-C69F-98106BCB6CB6}"/>
                </a:ext>
              </a:extLst>
            </p:cNvPr>
            <p:cNvSpPr/>
            <p:nvPr/>
          </p:nvSpPr>
          <p:spPr>
            <a:xfrm>
              <a:off x="482046" y="5511315"/>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42F704A2-4DF2-7B43-3760-EF53777B8E56}"/>
                </a:ext>
              </a:extLst>
            </p:cNvPr>
            <p:cNvCxnSpPr>
              <a:cxnSpLocks/>
            </p:cNvCxnSpPr>
            <p:nvPr/>
          </p:nvCxnSpPr>
          <p:spPr>
            <a:xfrm flipV="1">
              <a:off x="1586534" y="5610457"/>
              <a:ext cx="400164" cy="102372"/>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グループ化 16">
            <a:extLst>
              <a:ext uri="{FF2B5EF4-FFF2-40B4-BE49-F238E27FC236}">
                <a16:creationId xmlns:a16="http://schemas.microsoft.com/office/drawing/2014/main" id="{657765F4-7A45-18FD-1371-DFC9E67D5761}"/>
              </a:ext>
            </a:extLst>
          </p:cNvPr>
          <p:cNvGrpSpPr/>
          <p:nvPr/>
        </p:nvGrpSpPr>
        <p:grpSpPr>
          <a:xfrm>
            <a:off x="105260" y="1856120"/>
            <a:ext cx="4796853" cy="1247446"/>
            <a:chOff x="105260" y="1856120"/>
            <a:chExt cx="4796853" cy="1247446"/>
          </a:xfrm>
        </p:grpSpPr>
        <p:grpSp>
          <p:nvGrpSpPr>
            <p:cNvPr id="5" name="グループ化 4">
              <a:extLst>
                <a:ext uri="{FF2B5EF4-FFF2-40B4-BE49-F238E27FC236}">
                  <a16:creationId xmlns:a16="http://schemas.microsoft.com/office/drawing/2014/main" id="{470D294C-8CCA-9884-0A31-A13EBC6DAAF4}"/>
                </a:ext>
              </a:extLst>
            </p:cNvPr>
            <p:cNvGrpSpPr/>
            <p:nvPr/>
          </p:nvGrpSpPr>
          <p:grpSpPr>
            <a:xfrm>
              <a:off x="568233" y="2734234"/>
              <a:ext cx="1469257" cy="369332"/>
              <a:chOff x="568233" y="2734234"/>
              <a:chExt cx="1469257" cy="369332"/>
            </a:xfrm>
          </p:grpSpPr>
          <p:sp>
            <p:nvSpPr>
              <p:cNvPr id="24" name="テキスト ボックス 23">
                <a:extLst>
                  <a:ext uri="{FF2B5EF4-FFF2-40B4-BE49-F238E27FC236}">
                    <a16:creationId xmlns:a16="http://schemas.microsoft.com/office/drawing/2014/main" id="{0DA3BFFB-1561-07EF-CA6E-4506844BBC36}"/>
                  </a:ext>
                </a:extLst>
              </p:cNvPr>
              <p:cNvSpPr txBox="1"/>
              <p:nvPr/>
            </p:nvSpPr>
            <p:spPr>
              <a:xfrm>
                <a:off x="568233" y="2734234"/>
                <a:ext cx="1231427" cy="369332"/>
              </a:xfrm>
              <a:prstGeom prst="rect">
                <a:avLst/>
              </a:prstGeom>
              <a:noFill/>
            </p:spPr>
            <p:txBody>
              <a:bodyPr wrap="none" rtlCol="0">
                <a:spAutoFit/>
              </a:bodyPr>
              <a:lstStyle/>
              <a:p>
                <a:r>
                  <a:rPr lang="ja-JP" altLang="en-US" b="1" dirty="0">
                    <a:solidFill>
                      <a:schemeClr val="tx1">
                        <a:lumMod val="65000"/>
                        <a:lumOff val="35000"/>
                      </a:schemeClr>
                    </a:solidFill>
                  </a:rPr>
                  <a:t>光熱・水道</a:t>
                </a:r>
                <a:endParaRPr kumimoji="1" lang="ja-JP" altLang="en-US" b="1" dirty="0">
                  <a:solidFill>
                    <a:schemeClr val="tx1">
                      <a:lumMod val="65000"/>
                      <a:lumOff val="35000"/>
                    </a:schemeClr>
                  </a:solidFill>
                </a:endParaRPr>
              </a:p>
            </p:txBody>
          </p:sp>
          <p:cxnSp>
            <p:nvCxnSpPr>
              <p:cNvPr id="36" name="直線コネクタ 35">
                <a:extLst>
                  <a:ext uri="{FF2B5EF4-FFF2-40B4-BE49-F238E27FC236}">
                    <a16:creationId xmlns:a16="http://schemas.microsoft.com/office/drawing/2014/main" id="{7D467E0B-5F9D-3DAE-2282-D74CF61E6E24}"/>
                  </a:ext>
                </a:extLst>
              </p:cNvPr>
              <p:cNvCxnSpPr>
                <a:cxnSpLocks/>
              </p:cNvCxnSpPr>
              <p:nvPr/>
            </p:nvCxnSpPr>
            <p:spPr>
              <a:xfrm>
                <a:off x="1721493" y="2902431"/>
                <a:ext cx="315997" cy="5873"/>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グループ化 7">
              <a:extLst>
                <a:ext uri="{FF2B5EF4-FFF2-40B4-BE49-F238E27FC236}">
                  <a16:creationId xmlns:a16="http://schemas.microsoft.com/office/drawing/2014/main" id="{8BF5C3AF-82F4-54B3-172F-2EEB5BD2A046}"/>
                </a:ext>
              </a:extLst>
            </p:cNvPr>
            <p:cNvGrpSpPr/>
            <p:nvPr/>
          </p:nvGrpSpPr>
          <p:grpSpPr>
            <a:xfrm>
              <a:off x="219359" y="2061525"/>
              <a:ext cx="2775072" cy="369332"/>
              <a:chOff x="219359" y="2061525"/>
              <a:chExt cx="2775072" cy="369332"/>
            </a:xfrm>
          </p:grpSpPr>
          <p:sp>
            <p:nvSpPr>
              <p:cNvPr id="27" name="テキスト ボックス 26">
                <a:extLst>
                  <a:ext uri="{FF2B5EF4-FFF2-40B4-BE49-F238E27FC236}">
                    <a16:creationId xmlns:a16="http://schemas.microsoft.com/office/drawing/2014/main" id="{3705DEC5-D0FD-C62E-D465-D67C9D2BC58C}"/>
                  </a:ext>
                </a:extLst>
              </p:cNvPr>
              <p:cNvSpPr txBox="1"/>
              <p:nvPr/>
            </p:nvSpPr>
            <p:spPr>
              <a:xfrm>
                <a:off x="219359" y="2061525"/>
                <a:ext cx="1569660" cy="369332"/>
              </a:xfrm>
              <a:prstGeom prst="rect">
                <a:avLst/>
              </a:prstGeom>
              <a:noFill/>
            </p:spPr>
            <p:txBody>
              <a:bodyPr wrap="none" rtlCol="0">
                <a:spAutoFit/>
              </a:bodyPr>
              <a:lstStyle/>
              <a:p>
                <a:r>
                  <a:rPr lang="ja-JP" altLang="en-US" b="1" dirty="0">
                    <a:solidFill>
                      <a:schemeClr val="tx1">
                        <a:lumMod val="65000"/>
                        <a:lumOff val="35000"/>
                      </a:schemeClr>
                    </a:solidFill>
                  </a:rPr>
                  <a:t>被服及び履物</a:t>
                </a:r>
                <a:endParaRPr kumimoji="1" lang="ja-JP" altLang="en-US" b="1" dirty="0">
                  <a:solidFill>
                    <a:schemeClr val="tx1">
                      <a:lumMod val="65000"/>
                      <a:lumOff val="35000"/>
                    </a:schemeClr>
                  </a:solidFill>
                </a:endParaRPr>
              </a:p>
            </p:txBody>
          </p:sp>
          <p:cxnSp>
            <p:nvCxnSpPr>
              <p:cNvPr id="40" name="直線コネクタ 39">
                <a:extLst>
                  <a:ext uri="{FF2B5EF4-FFF2-40B4-BE49-F238E27FC236}">
                    <a16:creationId xmlns:a16="http://schemas.microsoft.com/office/drawing/2014/main" id="{C7F54223-13CE-EED1-8B8C-644324110A88}"/>
                  </a:ext>
                </a:extLst>
              </p:cNvPr>
              <p:cNvCxnSpPr>
                <a:cxnSpLocks/>
              </p:cNvCxnSpPr>
              <p:nvPr/>
            </p:nvCxnSpPr>
            <p:spPr>
              <a:xfrm>
                <a:off x="1743086" y="2248782"/>
                <a:ext cx="1251345"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48B1D906-B312-DC0A-65AF-81E391AB4B0D}"/>
                  </a:ext>
                </a:extLst>
              </p:cNvPr>
              <p:cNvCxnSpPr>
                <a:cxnSpLocks/>
              </p:cNvCxnSpPr>
              <p:nvPr/>
            </p:nvCxnSpPr>
            <p:spPr>
              <a:xfrm>
                <a:off x="2994431" y="2246191"/>
                <a:ext cx="0" cy="180538"/>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グループ化 5">
              <a:extLst>
                <a:ext uri="{FF2B5EF4-FFF2-40B4-BE49-F238E27FC236}">
                  <a16:creationId xmlns:a16="http://schemas.microsoft.com/office/drawing/2014/main" id="{F8CC6B64-8435-170D-06FD-33AA98F67F5E}"/>
                </a:ext>
              </a:extLst>
            </p:cNvPr>
            <p:cNvGrpSpPr/>
            <p:nvPr/>
          </p:nvGrpSpPr>
          <p:grpSpPr>
            <a:xfrm>
              <a:off x="105260" y="2379984"/>
              <a:ext cx="2449224" cy="369332"/>
              <a:chOff x="105260" y="2379984"/>
              <a:chExt cx="2449224" cy="369332"/>
            </a:xfrm>
          </p:grpSpPr>
          <p:sp>
            <p:nvSpPr>
              <p:cNvPr id="25" name="テキスト ボックス 24">
                <a:extLst>
                  <a:ext uri="{FF2B5EF4-FFF2-40B4-BE49-F238E27FC236}">
                    <a16:creationId xmlns:a16="http://schemas.microsoft.com/office/drawing/2014/main" id="{835AFBCC-77CD-5803-86EF-420FA231EE27}"/>
                  </a:ext>
                </a:extLst>
              </p:cNvPr>
              <p:cNvSpPr txBox="1"/>
              <p:nvPr/>
            </p:nvSpPr>
            <p:spPr>
              <a:xfrm>
                <a:off x="105260" y="2379984"/>
                <a:ext cx="1696298" cy="369332"/>
              </a:xfrm>
              <a:prstGeom prst="rect">
                <a:avLst/>
              </a:prstGeom>
              <a:noFill/>
            </p:spPr>
            <p:txBody>
              <a:bodyPr wrap="none" rtlCol="0">
                <a:spAutoFit/>
              </a:bodyPr>
              <a:lstStyle/>
              <a:p>
                <a:r>
                  <a:rPr lang="ja-JP" altLang="en-US" b="1" dirty="0">
                    <a:solidFill>
                      <a:schemeClr val="tx1">
                        <a:lumMod val="65000"/>
                        <a:lumOff val="35000"/>
                      </a:schemeClr>
                    </a:solidFill>
                  </a:rPr>
                  <a:t>家具・家事用品</a:t>
                </a:r>
                <a:endParaRPr kumimoji="1" lang="ja-JP" altLang="en-US" b="1" dirty="0">
                  <a:solidFill>
                    <a:schemeClr val="tx1">
                      <a:lumMod val="65000"/>
                      <a:lumOff val="35000"/>
                    </a:schemeClr>
                  </a:solidFill>
                </a:endParaRPr>
              </a:p>
            </p:txBody>
          </p:sp>
          <p:cxnSp>
            <p:nvCxnSpPr>
              <p:cNvPr id="38" name="直線コネクタ 37">
                <a:extLst>
                  <a:ext uri="{FF2B5EF4-FFF2-40B4-BE49-F238E27FC236}">
                    <a16:creationId xmlns:a16="http://schemas.microsoft.com/office/drawing/2014/main" id="{1903891B-FD7D-134A-5274-4F8933426E74}"/>
                  </a:ext>
                </a:extLst>
              </p:cNvPr>
              <p:cNvCxnSpPr>
                <a:cxnSpLocks/>
              </p:cNvCxnSpPr>
              <p:nvPr/>
            </p:nvCxnSpPr>
            <p:spPr>
              <a:xfrm>
                <a:off x="1743086" y="2489632"/>
                <a:ext cx="80824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5166258C-461C-798C-5B27-37EB18F33BE2}"/>
                  </a:ext>
                </a:extLst>
              </p:cNvPr>
              <p:cNvCxnSpPr>
                <a:cxnSpLocks/>
              </p:cNvCxnSpPr>
              <p:nvPr/>
            </p:nvCxnSpPr>
            <p:spPr>
              <a:xfrm>
                <a:off x="2554484" y="2489632"/>
                <a:ext cx="0" cy="89497"/>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グループ化 8">
              <a:extLst>
                <a:ext uri="{FF2B5EF4-FFF2-40B4-BE49-F238E27FC236}">
                  <a16:creationId xmlns:a16="http://schemas.microsoft.com/office/drawing/2014/main" id="{4BCC2E28-3941-C51A-3789-610957D61B7D}"/>
                </a:ext>
              </a:extLst>
            </p:cNvPr>
            <p:cNvGrpSpPr/>
            <p:nvPr/>
          </p:nvGrpSpPr>
          <p:grpSpPr>
            <a:xfrm>
              <a:off x="1932756" y="1856120"/>
              <a:ext cx="1397324" cy="525860"/>
              <a:chOff x="1932756" y="1856120"/>
              <a:chExt cx="1397324" cy="525860"/>
            </a:xfrm>
          </p:grpSpPr>
          <p:sp>
            <p:nvSpPr>
              <p:cNvPr id="26" name="テキスト ボックス 25">
                <a:extLst>
                  <a:ext uri="{FF2B5EF4-FFF2-40B4-BE49-F238E27FC236}">
                    <a16:creationId xmlns:a16="http://schemas.microsoft.com/office/drawing/2014/main" id="{D4246D69-C252-1DB4-5B32-017FC084C013}"/>
                  </a:ext>
                </a:extLst>
              </p:cNvPr>
              <p:cNvSpPr txBox="1"/>
              <p:nvPr/>
            </p:nvSpPr>
            <p:spPr>
              <a:xfrm>
                <a:off x="1932756" y="1856120"/>
                <a:ext cx="1114408" cy="369332"/>
              </a:xfrm>
              <a:prstGeom prst="rect">
                <a:avLst/>
              </a:prstGeom>
              <a:noFill/>
            </p:spPr>
            <p:txBody>
              <a:bodyPr wrap="none" rtlCol="0">
                <a:spAutoFit/>
              </a:bodyPr>
              <a:lstStyle/>
              <a:p>
                <a:r>
                  <a:rPr lang="ja-JP" altLang="en-US" b="1" dirty="0">
                    <a:solidFill>
                      <a:schemeClr val="tx1">
                        <a:lumMod val="65000"/>
                        <a:lumOff val="35000"/>
                      </a:schemeClr>
                    </a:solidFill>
                  </a:rPr>
                  <a:t>保健医療</a:t>
                </a:r>
                <a:endParaRPr kumimoji="1" lang="ja-JP" altLang="en-US" b="1" dirty="0">
                  <a:solidFill>
                    <a:schemeClr val="tx1">
                      <a:lumMod val="65000"/>
                      <a:lumOff val="35000"/>
                    </a:schemeClr>
                  </a:solidFill>
                </a:endParaRPr>
              </a:p>
            </p:txBody>
          </p:sp>
          <p:cxnSp>
            <p:nvCxnSpPr>
              <p:cNvPr id="47" name="直線コネクタ 46">
                <a:extLst>
                  <a:ext uri="{FF2B5EF4-FFF2-40B4-BE49-F238E27FC236}">
                    <a16:creationId xmlns:a16="http://schemas.microsoft.com/office/drawing/2014/main" id="{0AF138D7-B346-D8BC-87DA-0963625630C7}"/>
                  </a:ext>
                </a:extLst>
              </p:cNvPr>
              <p:cNvCxnSpPr>
                <a:cxnSpLocks/>
              </p:cNvCxnSpPr>
              <p:nvPr/>
            </p:nvCxnSpPr>
            <p:spPr>
              <a:xfrm>
                <a:off x="3330080" y="2029468"/>
                <a:ext cx="0" cy="352512"/>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9135CB0A-44EB-9613-0271-9AA96BD0EA02}"/>
                  </a:ext>
                </a:extLst>
              </p:cNvPr>
              <p:cNvCxnSpPr>
                <a:cxnSpLocks/>
              </p:cNvCxnSpPr>
              <p:nvPr/>
            </p:nvCxnSpPr>
            <p:spPr>
              <a:xfrm>
                <a:off x="2994431" y="2029468"/>
                <a:ext cx="32746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グループ化 9">
              <a:extLst>
                <a:ext uri="{FF2B5EF4-FFF2-40B4-BE49-F238E27FC236}">
                  <a16:creationId xmlns:a16="http://schemas.microsoft.com/office/drawing/2014/main" id="{AB65CAC1-F229-C231-B4A3-83B3D0F46935}"/>
                </a:ext>
              </a:extLst>
            </p:cNvPr>
            <p:cNvGrpSpPr/>
            <p:nvPr/>
          </p:nvGrpSpPr>
          <p:grpSpPr>
            <a:xfrm>
              <a:off x="3684284" y="1993435"/>
              <a:ext cx="1217829" cy="444279"/>
              <a:chOff x="3684284" y="1993435"/>
              <a:chExt cx="1217829" cy="444279"/>
            </a:xfrm>
          </p:grpSpPr>
          <p:sp>
            <p:nvSpPr>
              <p:cNvPr id="28" name="テキスト ボックス 27">
                <a:extLst>
                  <a:ext uri="{FF2B5EF4-FFF2-40B4-BE49-F238E27FC236}">
                    <a16:creationId xmlns:a16="http://schemas.microsoft.com/office/drawing/2014/main" id="{CAAFAC88-816A-7793-6648-254A7C7DB42F}"/>
                  </a:ext>
                </a:extLst>
              </p:cNvPr>
              <p:cNvSpPr txBox="1"/>
              <p:nvPr/>
            </p:nvSpPr>
            <p:spPr>
              <a:xfrm>
                <a:off x="4252576" y="1993435"/>
                <a:ext cx="649537" cy="369332"/>
              </a:xfrm>
              <a:prstGeom prst="rect">
                <a:avLst/>
              </a:prstGeom>
              <a:noFill/>
            </p:spPr>
            <p:txBody>
              <a:bodyPr wrap="none" rtlCol="0">
                <a:spAutoFit/>
              </a:bodyPr>
              <a:lstStyle/>
              <a:p>
                <a:r>
                  <a:rPr lang="ja-JP" altLang="en-US" b="1" dirty="0">
                    <a:solidFill>
                      <a:schemeClr val="tx1">
                        <a:lumMod val="65000"/>
                        <a:lumOff val="35000"/>
                      </a:schemeClr>
                    </a:solidFill>
                  </a:rPr>
                  <a:t>教育</a:t>
                </a:r>
                <a:endParaRPr kumimoji="1" lang="ja-JP" altLang="en-US" b="1" dirty="0">
                  <a:solidFill>
                    <a:schemeClr val="tx1">
                      <a:lumMod val="65000"/>
                      <a:lumOff val="35000"/>
                    </a:schemeClr>
                  </a:solidFill>
                </a:endParaRPr>
              </a:p>
            </p:txBody>
          </p:sp>
          <p:cxnSp>
            <p:nvCxnSpPr>
              <p:cNvPr id="51" name="直線コネクタ 50">
                <a:extLst>
                  <a:ext uri="{FF2B5EF4-FFF2-40B4-BE49-F238E27FC236}">
                    <a16:creationId xmlns:a16="http://schemas.microsoft.com/office/drawing/2014/main" id="{D4DEA0E9-BEC6-66E7-57FD-92B924A08DC8}"/>
                  </a:ext>
                </a:extLst>
              </p:cNvPr>
              <p:cNvCxnSpPr>
                <a:cxnSpLocks/>
              </p:cNvCxnSpPr>
              <p:nvPr/>
            </p:nvCxnSpPr>
            <p:spPr>
              <a:xfrm>
                <a:off x="3976006" y="2179470"/>
                <a:ext cx="308672" cy="0"/>
              </a:xfrm>
              <a:prstGeom prst="line">
                <a:avLst/>
              </a:prstGeom>
              <a:ln w="19050" cap="flat">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905ADED3-4B0E-66F1-E0DB-2F9D6A92101E}"/>
                  </a:ext>
                </a:extLst>
              </p:cNvPr>
              <p:cNvCxnSpPr>
                <a:cxnSpLocks/>
              </p:cNvCxnSpPr>
              <p:nvPr/>
            </p:nvCxnSpPr>
            <p:spPr>
              <a:xfrm flipV="1">
                <a:off x="3684284" y="2179470"/>
                <a:ext cx="297200" cy="258244"/>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56" name="テキスト ボックス 55">
            <a:extLst>
              <a:ext uri="{FF2B5EF4-FFF2-40B4-BE49-F238E27FC236}">
                <a16:creationId xmlns:a16="http://schemas.microsoft.com/office/drawing/2014/main" id="{5850C53A-F46C-22C7-42DB-44BA015CE17C}"/>
              </a:ext>
            </a:extLst>
          </p:cNvPr>
          <p:cNvSpPr txBox="1"/>
          <p:nvPr/>
        </p:nvSpPr>
        <p:spPr>
          <a:xfrm>
            <a:off x="4157531" y="3963242"/>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57" name="テキスト ボックス 56">
            <a:extLst>
              <a:ext uri="{FF2B5EF4-FFF2-40B4-BE49-F238E27FC236}">
                <a16:creationId xmlns:a16="http://schemas.microsoft.com/office/drawing/2014/main" id="{09489D42-CD10-87CB-40E1-CBDE663047D8}"/>
              </a:ext>
            </a:extLst>
          </p:cNvPr>
          <p:cNvSpPr txBox="1"/>
          <p:nvPr/>
        </p:nvSpPr>
        <p:spPr>
          <a:xfrm>
            <a:off x="924493" y="3274019"/>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0" name="テキスト ボックス 59">
            <a:extLst>
              <a:ext uri="{FF2B5EF4-FFF2-40B4-BE49-F238E27FC236}">
                <a16:creationId xmlns:a16="http://schemas.microsoft.com/office/drawing/2014/main" id="{F53986C1-1A9F-B4FE-8DB8-8D2F54436A37}"/>
              </a:ext>
            </a:extLst>
          </p:cNvPr>
          <p:cNvSpPr txBox="1"/>
          <p:nvPr/>
        </p:nvSpPr>
        <p:spPr>
          <a:xfrm>
            <a:off x="651032" y="4501353"/>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1" name="テキスト ボックス 60">
            <a:extLst>
              <a:ext uri="{FF2B5EF4-FFF2-40B4-BE49-F238E27FC236}">
                <a16:creationId xmlns:a16="http://schemas.microsoft.com/office/drawing/2014/main" id="{8C780E69-F759-F739-4AB0-0012238A1D1E}"/>
              </a:ext>
            </a:extLst>
          </p:cNvPr>
          <p:cNvSpPr txBox="1"/>
          <p:nvPr/>
        </p:nvSpPr>
        <p:spPr>
          <a:xfrm>
            <a:off x="803432" y="5528163"/>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2" name="テキスト ボックス 61">
            <a:extLst>
              <a:ext uri="{FF2B5EF4-FFF2-40B4-BE49-F238E27FC236}">
                <a16:creationId xmlns:a16="http://schemas.microsoft.com/office/drawing/2014/main" id="{FFBB3CA9-A951-44FE-D945-EDA1CC993309}"/>
              </a:ext>
            </a:extLst>
          </p:cNvPr>
          <p:cNvSpPr txBox="1"/>
          <p:nvPr/>
        </p:nvSpPr>
        <p:spPr>
          <a:xfrm>
            <a:off x="2838613" y="5859670"/>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3" name="テキスト ボックス 62">
            <a:extLst>
              <a:ext uri="{FF2B5EF4-FFF2-40B4-BE49-F238E27FC236}">
                <a16:creationId xmlns:a16="http://schemas.microsoft.com/office/drawing/2014/main" id="{9B5BA592-4074-3850-51FB-18BB4DD34442}"/>
              </a:ext>
            </a:extLst>
          </p:cNvPr>
          <p:cNvSpPr txBox="1"/>
          <p:nvPr/>
        </p:nvSpPr>
        <p:spPr>
          <a:xfrm>
            <a:off x="4178190" y="5627305"/>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Tree>
    <p:extLst>
      <p:ext uri="{BB962C8B-B14F-4D97-AF65-F5344CB8AC3E}">
        <p14:creationId xmlns:p14="http://schemas.microsoft.com/office/powerpoint/2010/main" val="88447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71D06D1-7A93-3F4C-4578-F64E57F0337D}"/>
              </a:ext>
            </a:extLst>
          </p:cNvPr>
          <p:cNvPicPr>
            <a:picLocks noChangeAspect="1"/>
          </p:cNvPicPr>
          <p:nvPr/>
        </p:nvPicPr>
        <p:blipFill>
          <a:blip r:embed="rId2"/>
          <a:stretch>
            <a:fillRect/>
          </a:stretch>
        </p:blipFill>
        <p:spPr>
          <a:xfrm>
            <a:off x="1379101" y="1946864"/>
            <a:ext cx="4081147" cy="4443000"/>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21" name="テキスト ボックス 20"/>
          <p:cNvSpPr txBox="1"/>
          <p:nvPr/>
        </p:nvSpPr>
        <p:spPr>
          <a:xfrm>
            <a:off x="251520" y="879103"/>
            <a:ext cx="8640960" cy="461665"/>
          </a:xfrm>
          <a:prstGeom prst="rect">
            <a:avLst/>
          </a:prstGeom>
          <a:noFill/>
          <a:ln w="22225">
            <a:solidFill>
              <a:srgbClr val="00B050"/>
            </a:solidFill>
          </a:ln>
        </p:spPr>
        <p:txBody>
          <a:bodyPr wrap="square" rtlCol="0">
            <a:spAutoFit/>
          </a:bodyPr>
          <a:lstStyle/>
          <a:p>
            <a:pPr algn="ct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平均的な一人暮らしの支出（例）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9790" y="6525981"/>
            <a:ext cx="5256584" cy="261610"/>
          </a:xfrm>
          <a:prstGeom prst="rect">
            <a:avLst/>
          </a:prstGeom>
          <a:noFill/>
        </p:spPr>
        <p:txBody>
          <a:bodyPr wrap="square" rtlCol="0">
            <a:spAutoFit/>
          </a:bodyPr>
          <a:lstStyle/>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出典：総務省「家計調査年報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年［単身世帯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歳未満］」の支出を参考に作成</a:t>
            </a:r>
          </a:p>
        </p:txBody>
      </p:sp>
      <p:sp>
        <p:nvSpPr>
          <p:cNvPr id="34" name="テキスト ボックス 33">
            <a:extLst>
              <a:ext uri="{FF2B5EF4-FFF2-40B4-BE49-F238E27FC236}">
                <a16:creationId xmlns:a16="http://schemas.microsoft.com/office/drawing/2014/main" id="{A60A7CA4-CE7E-4F5E-85EB-D798BD4793D7}"/>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082702549"/>
              </p:ext>
            </p:extLst>
          </p:nvPr>
        </p:nvGraphicFramePr>
        <p:xfrm>
          <a:off x="5508623" y="1518195"/>
          <a:ext cx="3383856" cy="4754880"/>
        </p:xfrm>
        <a:graphic>
          <a:graphicData uri="http://schemas.openxmlformats.org/drawingml/2006/table">
            <a:tbl>
              <a:tblPr firstRow="1" bandRow="1">
                <a:tableStyleId>{5940675A-B579-460E-94D1-54222C63F5DA}</a:tableStyleId>
              </a:tblPr>
              <a:tblGrid>
                <a:gridCol w="1377986">
                  <a:extLst>
                    <a:ext uri="{9D8B030D-6E8A-4147-A177-3AD203B41FA5}">
                      <a16:colId xmlns:a16="http://schemas.microsoft.com/office/drawing/2014/main" val="20000"/>
                    </a:ext>
                  </a:extLst>
                </a:gridCol>
                <a:gridCol w="763569">
                  <a:extLst>
                    <a:ext uri="{9D8B030D-6E8A-4147-A177-3AD203B41FA5}">
                      <a16:colId xmlns:a16="http://schemas.microsoft.com/office/drawing/2014/main" val="20001"/>
                    </a:ext>
                  </a:extLst>
                </a:gridCol>
                <a:gridCol w="1242301">
                  <a:extLst>
                    <a:ext uri="{9D8B030D-6E8A-4147-A177-3AD203B41FA5}">
                      <a16:colId xmlns:a16="http://schemas.microsoft.com/office/drawing/2014/main" val="20002"/>
                    </a:ext>
                  </a:extLst>
                </a:gridCol>
              </a:tblGrid>
              <a:tr h="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費目</a:t>
                      </a:r>
                    </a:p>
                  </a:txBody>
                  <a:tcPr anchor="ctr">
                    <a:solidFill>
                      <a:srgbClr val="CCFF99"/>
                    </a:solidFill>
                  </a:tcPr>
                </a:tc>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CCFF99"/>
                    </a:solidFill>
                  </a:tcPr>
                </a:tc>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金額</a:t>
                      </a:r>
                      <a:endPar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CCFF99"/>
                    </a:solidFill>
                  </a:tcPr>
                </a:tc>
                <a:extLst>
                  <a:ext uri="{0D108BD9-81ED-4DB2-BD59-A6C34878D82A}">
                    <a16:rowId xmlns:a16="http://schemas.microsoft.com/office/drawing/2014/main" val="10000"/>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貯蓄</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73,500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1"/>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食料</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36,000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2"/>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住居</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35,000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tc>
                <a:extLst>
                  <a:ext uri="{0D108BD9-81ED-4DB2-BD59-A6C34878D82A}">
                    <a16:rowId xmlns:a16="http://schemas.microsoft.com/office/drawing/2014/main" val="387859948"/>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交通・通信</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3"/>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その他の支出</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4"/>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教養娯楽</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5"/>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光熱・水道</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3522559943"/>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家具・家事用品</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3650615196"/>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被服及び履物</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6"/>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保健医療</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8"/>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教育</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9"/>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合計</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230,000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12"/>
                  </a:ext>
                </a:extLst>
              </a:tr>
            </a:tbl>
          </a:graphicData>
        </a:graphic>
      </p:graphicFrame>
      <p:sp>
        <p:nvSpPr>
          <p:cNvPr id="3" name="四角形: 角を丸くする 2">
            <a:extLst>
              <a:ext uri="{FF2B5EF4-FFF2-40B4-BE49-F238E27FC236}">
                <a16:creationId xmlns:a16="http://schemas.microsoft.com/office/drawing/2014/main" id="{C3752D64-F0A6-B3D0-3096-B86397176700}"/>
              </a:ext>
            </a:extLst>
          </p:cNvPr>
          <p:cNvSpPr/>
          <p:nvPr/>
        </p:nvSpPr>
        <p:spPr>
          <a:xfrm>
            <a:off x="3595609" y="3547445"/>
            <a:ext cx="1336431" cy="487664"/>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FB39D016-3231-35B0-DCB0-1BF0860411B1}"/>
              </a:ext>
            </a:extLst>
          </p:cNvPr>
          <p:cNvSpPr/>
          <p:nvPr/>
        </p:nvSpPr>
        <p:spPr>
          <a:xfrm>
            <a:off x="3683893" y="5251182"/>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8F506CC2-D750-F49D-9D4B-37F78180B550}"/>
              </a:ext>
            </a:extLst>
          </p:cNvPr>
          <p:cNvSpPr/>
          <p:nvPr/>
        </p:nvSpPr>
        <p:spPr>
          <a:xfrm>
            <a:off x="2326181" y="5476254"/>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8FA0650D-1A73-8CEE-9083-90370CB326C6}"/>
              </a:ext>
            </a:extLst>
          </p:cNvPr>
          <p:cNvGrpSpPr/>
          <p:nvPr/>
        </p:nvGrpSpPr>
        <p:grpSpPr>
          <a:xfrm>
            <a:off x="111609" y="1496845"/>
            <a:ext cx="4626725" cy="1247446"/>
            <a:chOff x="111609" y="1496845"/>
            <a:chExt cx="4626725" cy="1247446"/>
          </a:xfrm>
        </p:grpSpPr>
        <p:grpSp>
          <p:nvGrpSpPr>
            <p:cNvPr id="2" name="グループ化 1">
              <a:extLst>
                <a:ext uri="{FF2B5EF4-FFF2-40B4-BE49-F238E27FC236}">
                  <a16:creationId xmlns:a16="http://schemas.microsoft.com/office/drawing/2014/main" id="{6EE5C8ED-3233-6552-D48A-F311A9140EBB}"/>
                </a:ext>
              </a:extLst>
            </p:cNvPr>
            <p:cNvGrpSpPr/>
            <p:nvPr/>
          </p:nvGrpSpPr>
          <p:grpSpPr>
            <a:xfrm>
              <a:off x="404454" y="2374959"/>
              <a:ext cx="1469257" cy="369332"/>
              <a:chOff x="404454" y="2374959"/>
              <a:chExt cx="1469257" cy="369332"/>
            </a:xfrm>
          </p:grpSpPr>
          <p:sp>
            <p:nvSpPr>
              <p:cNvPr id="10" name="テキスト ボックス 9">
                <a:extLst>
                  <a:ext uri="{FF2B5EF4-FFF2-40B4-BE49-F238E27FC236}">
                    <a16:creationId xmlns:a16="http://schemas.microsoft.com/office/drawing/2014/main" id="{BF9C6DC4-3D5A-DF93-E9AC-C146604B64BD}"/>
                  </a:ext>
                </a:extLst>
              </p:cNvPr>
              <p:cNvSpPr txBox="1"/>
              <p:nvPr/>
            </p:nvSpPr>
            <p:spPr>
              <a:xfrm>
                <a:off x="404454" y="2374959"/>
                <a:ext cx="1231427" cy="369332"/>
              </a:xfrm>
              <a:prstGeom prst="rect">
                <a:avLst/>
              </a:prstGeom>
              <a:noFill/>
            </p:spPr>
            <p:txBody>
              <a:bodyPr wrap="none" rtlCol="0">
                <a:spAutoFit/>
              </a:bodyPr>
              <a:lstStyle/>
              <a:p>
                <a:r>
                  <a:rPr lang="ja-JP" altLang="en-US" b="1" dirty="0">
                    <a:solidFill>
                      <a:schemeClr val="tx1">
                        <a:lumMod val="65000"/>
                        <a:lumOff val="35000"/>
                      </a:schemeClr>
                    </a:solidFill>
                  </a:rPr>
                  <a:t>光熱・水道</a:t>
                </a:r>
                <a:endParaRPr kumimoji="1" lang="ja-JP" altLang="en-US" b="1" dirty="0">
                  <a:solidFill>
                    <a:schemeClr val="tx1">
                      <a:lumMod val="65000"/>
                      <a:lumOff val="35000"/>
                    </a:schemeClr>
                  </a:solidFill>
                </a:endParaRPr>
              </a:p>
            </p:txBody>
          </p:sp>
          <p:cxnSp>
            <p:nvCxnSpPr>
              <p:cNvPr id="19" name="直線コネクタ 18">
                <a:extLst>
                  <a:ext uri="{FF2B5EF4-FFF2-40B4-BE49-F238E27FC236}">
                    <a16:creationId xmlns:a16="http://schemas.microsoft.com/office/drawing/2014/main" id="{BF6B6475-0D6C-9F0C-9B51-D03049082C81}"/>
                  </a:ext>
                </a:extLst>
              </p:cNvPr>
              <p:cNvCxnSpPr>
                <a:cxnSpLocks/>
              </p:cNvCxnSpPr>
              <p:nvPr/>
            </p:nvCxnSpPr>
            <p:spPr>
              <a:xfrm>
                <a:off x="1557714" y="2543156"/>
                <a:ext cx="315997" cy="5873"/>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 name="グループ化 38">
              <a:extLst>
                <a:ext uri="{FF2B5EF4-FFF2-40B4-BE49-F238E27FC236}">
                  <a16:creationId xmlns:a16="http://schemas.microsoft.com/office/drawing/2014/main" id="{209898AB-8091-31D0-0283-1A02D852FA32}"/>
                </a:ext>
              </a:extLst>
            </p:cNvPr>
            <p:cNvGrpSpPr/>
            <p:nvPr/>
          </p:nvGrpSpPr>
          <p:grpSpPr>
            <a:xfrm>
              <a:off x="225708" y="1702250"/>
              <a:ext cx="2604944" cy="369332"/>
              <a:chOff x="225708" y="1702250"/>
              <a:chExt cx="2604944" cy="369332"/>
            </a:xfrm>
          </p:grpSpPr>
          <p:sp>
            <p:nvSpPr>
              <p:cNvPr id="13" name="テキスト ボックス 12">
                <a:extLst>
                  <a:ext uri="{FF2B5EF4-FFF2-40B4-BE49-F238E27FC236}">
                    <a16:creationId xmlns:a16="http://schemas.microsoft.com/office/drawing/2014/main" id="{20A3EA92-D2F1-57C1-64F9-90F1F58E8171}"/>
                  </a:ext>
                </a:extLst>
              </p:cNvPr>
              <p:cNvSpPr txBox="1"/>
              <p:nvPr/>
            </p:nvSpPr>
            <p:spPr>
              <a:xfrm>
                <a:off x="225708" y="1702250"/>
                <a:ext cx="1569660" cy="369332"/>
              </a:xfrm>
              <a:prstGeom prst="rect">
                <a:avLst/>
              </a:prstGeom>
              <a:noFill/>
            </p:spPr>
            <p:txBody>
              <a:bodyPr wrap="none" rtlCol="0">
                <a:spAutoFit/>
              </a:bodyPr>
              <a:lstStyle/>
              <a:p>
                <a:r>
                  <a:rPr lang="ja-JP" altLang="en-US" b="1" dirty="0">
                    <a:solidFill>
                      <a:schemeClr val="tx1">
                        <a:lumMod val="65000"/>
                        <a:lumOff val="35000"/>
                      </a:schemeClr>
                    </a:solidFill>
                  </a:rPr>
                  <a:t>被服及び履物</a:t>
                </a:r>
                <a:endParaRPr kumimoji="1" lang="ja-JP" altLang="en-US" b="1" dirty="0">
                  <a:solidFill>
                    <a:schemeClr val="tx1">
                      <a:lumMod val="65000"/>
                      <a:lumOff val="35000"/>
                    </a:schemeClr>
                  </a:solidFill>
                </a:endParaRPr>
              </a:p>
            </p:txBody>
          </p:sp>
          <p:cxnSp>
            <p:nvCxnSpPr>
              <p:cNvPr id="23" name="直線コネクタ 22">
                <a:extLst>
                  <a:ext uri="{FF2B5EF4-FFF2-40B4-BE49-F238E27FC236}">
                    <a16:creationId xmlns:a16="http://schemas.microsoft.com/office/drawing/2014/main" id="{E8008A48-CC67-D963-D68A-C359E8428614}"/>
                  </a:ext>
                </a:extLst>
              </p:cNvPr>
              <p:cNvCxnSpPr>
                <a:cxnSpLocks/>
              </p:cNvCxnSpPr>
              <p:nvPr/>
            </p:nvCxnSpPr>
            <p:spPr>
              <a:xfrm>
                <a:off x="1579307" y="1889507"/>
                <a:ext cx="1251345"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B9B38EE5-7ADA-936A-4303-8D0923B875DE}"/>
                  </a:ext>
                </a:extLst>
              </p:cNvPr>
              <p:cNvCxnSpPr>
                <a:cxnSpLocks/>
              </p:cNvCxnSpPr>
              <p:nvPr/>
            </p:nvCxnSpPr>
            <p:spPr>
              <a:xfrm>
                <a:off x="2830652" y="1886916"/>
                <a:ext cx="0" cy="180538"/>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8" name="グループ化 37">
              <a:extLst>
                <a:ext uri="{FF2B5EF4-FFF2-40B4-BE49-F238E27FC236}">
                  <a16:creationId xmlns:a16="http://schemas.microsoft.com/office/drawing/2014/main" id="{1A18B4FF-0C9A-9B71-553A-D896BD8838B5}"/>
                </a:ext>
              </a:extLst>
            </p:cNvPr>
            <p:cNvGrpSpPr/>
            <p:nvPr/>
          </p:nvGrpSpPr>
          <p:grpSpPr>
            <a:xfrm>
              <a:off x="111609" y="2020709"/>
              <a:ext cx="2279096" cy="369332"/>
              <a:chOff x="111609" y="2020709"/>
              <a:chExt cx="2279096" cy="369332"/>
            </a:xfrm>
          </p:grpSpPr>
          <p:sp>
            <p:nvSpPr>
              <p:cNvPr id="11" name="テキスト ボックス 10">
                <a:extLst>
                  <a:ext uri="{FF2B5EF4-FFF2-40B4-BE49-F238E27FC236}">
                    <a16:creationId xmlns:a16="http://schemas.microsoft.com/office/drawing/2014/main" id="{C9E4D091-C90C-F80B-CA4F-2BC9C5E22DDC}"/>
                  </a:ext>
                </a:extLst>
              </p:cNvPr>
              <p:cNvSpPr txBox="1"/>
              <p:nvPr/>
            </p:nvSpPr>
            <p:spPr>
              <a:xfrm>
                <a:off x="111609" y="2020709"/>
                <a:ext cx="1696298" cy="369332"/>
              </a:xfrm>
              <a:prstGeom prst="rect">
                <a:avLst/>
              </a:prstGeom>
              <a:noFill/>
            </p:spPr>
            <p:txBody>
              <a:bodyPr wrap="none" rtlCol="0">
                <a:spAutoFit/>
              </a:bodyPr>
              <a:lstStyle/>
              <a:p>
                <a:r>
                  <a:rPr lang="ja-JP" altLang="en-US" b="1" dirty="0">
                    <a:solidFill>
                      <a:schemeClr val="tx1">
                        <a:lumMod val="65000"/>
                        <a:lumOff val="35000"/>
                      </a:schemeClr>
                    </a:solidFill>
                  </a:rPr>
                  <a:t>家具・家事用品</a:t>
                </a:r>
                <a:endParaRPr kumimoji="1" lang="ja-JP" altLang="en-US" b="1" dirty="0">
                  <a:solidFill>
                    <a:schemeClr val="tx1">
                      <a:lumMod val="65000"/>
                      <a:lumOff val="35000"/>
                    </a:schemeClr>
                  </a:solidFill>
                </a:endParaRPr>
              </a:p>
            </p:txBody>
          </p:sp>
          <p:cxnSp>
            <p:nvCxnSpPr>
              <p:cNvPr id="20" name="直線コネクタ 19">
                <a:extLst>
                  <a:ext uri="{FF2B5EF4-FFF2-40B4-BE49-F238E27FC236}">
                    <a16:creationId xmlns:a16="http://schemas.microsoft.com/office/drawing/2014/main" id="{0DD11279-D312-4B11-5D89-04A4F5D1490A}"/>
                  </a:ext>
                </a:extLst>
              </p:cNvPr>
              <p:cNvCxnSpPr>
                <a:cxnSpLocks/>
              </p:cNvCxnSpPr>
              <p:nvPr/>
            </p:nvCxnSpPr>
            <p:spPr>
              <a:xfrm>
                <a:off x="1579307" y="2130357"/>
                <a:ext cx="80824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CD20A689-602F-ECB5-B1E6-ED79D58A7233}"/>
                  </a:ext>
                </a:extLst>
              </p:cNvPr>
              <p:cNvCxnSpPr>
                <a:cxnSpLocks/>
              </p:cNvCxnSpPr>
              <p:nvPr/>
            </p:nvCxnSpPr>
            <p:spPr>
              <a:xfrm>
                <a:off x="2390705" y="2130357"/>
                <a:ext cx="0" cy="89497"/>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グループ化 39">
              <a:extLst>
                <a:ext uri="{FF2B5EF4-FFF2-40B4-BE49-F238E27FC236}">
                  <a16:creationId xmlns:a16="http://schemas.microsoft.com/office/drawing/2014/main" id="{A3690D05-922E-BAB7-FF6F-D9A1AD05F1D8}"/>
                </a:ext>
              </a:extLst>
            </p:cNvPr>
            <p:cNvGrpSpPr/>
            <p:nvPr/>
          </p:nvGrpSpPr>
          <p:grpSpPr>
            <a:xfrm>
              <a:off x="1768977" y="1496845"/>
              <a:ext cx="1397324" cy="525860"/>
              <a:chOff x="1768977" y="1496845"/>
              <a:chExt cx="1397324" cy="525860"/>
            </a:xfrm>
          </p:grpSpPr>
          <p:sp>
            <p:nvSpPr>
              <p:cNvPr id="12" name="テキスト ボックス 11">
                <a:extLst>
                  <a:ext uri="{FF2B5EF4-FFF2-40B4-BE49-F238E27FC236}">
                    <a16:creationId xmlns:a16="http://schemas.microsoft.com/office/drawing/2014/main" id="{5962E021-9DF7-A390-6925-D9EAC7A5C06C}"/>
                  </a:ext>
                </a:extLst>
              </p:cNvPr>
              <p:cNvSpPr txBox="1"/>
              <p:nvPr/>
            </p:nvSpPr>
            <p:spPr>
              <a:xfrm>
                <a:off x="1768977" y="1496845"/>
                <a:ext cx="1114408" cy="369332"/>
              </a:xfrm>
              <a:prstGeom prst="rect">
                <a:avLst/>
              </a:prstGeom>
              <a:noFill/>
            </p:spPr>
            <p:txBody>
              <a:bodyPr wrap="none" rtlCol="0">
                <a:spAutoFit/>
              </a:bodyPr>
              <a:lstStyle/>
              <a:p>
                <a:r>
                  <a:rPr lang="ja-JP" altLang="en-US" b="1" dirty="0">
                    <a:solidFill>
                      <a:schemeClr val="tx1">
                        <a:lumMod val="65000"/>
                        <a:lumOff val="35000"/>
                      </a:schemeClr>
                    </a:solidFill>
                  </a:rPr>
                  <a:t>保健医療</a:t>
                </a:r>
                <a:endParaRPr kumimoji="1" lang="ja-JP" altLang="en-US" b="1" dirty="0">
                  <a:solidFill>
                    <a:schemeClr val="tx1">
                      <a:lumMod val="65000"/>
                      <a:lumOff val="35000"/>
                    </a:schemeClr>
                  </a:solidFill>
                </a:endParaRPr>
              </a:p>
            </p:txBody>
          </p:sp>
          <p:cxnSp>
            <p:nvCxnSpPr>
              <p:cNvPr id="27" name="直線コネクタ 26">
                <a:extLst>
                  <a:ext uri="{FF2B5EF4-FFF2-40B4-BE49-F238E27FC236}">
                    <a16:creationId xmlns:a16="http://schemas.microsoft.com/office/drawing/2014/main" id="{570C1C3F-C678-CB14-CE9E-A799036A808A}"/>
                  </a:ext>
                </a:extLst>
              </p:cNvPr>
              <p:cNvCxnSpPr>
                <a:cxnSpLocks/>
              </p:cNvCxnSpPr>
              <p:nvPr/>
            </p:nvCxnSpPr>
            <p:spPr>
              <a:xfrm>
                <a:off x="3166301" y="1670193"/>
                <a:ext cx="0" cy="352512"/>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09B281E0-A3C9-A907-517E-360A3180B16A}"/>
                  </a:ext>
                </a:extLst>
              </p:cNvPr>
              <p:cNvCxnSpPr>
                <a:cxnSpLocks/>
              </p:cNvCxnSpPr>
              <p:nvPr/>
            </p:nvCxnSpPr>
            <p:spPr>
              <a:xfrm>
                <a:off x="2830652" y="1670193"/>
                <a:ext cx="32746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グループ化 40">
              <a:extLst>
                <a:ext uri="{FF2B5EF4-FFF2-40B4-BE49-F238E27FC236}">
                  <a16:creationId xmlns:a16="http://schemas.microsoft.com/office/drawing/2014/main" id="{4ED5C0CA-B91A-94D5-DC5A-995D5A5B94FF}"/>
                </a:ext>
              </a:extLst>
            </p:cNvPr>
            <p:cNvGrpSpPr/>
            <p:nvPr/>
          </p:nvGrpSpPr>
          <p:grpSpPr>
            <a:xfrm>
              <a:off x="3520505" y="1634160"/>
              <a:ext cx="1217829" cy="444279"/>
              <a:chOff x="3520505" y="1634160"/>
              <a:chExt cx="1217829" cy="444279"/>
            </a:xfrm>
          </p:grpSpPr>
          <p:sp>
            <p:nvSpPr>
              <p:cNvPr id="15" name="テキスト ボックス 14">
                <a:extLst>
                  <a:ext uri="{FF2B5EF4-FFF2-40B4-BE49-F238E27FC236}">
                    <a16:creationId xmlns:a16="http://schemas.microsoft.com/office/drawing/2014/main" id="{88123E40-DDA6-E379-0A22-AAD19DE71A26}"/>
                  </a:ext>
                </a:extLst>
              </p:cNvPr>
              <p:cNvSpPr txBox="1"/>
              <p:nvPr/>
            </p:nvSpPr>
            <p:spPr>
              <a:xfrm>
                <a:off x="4088797" y="1634160"/>
                <a:ext cx="649537" cy="369332"/>
              </a:xfrm>
              <a:prstGeom prst="rect">
                <a:avLst/>
              </a:prstGeom>
              <a:noFill/>
            </p:spPr>
            <p:txBody>
              <a:bodyPr wrap="none" rtlCol="0">
                <a:spAutoFit/>
              </a:bodyPr>
              <a:lstStyle/>
              <a:p>
                <a:r>
                  <a:rPr lang="ja-JP" altLang="en-US" b="1" dirty="0">
                    <a:solidFill>
                      <a:schemeClr val="tx1">
                        <a:lumMod val="65000"/>
                        <a:lumOff val="35000"/>
                      </a:schemeClr>
                    </a:solidFill>
                  </a:rPr>
                  <a:t>教育</a:t>
                </a:r>
                <a:endParaRPr kumimoji="1" lang="ja-JP" altLang="en-US" b="1" dirty="0">
                  <a:solidFill>
                    <a:schemeClr val="tx1">
                      <a:lumMod val="65000"/>
                      <a:lumOff val="35000"/>
                    </a:schemeClr>
                  </a:solidFill>
                </a:endParaRPr>
              </a:p>
            </p:txBody>
          </p:sp>
          <p:cxnSp>
            <p:nvCxnSpPr>
              <p:cNvPr id="29" name="直線コネクタ 28">
                <a:extLst>
                  <a:ext uri="{FF2B5EF4-FFF2-40B4-BE49-F238E27FC236}">
                    <a16:creationId xmlns:a16="http://schemas.microsoft.com/office/drawing/2014/main" id="{6E289E4D-98B3-EE13-277D-0193DEBB60A7}"/>
                  </a:ext>
                </a:extLst>
              </p:cNvPr>
              <p:cNvCxnSpPr>
                <a:cxnSpLocks/>
              </p:cNvCxnSpPr>
              <p:nvPr/>
            </p:nvCxnSpPr>
            <p:spPr>
              <a:xfrm>
                <a:off x="3812227" y="1820195"/>
                <a:ext cx="308672" cy="0"/>
              </a:xfrm>
              <a:prstGeom prst="line">
                <a:avLst/>
              </a:prstGeom>
              <a:ln w="19050" cap="flat">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0D18F867-6140-D282-4B88-C20C556E4428}"/>
                  </a:ext>
                </a:extLst>
              </p:cNvPr>
              <p:cNvCxnSpPr>
                <a:cxnSpLocks/>
              </p:cNvCxnSpPr>
              <p:nvPr/>
            </p:nvCxnSpPr>
            <p:spPr>
              <a:xfrm flipV="1">
                <a:off x="3520505" y="1820195"/>
                <a:ext cx="297200" cy="258244"/>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31" name="テキスト ボックス 30">
            <a:extLst>
              <a:ext uri="{FF2B5EF4-FFF2-40B4-BE49-F238E27FC236}">
                <a16:creationId xmlns:a16="http://schemas.microsoft.com/office/drawing/2014/main" id="{9A861FDB-6620-341A-65B4-7CB7A48F2E0A}"/>
              </a:ext>
            </a:extLst>
          </p:cNvPr>
          <p:cNvSpPr txBox="1"/>
          <p:nvPr/>
        </p:nvSpPr>
        <p:spPr>
          <a:xfrm>
            <a:off x="3812227" y="3611087"/>
            <a:ext cx="900791" cy="369332"/>
          </a:xfrm>
          <a:prstGeom prst="rect">
            <a:avLst/>
          </a:prstGeom>
          <a:noFill/>
        </p:spPr>
        <p:txBody>
          <a:bodyPr wrap="square" rtlCol="0">
            <a:spAutoFit/>
          </a:bodyPr>
          <a:lstStyle/>
          <a:p>
            <a:pPr algn="ctr"/>
            <a:r>
              <a:rPr lang="ja-JP" altLang="en-US" b="1" dirty="0">
                <a:solidFill>
                  <a:srgbClr val="FF0000"/>
                </a:solidFill>
              </a:rPr>
              <a:t>貯蓄</a:t>
            </a:r>
            <a:endParaRPr kumimoji="1" lang="ja-JP" altLang="en-US" b="1" dirty="0">
              <a:solidFill>
                <a:srgbClr val="FF0000"/>
              </a:solidFill>
            </a:endParaRPr>
          </a:p>
        </p:txBody>
      </p:sp>
      <p:sp>
        <p:nvSpPr>
          <p:cNvPr id="36" name="テキスト ボックス 35">
            <a:extLst>
              <a:ext uri="{FF2B5EF4-FFF2-40B4-BE49-F238E27FC236}">
                <a16:creationId xmlns:a16="http://schemas.microsoft.com/office/drawing/2014/main" id="{F61A2518-E443-6F82-2690-98BD7D8D4874}"/>
              </a:ext>
            </a:extLst>
          </p:cNvPr>
          <p:cNvSpPr txBox="1"/>
          <p:nvPr/>
        </p:nvSpPr>
        <p:spPr>
          <a:xfrm>
            <a:off x="2464340" y="5500395"/>
            <a:ext cx="840782" cy="369332"/>
          </a:xfrm>
          <a:prstGeom prst="rect">
            <a:avLst/>
          </a:prstGeom>
          <a:noFill/>
        </p:spPr>
        <p:txBody>
          <a:bodyPr wrap="square" rtlCol="0">
            <a:spAutoFit/>
          </a:bodyPr>
          <a:lstStyle/>
          <a:p>
            <a:pPr algn="ctr"/>
            <a:r>
              <a:rPr lang="ja-JP" altLang="en-US" b="1" dirty="0">
                <a:solidFill>
                  <a:srgbClr val="FF0000"/>
                </a:solidFill>
              </a:rPr>
              <a:t>住居</a:t>
            </a:r>
            <a:endParaRPr kumimoji="1" lang="ja-JP" altLang="en-US" b="1" dirty="0">
              <a:solidFill>
                <a:srgbClr val="FF0000"/>
              </a:solidFill>
            </a:endParaRPr>
          </a:p>
        </p:txBody>
      </p:sp>
      <p:sp>
        <p:nvSpPr>
          <p:cNvPr id="37" name="テキスト ボックス 36">
            <a:extLst>
              <a:ext uri="{FF2B5EF4-FFF2-40B4-BE49-F238E27FC236}">
                <a16:creationId xmlns:a16="http://schemas.microsoft.com/office/drawing/2014/main" id="{C2AE1C9F-F243-973D-6290-8FCAC1A303C5}"/>
              </a:ext>
            </a:extLst>
          </p:cNvPr>
          <p:cNvSpPr txBox="1"/>
          <p:nvPr/>
        </p:nvSpPr>
        <p:spPr>
          <a:xfrm>
            <a:off x="3817705" y="5268030"/>
            <a:ext cx="846243" cy="369332"/>
          </a:xfrm>
          <a:prstGeom prst="rect">
            <a:avLst/>
          </a:prstGeom>
          <a:noFill/>
        </p:spPr>
        <p:txBody>
          <a:bodyPr wrap="square" rtlCol="0">
            <a:spAutoFit/>
          </a:bodyPr>
          <a:lstStyle/>
          <a:p>
            <a:pPr algn="ctr"/>
            <a:r>
              <a:rPr kumimoji="1" lang="ja-JP" altLang="en-US" b="1" dirty="0">
                <a:solidFill>
                  <a:srgbClr val="FF0000"/>
                </a:solidFill>
              </a:rPr>
              <a:t>食料</a:t>
            </a:r>
          </a:p>
        </p:txBody>
      </p:sp>
      <p:sp>
        <p:nvSpPr>
          <p:cNvPr id="7" name="四角形: 角を丸くする 6">
            <a:extLst>
              <a:ext uri="{FF2B5EF4-FFF2-40B4-BE49-F238E27FC236}">
                <a16:creationId xmlns:a16="http://schemas.microsoft.com/office/drawing/2014/main" id="{6B63E096-0CDC-97E6-FDA0-0F9B759BFB20}"/>
              </a:ext>
            </a:extLst>
          </p:cNvPr>
          <p:cNvSpPr/>
          <p:nvPr/>
        </p:nvSpPr>
        <p:spPr>
          <a:xfrm>
            <a:off x="192720" y="5152040"/>
            <a:ext cx="1334294"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132DEC1C-443A-981E-AF06-329739B7B2CA}"/>
              </a:ext>
            </a:extLst>
          </p:cNvPr>
          <p:cNvGrpSpPr/>
          <p:nvPr/>
        </p:nvGrpSpPr>
        <p:grpSpPr>
          <a:xfrm>
            <a:off x="241268" y="5168888"/>
            <a:ext cx="1581651" cy="369332"/>
            <a:chOff x="241268" y="5168888"/>
            <a:chExt cx="1581651" cy="369332"/>
          </a:xfrm>
        </p:grpSpPr>
        <p:cxnSp>
          <p:nvCxnSpPr>
            <p:cNvPr id="18" name="直線コネクタ 17">
              <a:extLst>
                <a:ext uri="{FF2B5EF4-FFF2-40B4-BE49-F238E27FC236}">
                  <a16:creationId xmlns:a16="http://schemas.microsoft.com/office/drawing/2014/main" id="{F11A24E6-11F7-15A1-23DC-53B02DEA6ED3}"/>
                </a:ext>
              </a:extLst>
            </p:cNvPr>
            <p:cNvCxnSpPr>
              <a:cxnSpLocks/>
            </p:cNvCxnSpPr>
            <p:nvPr/>
          </p:nvCxnSpPr>
          <p:spPr>
            <a:xfrm flipV="1">
              <a:off x="1422755" y="5251182"/>
              <a:ext cx="400164" cy="102372"/>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a:extLst>
                <a:ext uri="{FF2B5EF4-FFF2-40B4-BE49-F238E27FC236}">
                  <a16:creationId xmlns:a16="http://schemas.microsoft.com/office/drawing/2014/main" id="{20175280-55C4-E87B-5CB2-EAA99D9379D8}"/>
                </a:ext>
              </a:extLst>
            </p:cNvPr>
            <p:cNvSpPr txBox="1"/>
            <p:nvPr/>
          </p:nvSpPr>
          <p:spPr>
            <a:xfrm>
              <a:off x="241268" y="5168888"/>
              <a:ext cx="1435228" cy="369332"/>
            </a:xfrm>
            <a:prstGeom prst="rect">
              <a:avLst/>
            </a:prstGeom>
            <a:noFill/>
          </p:spPr>
          <p:txBody>
            <a:bodyPr wrap="square" rtlCol="0">
              <a:spAutoFit/>
            </a:bodyPr>
            <a:lstStyle/>
            <a:p>
              <a:r>
                <a:rPr kumimoji="1" lang="ja-JP" altLang="en-US" b="1" dirty="0">
                  <a:solidFill>
                    <a:srgbClr val="FF0000"/>
                  </a:solidFill>
                </a:rPr>
                <a:t>交通・通信</a:t>
              </a:r>
            </a:p>
          </p:txBody>
        </p:sp>
      </p:grpSp>
      <p:grpSp>
        <p:nvGrpSpPr>
          <p:cNvPr id="43" name="グループ化 42">
            <a:extLst>
              <a:ext uri="{FF2B5EF4-FFF2-40B4-BE49-F238E27FC236}">
                <a16:creationId xmlns:a16="http://schemas.microsoft.com/office/drawing/2014/main" id="{65076D2C-2422-14F1-A83A-104EBABD3261}"/>
              </a:ext>
            </a:extLst>
          </p:cNvPr>
          <p:cNvGrpSpPr/>
          <p:nvPr/>
        </p:nvGrpSpPr>
        <p:grpSpPr>
          <a:xfrm>
            <a:off x="143559" y="4035109"/>
            <a:ext cx="1532936" cy="586795"/>
            <a:chOff x="143559" y="4035109"/>
            <a:chExt cx="1532936" cy="586795"/>
          </a:xfrm>
        </p:grpSpPr>
        <p:cxnSp>
          <p:nvCxnSpPr>
            <p:cNvPr id="17" name="直線コネクタ 16">
              <a:extLst>
                <a:ext uri="{FF2B5EF4-FFF2-40B4-BE49-F238E27FC236}">
                  <a16:creationId xmlns:a16="http://schemas.microsoft.com/office/drawing/2014/main" id="{B8269DC0-9314-8E51-DCE7-8BDD5BBC2E58}"/>
                </a:ext>
              </a:extLst>
            </p:cNvPr>
            <p:cNvCxnSpPr>
              <a:cxnSpLocks/>
            </p:cNvCxnSpPr>
            <p:nvPr/>
          </p:nvCxnSpPr>
          <p:spPr>
            <a:xfrm>
              <a:off x="1248048" y="4358360"/>
              <a:ext cx="428447" cy="0"/>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四角形: 角を丸くする 7">
              <a:extLst>
                <a:ext uri="{FF2B5EF4-FFF2-40B4-BE49-F238E27FC236}">
                  <a16:creationId xmlns:a16="http://schemas.microsoft.com/office/drawing/2014/main" id="{3F7A3D36-54CF-B329-1094-C9A9C05903D7}"/>
                </a:ext>
              </a:extLst>
            </p:cNvPr>
            <p:cNvSpPr/>
            <p:nvPr/>
          </p:nvSpPr>
          <p:spPr>
            <a:xfrm>
              <a:off x="143559" y="4035109"/>
              <a:ext cx="1235541" cy="586795"/>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C24AD26C-DB13-8F1D-6B4E-C6A292657B8C}"/>
              </a:ext>
            </a:extLst>
          </p:cNvPr>
          <p:cNvSpPr txBox="1"/>
          <p:nvPr/>
        </p:nvSpPr>
        <p:spPr>
          <a:xfrm>
            <a:off x="202537" y="4007587"/>
            <a:ext cx="1095172" cy="646331"/>
          </a:xfrm>
          <a:prstGeom prst="rect">
            <a:avLst/>
          </a:prstGeom>
          <a:noFill/>
        </p:spPr>
        <p:txBody>
          <a:bodyPr wrap="none" rtlCol="0">
            <a:spAutoFit/>
          </a:bodyPr>
          <a:lstStyle/>
          <a:p>
            <a:pPr algn="ctr"/>
            <a:r>
              <a:rPr kumimoji="1" lang="ja-JP" altLang="en-US" b="1" dirty="0">
                <a:solidFill>
                  <a:srgbClr val="FF0000"/>
                </a:solidFill>
              </a:rPr>
              <a:t>その他の</a:t>
            </a:r>
            <a:endParaRPr kumimoji="1" lang="en-US" altLang="ja-JP" b="1" dirty="0">
              <a:solidFill>
                <a:srgbClr val="FF0000"/>
              </a:solidFill>
            </a:endParaRPr>
          </a:p>
          <a:p>
            <a:pPr algn="ctr"/>
            <a:r>
              <a:rPr kumimoji="1" lang="ja-JP" altLang="en-US" b="1" dirty="0">
                <a:solidFill>
                  <a:srgbClr val="FF0000"/>
                </a:solidFill>
              </a:rPr>
              <a:t>支出</a:t>
            </a:r>
          </a:p>
        </p:txBody>
      </p:sp>
      <p:grpSp>
        <p:nvGrpSpPr>
          <p:cNvPr id="42" name="グループ化 41">
            <a:extLst>
              <a:ext uri="{FF2B5EF4-FFF2-40B4-BE49-F238E27FC236}">
                <a16:creationId xmlns:a16="http://schemas.microsoft.com/office/drawing/2014/main" id="{7927909E-44A5-C191-8229-013848DE213D}"/>
              </a:ext>
            </a:extLst>
          </p:cNvPr>
          <p:cNvGrpSpPr/>
          <p:nvPr/>
        </p:nvGrpSpPr>
        <p:grpSpPr>
          <a:xfrm>
            <a:off x="336885" y="2907862"/>
            <a:ext cx="1569889" cy="493041"/>
            <a:chOff x="336885" y="2907862"/>
            <a:chExt cx="1569889" cy="493041"/>
          </a:xfrm>
        </p:grpSpPr>
        <p:cxnSp>
          <p:nvCxnSpPr>
            <p:cNvPr id="16" name="直線コネクタ 15">
              <a:extLst>
                <a:ext uri="{FF2B5EF4-FFF2-40B4-BE49-F238E27FC236}">
                  <a16:creationId xmlns:a16="http://schemas.microsoft.com/office/drawing/2014/main" id="{4CD60711-D18A-981D-0857-84203F375B7E}"/>
                </a:ext>
              </a:extLst>
            </p:cNvPr>
            <p:cNvCxnSpPr>
              <a:cxnSpLocks/>
            </p:cNvCxnSpPr>
            <p:nvPr/>
          </p:nvCxnSpPr>
          <p:spPr>
            <a:xfrm>
              <a:off x="1529345" y="3083360"/>
              <a:ext cx="377429" cy="317543"/>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四角形: 角を丸くする 8">
              <a:extLst>
                <a:ext uri="{FF2B5EF4-FFF2-40B4-BE49-F238E27FC236}">
                  <a16:creationId xmlns:a16="http://schemas.microsoft.com/office/drawing/2014/main" id="{89549B6D-114A-979C-E870-7A35BE1056A1}"/>
                </a:ext>
              </a:extLst>
            </p:cNvPr>
            <p:cNvSpPr/>
            <p:nvPr/>
          </p:nvSpPr>
          <p:spPr>
            <a:xfrm>
              <a:off x="336885" y="2907862"/>
              <a:ext cx="1298996"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2F60FB41-A88C-FF25-000D-D7A27645BEB9}"/>
              </a:ext>
            </a:extLst>
          </p:cNvPr>
          <p:cNvSpPr txBox="1"/>
          <p:nvPr/>
        </p:nvSpPr>
        <p:spPr>
          <a:xfrm>
            <a:off x="436753" y="2924372"/>
            <a:ext cx="1114408" cy="369332"/>
          </a:xfrm>
          <a:prstGeom prst="rect">
            <a:avLst/>
          </a:prstGeom>
          <a:noFill/>
        </p:spPr>
        <p:txBody>
          <a:bodyPr wrap="none" rtlCol="0">
            <a:spAutoFit/>
          </a:bodyPr>
          <a:lstStyle/>
          <a:p>
            <a:r>
              <a:rPr kumimoji="1" lang="ja-JP" altLang="en-US" b="1" dirty="0">
                <a:solidFill>
                  <a:srgbClr val="FF0000"/>
                </a:solidFill>
              </a:rPr>
              <a:t>教養娯楽</a:t>
            </a:r>
          </a:p>
        </p:txBody>
      </p:sp>
    </p:spTree>
    <p:extLst>
      <p:ext uri="{BB962C8B-B14F-4D97-AF65-F5344CB8AC3E}">
        <p14:creationId xmlns:p14="http://schemas.microsoft.com/office/powerpoint/2010/main" val="88447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4">
            <a:extLst>
              <a:ext uri="{FF2B5EF4-FFF2-40B4-BE49-F238E27FC236}">
                <a16:creationId xmlns:a16="http://schemas.microsoft.com/office/drawing/2014/main" id="{4A769554-D1EC-4505-9607-1C821A9AB61E}"/>
              </a:ext>
            </a:extLst>
          </p:cNvPr>
          <p:cNvSpPr/>
          <p:nvPr/>
        </p:nvSpPr>
        <p:spPr>
          <a:xfrm>
            <a:off x="4808808" y="3072331"/>
            <a:ext cx="3420000" cy="3151042"/>
          </a:xfrm>
          <a:prstGeom prst="roundRect">
            <a:avLst>
              <a:gd name="adj" fmla="val 801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3" name="テキスト ボックス 2"/>
          <p:cNvSpPr txBox="1"/>
          <p:nvPr/>
        </p:nvSpPr>
        <p:spPr>
          <a:xfrm>
            <a:off x="251520" y="720000"/>
            <a:ext cx="8640960" cy="461665"/>
          </a:xfrm>
          <a:prstGeom prst="rect">
            <a:avLst/>
          </a:prstGeom>
          <a:noFill/>
          <a:ln w="22225">
            <a:noFill/>
          </a:ln>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「家計」とは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29600" y="1332000"/>
            <a:ext cx="8973760" cy="1508105"/>
          </a:xfrm>
          <a:prstGeom prst="rect">
            <a:avLst/>
          </a:prstGeom>
          <a:noFill/>
        </p:spPr>
        <p:txBody>
          <a:bodyPr wrap="square" rtlCol="0">
            <a:spAutoFit/>
          </a:bodyPr>
          <a:lstStyle/>
          <a:p>
            <a:r>
              <a:rPr lang="ja-JP" altLang="en-US" sz="2400" b="1" dirty="0">
                <a:solidFill>
                  <a:srgbClr val="00B050"/>
                </a:solidFill>
                <a:latin typeface="+mj-ea"/>
                <a:ea typeface="+mj-ea"/>
                <a:cs typeface="Meiryo UI" panose="020B0604030504040204" pitchFamily="50" charset="-128"/>
              </a:rPr>
              <a:t>「家計」</a:t>
            </a:r>
            <a:r>
              <a:rPr lang="ja-JP" altLang="en-US" sz="2000" b="1" dirty="0">
                <a:solidFill>
                  <a:prstClr val="black">
                    <a:lumMod val="65000"/>
                    <a:lumOff val="35000"/>
                  </a:prstClr>
                </a:solidFill>
                <a:latin typeface="+mj-ea"/>
                <a:ea typeface="+mj-ea"/>
                <a:cs typeface="Meiryo UI" panose="020B0604030504040204" pitchFamily="50" charset="-128"/>
              </a:rPr>
              <a:t>とは、家の</a:t>
            </a:r>
            <a:r>
              <a:rPr lang="ja-JP" altLang="en-US" sz="2400" b="1" dirty="0">
                <a:solidFill>
                  <a:srgbClr val="00B050"/>
                </a:solidFill>
                <a:latin typeface="+mj-ea"/>
                <a:ea typeface="+mj-ea"/>
                <a:cs typeface="Meiryo UI" panose="020B0604030504040204" pitchFamily="50" charset="-128"/>
              </a:rPr>
              <a:t>「収入」</a:t>
            </a:r>
            <a:r>
              <a:rPr lang="ja-JP" altLang="en-US" sz="2000" b="1" dirty="0">
                <a:solidFill>
                  <a:prstClr val="black">
                    <a:lumMod val="65000"/>
                    <a:lumOff val="35000"/>
                  </a:prstClr>
                </a:solidFill>
                <a:latin typeface="+mj-ea"/>
                <a:ea typeface="+mj-ea"/>
                <a:cs typeface="Meiryo UI" panose="020B0604030504040204" pitchFamily="50" charset="-128"/>
              </a:rPr>
              <a:t>（入ってくるお金）と</a:t>
            </a:r>
            <a:r>
              <a:rPr lang="ja-JP" altLang="en-US" sz="2400" b="1" dirty="0">
                <a:solidFill>
                  <a:srgbClr val="00B050"/>
                </a:solidFill>
                <a:latin typeface="+mj-ea"/>
                <a:ea typeface="+mj-ea"/>
                <a:cs typeface="Meiryo UI" panose="020B0604030504040204" pitchFamily="50" charset="-128"/>
              </a:rPr>
              <a:t>「支出」</a:t>
            </a:r>
            <a:r>
              <a:rPr lang="ja-JP" altLang="en-US" sz="2000" b="1" dirty="0">
                <a:solidFill>
                  <a:prstClr val="black">
                    <a:lumMod val="65000"/>
                    <a:lumOff val="35000"/>
                  </a:prstClr>
                </a:solidFill>
                <a:latin typeface="+mj-ea"/>
                <a:ea typeface="+mj-ea"/>
                <a:cs typeface="Meiryo UI" panose="020B0604030504040204" pitchFamily="50" charset="-128"/>
              </a:rPr>
              <a:t>（出ていくお金）のことです。</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住居や食料、光熱・水道など、</a:t>
            </a:r>
            <a:r>
              <a:rPr lang="ja-JP" altLang="en-US" sz="2400" b="1" dirty="0">
                <a:solidFill>
                  <a:srgbClr val="00B050"/>
                </a:solidFill>
                <a:latin typeface="+mj-ea"/>
                <a:ea typeface="+mj-ea"/>
                <a:cs typeface="Meiryo UI" panose="020B0604030504040204" pitchFamily="50" charset="-128"/>
              </a:rPr>
              <a:t>生活するために必要なもの</a:t>
            </a:r>
            <a:r>
              <a:rPr lang="ja-JP" altLang="en-US" sz="2000" b="1" dirty="0">
                <a:solidFill>
                  <a:prstClr val="black">
                    <a:lumMod val="65000"/>
                    <a:lumOff val="35000"/>
                  </a:prstClr>
                </a:solidFill>
                <a:latin typeface="+mj-ea"/>
                <a:ea typeface="+mj-ea"/>
                <a:cs typeface="Meiryo UI" panose="020B0604030504040204" pitchFamily="50" charset="-128"/>
              </a:rPr>
              <a:t>には、全てお金が</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かかります。</a:t>
            </a:r>
            <a:endParaRPr lang="en-US" altLang="ja-JP" sz="5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schemeClr val="tx1">
                    <a:lumMod val="65000"/>
                    <a:lumOff val="35000"/>
                  </a:schemeClr>
                </a:solidFill>
                <a:latin typeface="+mj-ea"/>
                <a:ea typeface="+mj-ea"/>
                <a:cs typeface="Meiryo UI" panose="020B0604030504040204" pitchFamily="50" charset="-128"/>
              </a:rPr>
              <a:t>何を</a:t>
            </a:r>
            <a:r>
              <a:rPr lang="ja-JP" altLang="en-US" sz="2000" b="1" dirty="0">
                <a:solidFill>
                  <a:prstClr val="black">
                    <a:lumMod val="65000"/>
                    <a:lumOff val="35000"/>
                  </a:prstClr>
                </a:solidFill>
                <a:latin typeface="+mj-ea"/>
                <a:ea typeface="+mj-ea"/>
                <a:cs typeface="Meiryo UI" panose="020B0604030504040204" pitchFamily="50" charset="-128"/>
              </a:rPr>
              <a:t>重視するかによって、</a:t>
            </a:r>
            <a:r>
              <a:rPr lang="ja-JP" altLang="en-US" sz="2400" b="1" dirty="0">
                <a:solidFill>
                  <a:srgbClr val="00B050"/>
                </a:solidFill>
                <a:latin typeface="+mj-ea"/>
                <a:ea typeface="+mj-ea"/>
                <a:cs typeface="Meiryo UI" panose="020B0604030504040204" pitchFamily="50" charset="-128"/>
              </a:rPr>
              <a:t>支出の割合（使うお金）は人それぞれ</a:t>
            </a:r>
            <a:r>
              <a:rPr lang="ja-JP" altLang="en-US" sz="2000" b="1" dirty="0">
                <a:solidFill>
                  <a:prstClr val="black">
                    <a:lumMod val="65000"/>
                    <a:lumOff val="35000"/>
                  </a:prstClr>
                </a:solidFill>
                <a:latin typeface="+mj-ea"/>
                <a:ea typeface="+mj-ea"/>
                <a:cs typeface="Meiryo UI" panose="020B0604030504040204" pitchFamily="50" charset="-128"/>
              </a:rPr>
              <a:t>違います。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角丸四角形 4"/>
          <p:cNvSpPr/>
          <p:nvPr/>
        </p:nvSpPr>
        <p:spPr>
          <a:xfrm>
            <a:off x="1043608" y="3072331"/>
            <a:ext cx="3420000" cy="3151042"/>
          </a:xfrm>
          <a:prstGeom prst="roundRect">
            <a:avLst>
              <a:gd name="adj" fmla="val 801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FD0B6FAD-CB6D-4B6D-AFA0-9F69B889C8CD}"/>
              </a:ext>
            </a:extLst>
          </p:cNvPr>
          <p:cNvPicPr>
            <a:picLocks noChangeAspect="1"/>
          </p:cNvPicPr>
          <p:nvPr/>
        </p:nvPicPr>
        <p:blipFill rotWithShape="1">
          <a:blip r:embed="rId2"/>
          <a:srcRect b="25596"/>
          <a:stretch/>
        </p:blipFill>
        <p:spPr>
          <a:xfrm>
            <a:off x="1424281" y="3583701"/>
            <a:ext cx="2720688" cy="2666969"/>
          </a:xfrm>
          <a:prstGeom prst="rect">
            <a:avLst/>
          </a:prstGeom>
        </p:spPr>
      </p:pic>
      <p:pic>
        <p:nvPicPr>
          <p:cNvPr id="13" name="図 12">
            <a:extLst>
              <a:ext uri="{FF2B5EF4-FFF2-40B4-BE49-F238E27FC236}">
                <a16:creationId xmlns:a16="http://schemas.microsoft.com/office/drawing/2014/main" id="{2D75D7EA-724C-4685-A30C-075187F694C9}"/>
              </a:ext>
            </a:extLst>
          </p:cNvPr>
          <p:cNvPicPr>
            <a:picLocks noChangeAspect="1"/>
          </p:cNvPicPr>
          <p:nvPr/>
        </p:nvPicPr>
        <p:blipFill>
          <a:blip r:embed="rId3"/>
          <a:stretch>
            <a:fillRect/>
          </a:stretch>
        </p:blipFill>
        <p:spPr>
          <a:xfrm>
            <a:off x="5092133" y="3694073"/>
            <a:ext cx="2813665" cy="2460873"/>
          </a:xfrm>
          <a:prstGeom prst="rect">
            <a:avLst/>
          </a:prstGeom>
        </p:spPr>
      </p:pic>
      <p:sp>
        <p:nvSpPr>
          <p:cNvPr id="11" name="テキスト ボックス 10">
            <a:extLst>
              <a:ext uri="{FF2B5EF4-FFF2-40B4-BE49-F238E27FC236}">
                <a16:creationId xmlns:a16="http://schemas.microsoft.com/office/drawing/2014/main" id="{62752254-4A13-485C-B17E-0789B0571E65}"/>
              </a:ext>
            </a:extLst>
          </p:cNvPr>
          <p:cNvSpPr txBox="1"/>
          <p:nvPr/>
        </p:nvSpPr>
        <p:spPr>
          <a:xfrm>
            <a:off x="1895040" y="3166809"/>
            <a:ext cx="1717137" cy="338554"/>
          </a:xfrm>
          <a:prstGeom prst="rect">
            <a:avLst/>
          </a:prstGeom>
          <a:noFill/>
        </p:spPr>
        <p:txBody>
          <a:bodyPr wrap="none" rtlCol="0">
            <a:spAutoFit/>
          </a:bodyPr>
          <a:lstStyle/>
          <a:p>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「食」を重視する人</a:t>
            </a:r>
            <a:endParaRPr kumimoji="1" lang="ja-JP" altLang="en-US" sz="1600" dirty="0">
              <a:solidFill>
                <a:schemeClr val="tx1">
                  <a:lumMod val="65000"/>
                  <a:lumOff val="35000"/>
                </a:schemeClr>
              </a:solidFill>
            </a:endParaRPr>
          </a:p>
        </p:txBody>
      </p:sp>
      <p:sp>
        <p:nvSpPr>
          <p:cNvPr id="16" name="テキスト ボックス 15">
            <a:extLst>
              <a:ext uri="{FF2B5EF4-FFF2-40B4-BE49-F238E27FC236}">
                <a16:creationId xmlns:a16="http://schemas.microsoft.com/office/drawing/2014/main" id="{55B647A0-7A8C-46F5-BEB3-942F5E6C48CC}"/>
              </a:ext>
            </a:extLst>
          </p:cNvPr>
          <p:cNvSpPr txBox="1"/>
          <p:nvPr/>
        </p:nvSpPr>
        <p:spPr>
          <a:xfrm>
            <a:off x="5146477" y="3166809"/>
            <a:ext cx="2744662" cy="338554"/>
          </a:xfrm>
          <a:prstGeom prst="rect">
            <a:avLst/>
          </a:prstGeom>
          <a:noFill/>
        </p:spPr>
        <p:txBody>
          <a:bodyPr wrap="none" rtlCol="0">
            <a:spAutoFit/>
          </a:bodyPr>
          <a:lstStyle/>
          <a:p>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「趣味やレジャー」を重視する人</a:t>
            </a:r>
            <a:endParaRPr kumimoji="1" lang="ja-JP" altLang="en-US" sz="1600" dirty="0">
              <a:solidFill>
                <a:schemeClr val="tx1">
                  <a:lumMod val="65000"/>
                  <a:lumOff val="35000"/>
                </a:schemeClr>
              </a:solidFill>
            </a:endParaRPr>
          </a:p>
        </p:txBody>
      </p:sp>
      <p:sp>
        <p:nvSpPr>
          <p:cNvPr id="12" name="テキスト ボックス 11">
            <a:extLst>
              <a:ext uri="{FF2B5EF4-FFF2-40B4-BE49-F238E27FC236}">
                <a16:creationId xmlns:a16="http://schemas.microsoft.com/office/drawing/2014/main" id="{84C37B0C-2BA7-442E-9B30-BF54FEB0EEE9}"/>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447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3" name="テキスト ボックス 2"/>
          <p:cNvSpPr txBox="1"/>
          <p:nvPr/>
        </p:nvSpPr>
        <p:spPr>
          <a:xfrm>
            <a:off x="251520" y="720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「必要なもの」と「欲しいもの」</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296000"/>
            <a:ext cx="8640960" cy="1508105"/>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お金を使う「支出」は、「収入」があってはじめて成り立ちます。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限られた「収入」</a:t>
            </a:r>
            <a:r>
              <a:rPr lang="ja-JP" altLang="en-US" sz="2000" b="1" dirty="0">
                <a:solidFill>
                  <a:prstClr val="black">
                    <a:lumMod val="65000"/>
                    <a:lumOff val="35000"/>
                  </a:prstClr>
                </a:solidFill>
                <a:latin typeface="+mj-ea"/>
                <a:ea typeface="+mj-ea"/>
                <a:cs typeface="Meiryo UI" panose="020B0604030504040204" pitchFamily="50" charset="-128"/>
              </a:rPr>
              <a:t>に見合った</a:t>
            </a:r>
            <a:r>
              <a:rPr lang="ja-JP" altLang="en-US" sz="2400" b="1" dirty="0">
                <a:solidFill>
                  <a:srgbClr val="00B050"/>
                </a:solidFill>
                <a:latin typeface="+mj-ea"/>
                <a:ea typeface="+mj-ea"/>
                <a:cs typeface="Meiryo UI" panose="020B0604030504040204" pitchFamily="50" charset="-128"/>
              </a:rPr>
              <a:t>「支出」</a:t>
            </a:r>
            <a:r>
              <a:rPr lang="ja-JP" altLang="en-US" sz="2000" b="1" dirty="0">
                <a:solidFill>
                  <a:schemeClr val="tx1">
                    <a:lumMod val="65000"/>
                    <a:lumOff val="35000"/>
                  </a:schemeClr>
                </a:solidFill>
                <a:latin typeface="+mj-ea"/>
                <a:ea typeface="+mj-ea"/>
                <a:cs typeface="Meiryo UI" panose="020B0604030504040204" pitchFamily="50" charset="-128"/>
              </a:rPr>
              <a:t>にする必要があります</a:t>
            </a:r>
            <a:r>
              <a:rPr lang="ja-JP" altLang="en-US" sz="2000" b="1" dirty="0">
                <a:solidFill>
                  <a:prstClr val="black">
                    <a:lumMod val="65000"/>
                    <a:lumOff val="35000"/>
                  </a:prstClr>
                </a:solidFill>
                <a:latin typeface="+mj-ea"/>
                <a:ea typeface="+mj-ea"/>
                <a:cs typeface="Meiryo UI" panose="020B0604030504040204" pitchFamily="50" charset="-128"/>
              </a:rPr>
              <a:t>。</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生活するためにどうしても</a:t>
            </a:r>
            <a:r>
              <a:rPr lang="ja-JP" altLang="en-US" sz="2400" b="1" dirty="0">
                <a:solidFill>
                  <a:srgbClr val="00B050"/>
                </a:solidFill>
                <a:latin typeface="+mj-ea"/>
                <a:ea typeface="+mj-ea"/>
                <a:cs typeface="Meiryo UI" panose="020B0604030504040204" pitchFamily="50" charset="-128"/>
              </a:rPr>
              <a:t>「必要なもの」</a:t>
            </a:r>
            <a:r>
              <a:rPr lang="ja-JP" altLang="en-US" sz="2000" b="1" dirty="0">
                <a:solidFill>
                  <a:prstClr val="black">
                    <a:lumMod val="65000"/>
                    <a:lumOff val="35000"/>
                  </a:prstClr>
                </a:solidFill>
                <a:latin typeface="+mj-ea"/>
                <a:ea typeface="+mj-ea"/>
                <a:cs typeface="Meiryo UI" panose="020B0604030504040204" pitchFamily="50" charset="-128"/>
              </a:rPr>
              <a:t>なのか、よく考えるとなくても生活に</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困らない</a:t>
            </a:r>
            <a:r>
              <a:rPr lang="ja-JP" altLang="en-US" sz="2400" b="1" dirty="0">
                <a:solidFill>
                  <a:srgbClr val="00B050"/>
                </a:solidFill>
                <a:latin typeface="+mj-ea"/>
                <a:ea typeface="+mj-ea"/>
                <a:cs typeface="Meiryo UI" panose="020B0604030504040204" pitchFamily="50" charset="-128"/>
              </a:rPr>
              <a:t>「欲しいもの」</a:t>
            </a:r>
            <a:r>
              <a:rPr lang="ja-JP" altLang="en-US" sz="2000" b="1" dirty="0">
                <a:solidFill>
                  <a:prstClr val="black">
                    <a:lumMod val="65000"/>
                    <a:lumOff val="35000"/>
                  </a:prstClr>
                </a:solidFill>
                <a:latin typeface="+mj-ea"/>
                <a:ea typeface="+mj-ea"/>
                <a:cs typeface="Meiryo UI" panose="020B0604030504040204" pitchFamily="50" charset="-128"/>
              </a:rPr>
              <a:t>なのか、お金を使う場合に考えることが大切です。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pSp>
        <p:nvGrpSpPr>
          <p:cNvPr id="5" name="グループ化 4">
            <a:extLst>
              <a:ext uri="{FF2B5EF4-FFF2-40B4-BE49-F238E27FC236}">
                <a16:creationId xmlns:a16="http://schemas.microsoft.com/office/drawing/2014/main" id="{0E03C2DC-A7BC-4C73-ADAC-70819D73BE0D}"/>
              </a:ext>
            </a:extLst>
          </p:cNvPr>
          <p:cNvGrpSpPr/>
          <p:nvPr/>
        </p:nvGrpSpPr>
        <p:grpSpPr>
          <a:xfrm>
            <a:off x="1076578" y="2969055"/>
            <a:ext cx="3384376" cy="3724779"/>
            <a:chOff x="1076578" y="2969055"/>
            <a:chExt cx="3384376" cy="3724779"/>
          </a:xfrm>
        </p:grpSpPr>
        <p:sp>
          <p:nvSpPr>
            <p:cNvPr id="19" name="角丸四角形 4">
              <a:extLst>
                <a:ext uri="{FF2B5EF4-FFF2-40B4-BE49-F238E27FC236}">
                  <a16:creationId xmlns:a16="http://schemas.microsoft.com/office/drawing/2014/main" id="{1ACF2CB3-6F3D-4935-B6AC-50EAF13325A4}"/>
                </a:ext>
              </a:extLst>
            </p:cNvPr>
            <p:cNvSpPr/>
            <p:nvPr/>
          </p:nvSpPr>
          <p:spPr>
            <a:xfrm>
              <a:off x="1076578" y="3441348"/>
              <a:ext cx="3384376" cy="3252486"/>
            </a:xfrm>
            <a:prstGeom prst="roundRect">
              <a:avLst>
                <a:gd name="adj" fmla="val 8015"/>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52EEAAAA-6F3D-4189-A169-EFDD0AB332DE}"/>
                </a:ext>
              </a:extLst>
            </p:cNvPr>
            <p:cNvPicPr>
              <a:picLocks noChangeAspect="1"/>
            </p:cNvPicPr>
            <p:nvPr/>
          </p:nvPicPr>
          <p:blipFill>
            <a:blip r:embed="rId2"/>
            <a:stretch>
              <a:fillRect/>
            </a:stretch>
          </p:blipFill>
          <p:spPr>
            <a:xfrm>
              <a:off x="1366715" y="3991977"/>
              <a:ext cx="1503227" cy="1333547"/>
            </a:xfrm>
            <a:prstGeom prst="rect">
              <a:avLst/>
            </a:prstGeom>
          </p:spPr>
        </p:pic>
        <p:pic>
          <p:nvPicPr>
            <p:cNvPr id="22" name="図 21">
              <a:extLst>
                <a:ext uri="{FF2B5EF4-FFF2-40B4-BE49-F238E27FC236}">
                  <a16:creationId xmlns:a16="http://schemas.microsoft.com/office/drawing/2014/main" id="{AA75A893-2716-4B39-838C-5B02488BDAE9}"/>
                </a:ext>
              </a:extLst>
            </p:cNvPr>
            <p:cNvPicPr>
              <a:picLocks noChangeAspect="1"/>
            </p:cNvPicPr>
            <p:nvPr/>
          </p:nvPicPr>
          <p:blipFill>
            <a:blip r:embed="rId3"/>
            <a:stretch>
              <a:fillRect/>
            </a:stretch>
          </p:blipFill>
          <p:spPr>
            <a:xfrm>
              <a:off x="3082867" y="5933989"/>
              <a:ext cx="1021075" cy="528032"/>
            </a:xfrm>
            <a:prstGeom prst="rect">
              <a:avLst/>
            </a:prstGeom>
          </p:spPr>
        </p:pic>
        <p:pic>
          <p:nvPicPr>
            <p:cNvPr id="24" name="図 23">
              <a:extLst>
                <a:ext uri="{FF2B5EF4-FFF2-40B4-BE49-F238E27FC236}">
                  <a16:creationId xmlns:a16="http://schemas.microsoft.com/office/drawing/2014/main" id="{57E82F76-47F2-44B2-92AC-C9AA2AF3B7B2}"/>
                </a:ext>
              </a:extLst>
            </p:cNvPr>
            <p:cNvPicPr>
              <a:picLocks noChangeAspect="1"/>
            </p:cNvPicPr>
            <p:nvPr/>
          </p:nvPicPr>
          <p:blipFill>
            <a:blip r:embed="rId4"/>
            <a:stretch>
              <a:fillRect/>
            </a:stretch>
          </p:blipFill>
          <p:spPr>
            <a:xfrm>
              <a:off x="1585714" y="5398926"/>
              <a:ext cx="1223206" cy="1269475"/>
            </a:xfrm>
            <a:prstGeom prst="rect">
              <a:avLst/>
            </a:prstGeom>
          </p:spPr>
        </p:pic>
        <p:pic>
          <p:nvPicPr>
            <p:cNvPr id="26" name="図 25">
              <a:extLst>
                <a:ext uri="{FF2B5EF4-FFF2-40B4-BE49-F238E27FC236}">
                  <a16:creationId xmlns:a16="http://schemas.microsoft.com/office/drawing/2014/main" id="{5B4E3325-BB8B-4EC7-82E2-1FBA6AAE46FF}"/>
                </a:ext>
              </a:extLst>
            </p:cNvPr>
            <p:cNvPicPr>
              <a:picLocks noChangeAspect="1"/>
            </p:cNvPicPr>
            <p:nvPr/>
          </p:nvPicPr>
          <p:blipFill>
            <a:blip r:embed="rId5"/>
            <a:stretch>
              <a:fillRect/>
            </a:stretch>
          </p:blipFill>
          <p:spPr>
            <a:xfrm>
              <a:off x="3095073" y="4156814"/>
              <a:ext cx="1071969" cy="1463222"/>
            </a:xfrm>
            <a:prstGeom prst="rect">
              <a:avLst/>
            </a:prstGeom>
          </p:spPr>
        </p:pic>
        <p:sp>
          <p:nvSpPr>
            <p:cNvPr id="34" name="角丸四角形 4">
              <a:extLst>
                <a:ext uri="{FF2B5EF4-FFF2-40B4-BE49-F238E27FC236}">
                  <a16:creationId xmlns:a16="http://schemas.microsoft.com/office/drawing/2014/main" id="{06389D08-E1E5-4126-97D7-E50056ECEC59}"/>
                </a:ext>
              </a:extLst>
            </p:cNvPr>
            <p:cNvSpPr/>
            <p:nvPr/>
          </p:nvSpPr>
          <p:spPr>
            <a:xfrm>
              <a:off x="1378661" y="2969055"/>
              <a:ext cx="2808000" cy="936000"/>
            </a:xfrm>
            <a:prstGeom prst="roundRect">
              <a:avLst>
                <a:gd name="adj" fmla="val 8015"/>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1410221" y="2995072"/>
              <a:ext cx="2810885"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必要なもの</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0CE3552A-44BA-41E5-A9CA-C410C53976F4}"/>
                </a:ext>
              </a:extLst>
            </p:cNvPr>
            <p:cNvSpPr txBox="1"/>
            <p:nvPr/>
          </p:nvSpPr>
          <p:spPr bwMode="white">
            <a:xfrm>
              <a:off x="1341330" y="3444809"/>
              <a:ext cx="2810885" cy="307777"/>
            </a:xfrm>
            <a:prstGeom prst="rect">
              <a:avLst/>
            </a:prstGeom>
            <a:noFill/>
          </p:spPr>
          <p:txBody>
            <a:bodyPr wrap="square" rtlCol="0">
              <a:spAutoFit/>
            </a:bodyPr>
            <a:lstStyle/>
            <a:p>
              <a:pPr algn="ctr" defTabSz="91440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ないと生活に支障が出るもの</a:t>
              </a:r>
            </a:p>
          </p:txBody>
        </p:sp>
      </p:grpSp>
      <p:grpSp>
        <p:nvGrpSpPr>
          <p:cNvPr id="6" name="グループ化 5">
            <a:extLst>
              <a:ext uri="{FF2B5EF4-FFF2-40B4-BE49-F238E27FC236}">
                <a16:creationId xmlns:a16="http://schemas.microsoft.com/office/drawing/2014/main" id="{5712D869-DDE8-47D0-B09B-778113C1FF9F}"/>
              </a:ext>
            </a:extLst>
          </p:cNvPr>
          <p:cNvGrpSpPr/>
          <p:nvPr/>
        </p:nvGrpSpPr>
        <p:grpSpPr>
          <a:xfrm>
            <a:off x="4691444" y="2981657"/>
            <a:ext cx="3384376" cy="3696935"/>
            <a:chOff x="4691444" y="2981657"/>
            <a:chExt cx="3384376" cy="3696935"/>
          </a:xfrm>
        </p:grpSpPr>
        <p:sp>
          <p:nvSpPr>
            <p:cNvPr id="20" name="角丸四角形 4">
              <a:extLst>
                <a:ext uri="{FF2B5EF4-FFF2-40B4-BE49-F238E27FC236}">
                  <a16:creationId xmlns:a16="http://schemas.microsoft.com/office/drawing/2014/main" id="{E8BA95FC-04E2-4BC3-8414-B926783A20E0}"/>
                </a:ext>
              </a:extLst>
            </p:cNvPr>
            <p:cNvSpPr/>
            <p:nvPr/>
          </p:nvSpPr>
          <p:spPr>
            <a:xfrm>
              <a:off x="4691444" y="3426106"/>
              <a:ext cx="3384376" cy="3252486"/>
            </a:xfrm>
            <a:prstGeom prst="roundRect">
              <a:avLst>
                <a:gd name="adj" fmla="val 8015"/>
              </a:avLst>
            </a:prstGeom>
            <a:solidFill>
              <a:srgbClr val="DBEEF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a:extLst>
                <a:ext uri="{FF2B5EF4-FFF2-40B4-BE49-F238E27FC236}">
                  <a16:creationId xmlns:a16="http://schemas.microsoft.com/office/drawing/2014/main" id="{69BD5D20-FEC0-418C-8F2F-7BEA2DA9FA73}"/>
                </a:ext>
              </a:extLst>
            </p:cNvPr>
            <p:cNvPicPr>
              <a:picLocks noChangeAspect="1"/>
            </p:cNvPicPr>
            <p:nvPr/>
          </p:nvPicPr>
          <p:blipFill>
            <a:blip r:embed="rId6"/>
            <a:stretch>
              <a:fillRect/>
            </a:stretch>
          </p:blipFill>
          <p:spPr>
            <a:xfrm>
              <a:off x="6481160" y="5376088"/>
              <a:ext cx="1416398" cy="1112335"/>
            </a:xfrm>
            <a:prstGeom prst="rect">
              <a:avLst/>
            </a:prstGeom>
          </p:spPr>
        </p:pic>
        <p:pic>
          <p:nvPicPr>
            <p:cNvPr id="32" name="図 31">
              <a:extLst>
                <a:ext uri="{FF2B5EF4-FFF2-40B4-BE49-F238E27FC236}">
                  <a16:creationId xmlns:a16="http://schemas.microsoft.com/office/drawing/2014/main" id="{88423D85-578A-42C3-8008-969B0C40FFB6}"/>
                </a:ext>
              </a:extLst>
            </p:cNvPr>
            <p:cNvPicPr>
              <a:picLocks noChangeAspect="1"/>
            </p:cNvPicPr>
            <p:nvPr/>
          </p:nvPicPr>
          <p:blipFill>
            <a:blip r:embed="rId7"/>
            <a:stretch>
              <a:fillRect/>
            </a:stretch>
          </p:blipFill>
          <p:spPr>
            <a:xfrm>
              <a:off x="6899894" y="4566153"/>
              <a:ext cx="759285" cy="650815"/>
            </a:xfrm>
            <a:prstGeom prst="rect">
              <a:avLst/>
            </a:prstGeom>
          </p:spPr>
        </p:pic>
        <p:sp>
          <p:nvSpPr>
            <p:cNvPr id="35" name="角丸四角形 4">
              <a:extLst>
                <a:ext uri="{FF2B5EF4-FFF2-40B4-BE49-F238E27FC236}">
                  <a16:creationId xmlns:a16="http://schemas.microsoft.com/office/drawing/2014/main" id="{90EDD172-364D-4E1B-BC3E-9EC8874CC61F}"/>
                </a:ext>
              </a:extLst>
            </p:cNvPr>
            <p:cNvSpPr/>
            <p:nvPr/>
          </p:nvSpPr>
          <p:spPr>
            <a:xfrm>
              <a:off x="4978188" y="2981657"/>
              <a:ext cx="2808000" cy="936000"/>
            </a:xfrm>
            <a:prstGeom prst="roundRect">
              <a:avLst>
                <a:gd name="adj" fmla="val 801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bwMode="white">
            <a:xfrm>
              <a:off x="4909297" y="2995072"/>
              <a:ext cx="2945782"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欲しいもの</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34951794-8C29-4E26-B0C5-11B993DFA196}"/>
                </a:ext>
              </a:extLst>
            </p:cNvPr>
            <p:cNvSpPr txBox="1"/>
            <p:nvPr/>
          </p:nvSpPr>
          <p:spPr bwMode="white">
            <a:xfrm>
              <a:off x="4932040" y="3321699"/>
              <a:ext cx="2945782" cy="523220"/>
            </a:xfrm>
            <a:prstGeom prst="rect">
              <a:avLst/>
            </a:prstGeom>
            <a:noFill/>
          </p:spPr>
          <p:txBody>
            <a:bodyPr wrap="square" rtlCol="0">
              <a:spAutoFit/>
            </a:bodyPr>
            <a:lstStyle/>
            <a:p>
              <a:pPr algn="ctr" defTabSz="91440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なくても生活に支障は出ないが、</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sz="14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あれば生活を豊かにしてくれるもの</a:t>
              </a:r>
            </a:p>
          </p:txBody>
        </p:sp>
        <p:sp>
          <p:nvSpPr>
            <p:cNvPr id="2" name="楕円 1">
              <a:extLst>
                <a:ext uri="{FF2B5EF4-FFF2-40B4-BE49-F238E27FC236}">
                  <a16:creationId xmlns:a16="http://schemas.microsoft.com/office/drawing/2014/main" id="{D7BBF679-9DF5-4F63-9BE4-B181102B773E}"/>
                </a:ext>
              </a:extLst>
            </p:cNvPr>
            <p:cNvSpPr/>
            <p:nvPr/>
          </p:nvSpPr>
          <p:spPr>
            <a:xfrm>
              <a:off x="5053450" y="4065594"/>
              <a:ext cx="1738569" cy="1500776"/>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A1E36454-B310-4049-ADE1-BF808926F8FF}"/>
                </a:ext>
              </a:extLst>
            </p:cNvPr>
            <p:cNvPicPr>
              <a:picLocks noChangeAspect="1"/>
            </p:cNvPicPr>
            <p:nvPr/>
          </p:nvPicPr>
          <p:blipFill>
            <a:blip r:embed="rId8"/>
            <a:stretch>
              <a:fillRect/>
            </a:stretch>
          </p:blipFill>
          <p:spPr>
            <a:xfrm>
              <a:off x="4731036" y="4569979"/>
              <a:ext cx="1847476" cy="1938450"/>
            </a:xfrm>
            <a:prstGeom prst="rect">
              <a:avLst/>
            </a:prstGeom>
          </p:spPr>
        </p:pic>
      </p:grpSp>
      <p:sp>
        <p:nvSpPr>
          <p:cNvPr id="21" name="テキスト ボックス 20">
            <a:extLst>
              <a:ext uri="{FF2B5EF4-FFF2-40B4-BE49-F238E27FC236}">
                <a16:creationId xmlns:a16="http://schemas.microsoft.com/office/drawing/2014/main" id="{52D8DE10-DDCF-4E2E-AA70-FAFA3D4319C9}"/>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447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468625"/>
            <a:ext cx="9410640" cy="2923877"/>
          </a:xfrm>
          <a:prstGeom prst="rect">
            <a:avLst/>
          </a:prstGeom>
          <a:noFill/>
        </p:spPr>
        <p:txBody>
          <a:bodyPr wrap="square" rtlCol="0">
            <a:spAutoFit/>
          </a:bodyPr>
          <a:lstStyle/>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3600" b="1" spc="-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収入</a:t>
            </a:r>
            <a:r>
              <a:rPr lang="ja-JP" altLang="en-US"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のなかで</a:t>
            </a:r>
            <a:r>
              <a:rPr lang="ja-JP" altLang="en-US" sz="3600" b="1" spc="-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支出</a:t>
            </a:r>
            <a:r>
              <a:rPr lang="ja-JP" altLang="en-US"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を考えよう。</a:t>
            </a:r>
            <a:endParaRPr lang="en-US" altLang="ja-JP"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お金を使う</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ときは、</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どうしても</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必要なもの</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か、</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単に</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欲しいもの</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なのかをよく考えよう。</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ECD31905-CA0E-4E93-83D6-989718FFA15A}"/>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6" name="テキスト ボックス 5">
            <a:extLst>
              <a:ext uri="{FF2B5EF4-FFF2-40B4-BE49-F238E27FC236}">
                <a16:creationId xmlns:a16="http://schemas.microsoft.com/office/drawing/2014/main" id="{74A33DBE-165D-420B-BEF1-EB893BA93055}"/>
              </a:ext>
            </a:extLst>
          </p:cNvPr>
          <p:cNvSpPr txBox="1"/>
          <p:nvPr/>
        </p:nvSpPr>
        <p:spPr>
          <a:xfrm>
            <a:off x="8698704" y="642507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896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 y="116632"/>
            <a:ext cx="8209503"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お金を</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使う② </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お金はかしこく使おう　</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51520" y="889556"/>
            <a:ext cx="8640960" cy="461665"/>
          </a:xfrm>
          <a:prstGeom prst="rect">
            <a:avLst/>
          </a:prstGeom>
          <a:noFill/>
          <a:ln w="25400">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つ」のお金の使い方</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51520" y="1440000"/>
            <a:ext cx="8640960" cy="1138773"/>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お金の使い方はさまざまです。</a:t>
            </a:r>
            <a:r>
              <a:rPr lang="ja-JP" altLang="en-US" sz="2400" b="1" dirty="0">
                <a:solidFill>
                  <a:srgbClr val="00B050"/>
                </a:solidFill>
                <a:latin typeface="+mj-ea"/>
                <a:ea typeface="+mj-ea"/>
                <a:cs typeface="Meiryo UI" panose="020B0604030504040204" pitchFamily="50" charset="-128"/>
              </a:rPr>
              <a:t>生きていくために必要なお金</a:t>
            </a:r>
            <a:r>
              <a:rPr lang="ja-JP" altLang="en-US" sz="2000" b="1" dirty="0">
                <a:solidFill>
                  <a:prstClr val="black">
                    <a:lumMod val="65000"/>
                    <a:lumOff val="35000"/>
                  </a:prstClr>
                </a:solidFill>
                <a:latin typeface="+mj-ea"/>
                <a:ea typeface="+mj-ea"/>
                <a:cs typeface="Meiryo UI" panose="020B0604030504040204" pitchFamily="50" charset="-128"/>
              </a:rPr>
              <a:t>のほかに、</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生活を豊かにするお金</a:t>
            </a:r>
            <a:r>
              <a:rPr lang="ja-JP" altLang="en-US" sz="2000" b="1" dirty="0">
                <a:solidFill>
                  <a:prstClr val="black">
                    <a:lumMod val="65000"/>
                    <a:lumOff val="35000"/>
                  </a:prstClr>
                </a:solidFill>
                <a:latin typeface="+mj-ea"/>
                <a:ea typeface="+mj-ea"/>
                <a:cs typeface="Meiryo UI" panose="020B0604030504040204" pitchFamily="50" charset="-128"/>
              </a:rPr>
              <a:t>や</a:t>
            </a:r>
            <a:r>
              <a:rPr lang="ja-JP" altLang="en-US" sz="2400" b="1" dirty="0">
                <a:solidFill>
                  <a:srgbClr val="00B050"/>
                </a:solidFill>
                <a:latin typeface="+mj-ea"/>
                <a:ea typeface="+mj-ea"/>
                <a:cs typeface="Meiryo UI" panose="020B0604030504040204" pitchFamily="50" charset="-128"/>
              </a:rPr>
              <a:t>社会や人のために使うお金</a:t>
            </a:r>
            <a:r>
              <a:rPr lang="ja-JP" altLang="en-US" sz="2000" b="1" dirty="0">
                <a:solidFill>
                  <a:prstClr val="black">
                    <a:lumMod val="65000"/>
                    <a:lumOff val="35000"/>
                  </a:prstClr>
                </a:solidFill>
                <a:latin typeface="+mj-ea"/>
                <a:ea typeface="+mj-ea"/>
                <a:cs typeface="Meiryo UI" panose="020B0604030504040204" pitchFamily="50" charset="-128"/>
              </a:rPr>
              <a:t>もあります。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これらのお金を必要に応じてバランスよく使っていくことが大切です。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632756221"/>
              </p:ext>
            </p:extLst>
          </p:nvPr>
        </p:nvGraphicFramePr>
        <p:xfrm>
          <a:off x="283520" y="2735999"/>
          <a:ext cx="8608962" cy="3076971"/>
        </p:xfrm>
        <a:graphic>
          <a:graphicData uri="http://schemas.openxmlformats.org/drawingml/2006/table">
            <a:tbl>
              <a:tblPr firstRow="1" bandRow="1"/>
              <a:tblGrid>
                <a:gridCol w="2869654">
                  <a:extLst>
                    <a:ext uri="{9D8B030D-6E8A-4147-A177-3AD203B41FA5}">
                      <a16:colId xmlns:a16="http://schemas.microsoft.com/office/drawing/2014/main" val="20000"/>
                    </a:ext>
                  </a:extLst>
                </a:gridCol>
                <a:gridCol w="2869654">
                  <a:extLst>
                    <a:ext uri="{9D8B030D-6E8A-4147-A177-3AD203B41FA5}">
                      <a16:colId xmlns:a16="http://schemas.microsoft.com/office/drawing/2014/main" val="20001"/>
                    </a:ext>
                  </a:extLst>
                </a:gridCol>
                <a:gridCol w="2869654">
                  <a:extLst>
                    <a:ext uri="{9D8B030D-6E8A-4147-A177-3AD203B41FA5}">
                      <a16:colId xmlns:a16="http://schemas.microsoft.com/office/drawing/2014/main" val="20002"/>
                    </a:ext>
                  </a:extLst>
                </a:gridCol>
              </a:tblGrid>
              <a:tr h="431960">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①生きていくために必要なお金</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②生活を豊かにするためのお金</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③社会や人のために使うお金</a:t>
                      </a:r>
                      <a:r>
                        <a:rPr kumimoji="1" lang="en-US" altLang="ja-JP" sz="1400"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extLst>
                  <a:ext uri="{0D108BD9-81ED-4DB2-BD59-A6C34878D82A}">
                    <a16:rowId xmlns:a16="http://schemas.microsoft.com/office/drawing/2014/main" val="10000"/>
                  </a:ext>
                </a:extLst>
              </a:tr>
              <a:tr h="2645011">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衣食住関連費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食費・被服費・家賃など</a:t>
                      </a:r>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水道光熱費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電気・水道・ガスなど</a:t>
                      </a:r>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通院・薬代など</a:t>
                      </a:r>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交通通信費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定期券代・電話代など</a:t>
                      </a:r>
                      <a:endParaRPr kumimoji="1" lang="en-US" altLang="ja-JP"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T="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教育関連費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塾代・参考書代など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趣味関連費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ゲーム・本・まんがなど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レジャー関連費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旅行代、外食代など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貯蓄</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＊①や③の場合もあります</a:t>
                      </a:r>
                      <a:endParaRPr kumimoji="1"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180000" marT="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税金</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消費税・所得税など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社会保険</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健康保険・雇用保険など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交際費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お祝い、お見舞いなど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寄付金など</a:t>
                      </a:r>
                      <a:endParaRPr kumimoji="1"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180000" marT="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251520" y="5969875"/>
            <a:ext cx="8640000" cy="523220"/>
          </a:xfrm>
          <a:prstGeom prst="rect">
            <a:avLst/>
          </a:prstGeom>
          <a:noFill/>
        </p:spPr>
        <p:txBody>
          <a:bodyPr wrap="square" rtlCol="0">
            <a:spAutoFit/>
          </a:bodyPr>
          <a:lstStyle/>
          <a:p>
            <a:pPr defTabSz="914400"/>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税金は国民が健康で豊かな生活を実現し、社会で生活していくために欠かせないもので、日本国憲法でも税金を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納めることが国民の義務とされています。社会や人のためになるのと同時に、私たち自身や家族の暮らしにも役立ちます。</a:t>
            </a:r>
          </a:p>
        </p:txBody>
      </p:sp>
      <p:sp>
        <p:nvSpPr>
          <p:cNvPr id="7" name="テキスト ボックス 6">
            <a:extLst>
              <a:ext uri="{FF2B5EF4-FFF2-40B4-BE49-F238E27FC236}">
                <a16:creationId xmlns:a16="http://schemas.microsoft.com/office/drawing/2014/main" id="{D9A35C24-1B2A-4788-B498-7B08CDBAC068}"/>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164719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cap="rnd">
          <a:solidFill>
            <a:schemeClr val="tx1">
              <a:lumMod val="65000"/>
              <a:lumOff val="35000"/>
            </a:schemeClr>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12F8083034EE8418AE08732B5534932" ma:contentTypeVersion="11" ma:contentTypeDescription="新しいドキュメントを作成します。" ma:contentTypeScope="" ma:versionID="9df0a6e9e193e9746565f066c5c9f9bc">
  <xsd:schema xmlns:xsd="http://www.w3.org/2001/XMLSchema" xmlns:xs="http://www.w3.org/2001/XMLSchema" xmlns:p="http://schemas.microsoft.com/office/2006/metadata/properties" xmlns:ns2="404f3f38-d086-41c4-9360-69785fbbe904" xmlns:ns3="245eb7dc-8688-4606-8f95-de4fcf3c902e" targetNamespace="http://schemas.microsoft.com/office/2006/metadata/properties" ma:root="true" ma:fieldsID="b6f322b4d2a7b2283ef455171f1b06a3" ns2:_="" ns3:_="">
    <xsd:import namespace="404f3f38-d086-41c4-9360-69785fbbe904"/>
    <xsd:import namespace="245eb7dc-8688-4606-8f95-de4fcf3c902e"/>
    <xsd:element name="properties">
      <xsd:complexType>
        <xsd:sequence>
          <xsd:element name="documentManagement">
            <xsd:complexType>
              <xsd:all>
                <xsd:element ref="ns2:_x30bf__x30b0_"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f3f38-d086-41c4-9360-69785fbbe904" elementFormDefault="qualified">
    <xsd:import namespace="http://schemas.microsoft.com/office/2006/documentManagement/types"/>
    <xsd:import namespace="http://schemas.microsoft.com/office/infopath/2007/PartnerControls"/>
    <xsd:element name="_x30bf__x30b0_" ma:index="8" nillable="true" ma:displayName="タグ" ma:format="Dropdown" ma:internalName="_x30bf__x30b0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d27a21c9-5ea8-4761-8f01-c851b536a99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5eb7dc-8688-4606-8f95-de4fcf3c902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a9546e9-e440-454f-a2bc-70adc3482481}" ma:internalName="TaxCatchAll" ma:showField="CatchAllData" ma:web="245eb7dc-8688-4606-8f95-de4fcf3c90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5eb7dc-8688-4606-8f95-de4fcf3c902e" xsi:nil="true"/>
    <lcf76f155ced4ddcb4097134ff3c332f xmlns="404f3f38-d086-41c4-9360-69785fbbe904">
      <Terms xmlns="http://schemas.microsoft.com/office/infopath/2007/PartnerControls"/>
    </lcf76f155ced4ddcb4097134ff3c332f>
    <_x30bf__x30b0_ xmlns="404f3f38-d086-41c4-9360-69785fbbe904" xsi:nil="true"/>
  </documentManagement>
</p:properties>
</file>

<file path=customXml/itemProps1.xml><?xml version="1.0" encoding="utf-8"?>
<ds:datastoreItem xmlns:ds="http://schemas.openxmlformats.org/officeDocument/2006/customXml" ds:itemID="{C53562EE-4747-49B1-B7A0-717751AF0704}"/>
</file>

<file path=customXml/itemProps2.xml><?xml version="1.0" encoding="utf-8"?>
<ds:datastoreItem xmlns:ds="http://schemas.openxmlformats.org/officeDocument/2006/customXml" ds:itemID="{29F1B77E-4E9C-439B-B368-7F70520B2248}"/>
</file>

<file path=customXml/itemProps3.xml><?xml version="1.0" encoding="utf-8"?>
<ds:datastoreItem xmlns:ds="http://schemas.openxmlformats.org/officeDocument/2006/customXml" ds:itemID="{856A976C-E025-48FA-A43F-F80C6F32FC79}"/>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画面に合わせる (4:3)</PresentationFormat>
  <Paragraphs>162</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9</vt:i4>
      </vt:variant>
    </vt:vector>
  </HeadingPairs>
  <TitlesOfParts>
    <vt:vector size="16" baseType="lpstr">
      <vt:lpstr>Meiryo UI</vt:lpstr>
      <vt:lpstr>ＭＳ Ｐゴシック</vt:lpstr>
      <vt:lpstr>Arial</vt:lpstr>
      <vt:lpstr>Calibri</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2017-12-08T02:17:34Z</dcterms:created>
  <dcterms:modified xsi:type="dcterms:W3CDTF">2023-01-17T03:25:46Z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0x0101005FC5973A1F36CC4E8823043F94ED0214</vt:lpwstr>
  </property>
</Properties>
</file>