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1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  <p:sldMasterId id="2147483662" r:id="rId2"/>
    <p:sldMasterId id="2147483674" r:id="rId3"/>
  </p:sldMasterIdLst>
  <p:notesMasterIdLst>
    <p:notesMasterId r:id="rId14"/>
  </p:notesMasterIdLst>
  <p:handoutMasterIdLst>
    <p:handoutMasterId r:id="rId15"/>
  </p:handoutMasterIdLst>
  <p:sldIdLst>
    <p:sldId id="288" r:id="rId4"/>
    <p:sldId id="358" r:id="rId5"/>
    <p:sldId id="359" r:id="rId6"/>
    <p:sldId id="291" r:id="rId7"/>
    <p:sldId id="292" r:id="rId8"/>
    <p:sldId id="293" r:id="rId9"/>
    <p:sldId id="364" r:id="rId10"/>
    <p:sldId id="294" r:id="rId11"/>
    <p:sldId id="298" r:id="rId12"/>
    <p:sldId id="296" r:id="rId13"/>
  </p:sldIdLst>
  <p:sldSz cx="9144000" cy="6858000" type="screen4x3"/>
  <p:notesSz cx="6735763" cy="9866313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  <a:srgbClr val="00B050"/>
    <a:srgbClr val="009900"/>
    <a:srgbClr val="663300"/>
    <a:srgbClr val="996633"/>
    <a:srgbClr val="85D725"/>
    <a:srgbClr val="DBEEF4"/>
    <a:srgbClr val="CCFF66"/>
    <a:srgbClr val="99FF99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466" autoAdjust="0"/>
    <p:restoredTop sz="94795" autoAdjust="0"/>
  </p:normalViewPr>
  <p:slideViewPr>
    <p:cSldViewPr snapToGrid="0" snapToObjects="1">
      <p:cViewPr varScale="1">
        <p:scale>
          <a:sx n="98" d="100"/>
          <a:sy n="98" d="100"/>
        </p:scale>
        <p:origin x="283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customXml" Target="../customXml/item2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4F93A6-905E-4F54-B114-76AB2BD9E723}" type="datetimeFigureOut">
              <a:rPr kumimoji="1" lang="ja-JP" altLang="en-US" smtClean="0"/>
              <a:t>2023/2/9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FF8227-94ED-4726-9251-BA256F35D9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58906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950476-6B4E-4012-BBD9-498F016A569E}" type="datetimeFigureOut">
              <a:rPr kumimoji="1" lang="ja-JP" altLang="en-US" smtClean="0"/>
              <a:t>2023/2/9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E0DF79-F751-4AA4-831F-10FE006CDF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957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2979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E41C73-B6FE-8D49-8973-038069A721D8}" type="datetimeFigureOut">
              <a:rPr kumimoji="1" lang="ja-JP" altLang="en-US" smtClean="0"/>
              <a:t>2023/2/9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8AB9E2-EC44-E74A-85F8-CA2D9981FD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0461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E41C73-B6FE-8D49-8973-038069A721D8}" type="datetimeFigureOut">
              <a:rPr kumimoji="1" lang="ja-JP" altLang="en-US" smtClean="0"/>
              <a:t>2023/2/9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8AB9E2-EC44-E74A-85F8-CA2D9981FD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7259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E41C73-B6FE-8D49-8973-038069A721D8}" type="datetimeFigureOut">
              <a:rPr kumimoji="1" lang="ja-JP" altLang="en-US" smtClean="0"/>
              <a:t>2023/2/9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8AB9E2-EC44-E74A-85F8-CA2D9981FD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67773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E41C73-B6FE-8D49-8973-038069A721D8}" type="datetimeFigureOut">
              <a:rPr kumimoji="1" lang="ja-JP" altLang="en-US" smtClean="0"/>
              <a:t>2023/2/9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8AB9E2-EC44-E74A-85F8-CA2D9981FD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77008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CF461F-E34C-7B49-9C24-C038AF65F1D1}" type="datetimeFigureOut">
              <a:rPr lang="ja-JP" altLang="en-US" smtClean="0">
                <a:solidFill>
                  <a:prstClr val="black"/>
                </a:solidFill>
              </a:rPr>
              <a:pPr/>
              <a:t>2023/2/9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471057-B25C-2D4F-AAED-87B09F5F9CF9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533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CF461F-E34C-7B49-9C24-C038AF65F1D1}" type="datetimeFigureOut">
              <a:rPr lang="ja-JP" altLang="en-US" smtClean="0">
                <a:solidFill>
                  <a:prstClr val="black"/>
                </a:solidFill>
              </a:rPr>
              <a:pPr/>
              <a:t>2023/2/9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471057-B25C-2D4F-AAED-87B09F5F9CF9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4776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CF461F-E34C-7B49-9C24-C038AF65F1D1}" type="datetimeFigureOut">
              <a:rPr lang="ja-JP" altLang="en-US" smtClean="0">
                <a:solidFill>
                  <a:prstClr val="black"/>
                </a:solidFill>
              </a:rPr>
              <a:pPr/>
              <a:t>2023/2/9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471057-B25C-2D4F-AAED-87B09F5F9CF9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277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CF461F-E34C-7B49-9C24-C038AF65F1D1}" type="datetimeFigureOut">
              <a:rPr lang="ja-JP" altLang="en-US" smtClean="0">
                <a:solidFill>
                  <a:prstClr val="black"/>
                </a:solidFill>
              </a:rPr>
              <a:pPr/>
              <a:t>2023/2/9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471057-B25C-2D4F-AAED-87B09F5F9CF9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7369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CF461F-E34C-7B49-9C24-C038AF65F1D1}" type="datetimeFigureOut">
              <a:rPr lang="ja-JP" altLang="en-US" smtClean="0">
                <a:solidFill>
                  <a:prstClr val="black"/>
                </a:solidFill>
              </a:rPr>
              <a:pPr/>
              <a:t>2023/2/9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471057-B25C-2D4F-AAED-87B09F5F9CF9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2778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CF461F-E34C-7B49-9C24-C038AF65F1D1}" type="datetimeFigureOut">
              <a:rPr lang="ja-JP" altLang="en-US" smtClean="0">
                <a:solidFill>
                  <a:prstClr val="black"/>
                </a:solidFill>
              </a:rPr>
              <a:pPr/>
              <a:t>2023/2/9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471057-B25C-2D4F-AAED-87B09F5F9CF9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881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E41C73-B6FE-8D49-8973-038069A721D8}" type="datetimeFigureOut">
              <a:rPr kumimoji="1" lang="ja-JP" altLang="en-US" smtClean="0"/>
              <a:t>2023/2/9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8AB9E2-EC44-E74A-85F8-CA2D9981FD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7259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CF461F-E34C-7B49-9C24-C038AF65F1D1}" type="datetimeFigureOut">
              <a:rPr lang="ja-JP" altLang="en-US" smtClean="0">
                <a:solidFill>
                  <a:prstClr val="black"/>
                </a:solidFill>
              </a:rPr>
              <a:pPr/>
              <a:t>2023/2/9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471057-B25C-2D4F-AAED-87B09F5F9CF9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0195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CF461F-E34C-7B49-9C24-C038AF65F1D1}" type="datetimeFigureOut">
              <a:rPr lang="ja-JP" altLang="en-US" smtClean="0">
                <a:solidFill>
                  <a:prstClr val="black"/>
                </a:solidFill>
              </a:rPr>
              <a:pPr/>
              <a:t>2023/2/9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471057-B25C-2D4F-AAED-87B09F5F9CF9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7315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CF461F-E34C-7B49-9C24-C038AF65F1D1}" type="datetimeFigureOut">
              <a:rPr lang="ja-JP" altLang="en-US" smtClean="0">
                <a:solidFill>
                  <a:prstClr val="black"/>
                </a:solidFill>
              </a:rPr>
              <a:pPr/>
              <a:t>2023/2/9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471057-B25C-2D4F-AAED-87B09F5F9CF9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8047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CF461F-E34C-7B49-9C24-C038AF65F1D1}" type="datetimeFigureOut">
              <a:rPr lang="ja-JP" altLang="en-US" smtClean="0">
                <a:solidFill>
                  <a:prstClr val="black"/>
                </a:solidFill>
              </a:rPr>
              <a:pPr/>
              <a:t>2023/2/9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471057-B25C-2D4F-AAED-87B09F5F9CF9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332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CF461F-E34C-7B49-9C24-C038AF65F1D1}" type="datetimeFigureOut">
              <a:rPr lang="ja-JP" altLang="en-US" smtClean="0">
                <a:solidFill>
                  <a:prstClr val="black"/>
                </a:solidFill>
              </a:rPr>
              <a:pPr/>
              <a:t>2023/2/9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471057-B25C-2D4F-AAED-87B09F5F9CF9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5741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FEC8BE-E5D9-7444-A48E-5EFDEF35790C}" type="datetimeFigureOut">
              <a:rPr lang="ja-JP" altLang="en-US" smtClean="0">
                <a:solidFill>
                  <a:prstClr val="black"/>
                </a:solidFill>
              </a:rPr>
              <a:pPr/>
              <a:t>2023/2/9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90BCE5-9AFE-484C-B2BA-4394032D0301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0748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FEC8BE-E5D9-7444-A48E-5EFDEF35790C}" type="datetimeFigureOut">
              <a:rPr lang="ja-JP" altLang="en-US" smtClean="0">
                <a:solidFill>
                  <a:prstClr val="black"/>
                </a:solidFill>
              </a:rPr>
              <a:pPr/>
              <a:t>2023/2/9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90BCE5-9AFE-484C-B2BA-4394032D0301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8613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FEC8BE-E5D9-7444-A48E-5EFDEF35790C}" type="datetimeFigureOut">
              <a:rPr lang="ja-JP" altLang="en-US" smtClean="0">
                <a:solidFill>
                  <a:prstClr val="black"/>
                </a:solidFill>
              </a:rPr>
              <a:pPr/>
              <a:t>2023/2/9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90BCE5-9AFE-484C-B2BA-4394032D0301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0479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FEC8BE-E5D9-7444-A48E-5EFDEF35790C}" type="datetimeFigureOut">
              <a:rPr lang="ja-JP" altLang="en-US" smtClean="0">
                <a:solidFill>
                  <a:prstClr val="black"/>
                </a:solidFill>
              </a:rPr>
              <a:pPr/>
              <a:t>2023/2/9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90BCE5-9AFE-484C-B2BA-4394032D0301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6206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FEC8BE-E5D9-7444-A48E-5EFDEF35790C}" type="datetimeFigureOut">
              <a:rPr lang="ja-JP" altLang="en-US" smtClean="0">
                <a:solidFill>
                  <a:prstClr val="black"/>
                </a:solidFill>
              </a:rPr>
              <a:pPr/>
              <a:t>2023/2/9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90BCE5-9AFE-484C-B2BA-4394032D0301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501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2778587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FEC8BE-E5D9-7444-A48E-5EFDEF35790C}" type="datetimeFigureOut">
              <a:rPr lang="ja-JP" altLang="en-US" smtClean="0">
                <a:solidFill>
                  <a:prstClr val="black"/>
                </a:solidFill>
              </a:rPr>
              <a:pPr/>
              <a:t>2023/2/9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90BCE5-9AFE-484C-B2BA-4394032D0301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5989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FEC8BE-E5D9-7444-A48E-5EFDEF35790C}" type="datetimeFigureOut">
              <a:rPr lang="ja-JP" altLang="en-US" smtClean="0">
                <a:solidFill>
                  <a:prstClr val="black"/>
                </a:solidFill>
              </a:rPr>
              <a:pPr/>
              <a:t>2023/2/9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90BCE5-9AFE-484C-B2BA-4394032D0301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22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FEC8BE-E5D9-7444-A48E-5EFDEF35790C}" type="datetimeFigureOut">
              <a:rPr lang="ja-JP" altLang="en-US" smtClean="0">
                <a:solidFill>
                  <a:prstClr val="black"/>
                </a:solidFill>
              </a:rPr>
              <a:pPr/>
              <a:t>2023/2/9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90BCE5-9AFE-484C-B2BA-4394032D0301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4326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FEC8BE-E5D9-7444-A48E-5EFDEF35790C}" type="datetimeFigureOut">
              <a:rPr lang="ja-JP" altLang="en-US" smtClean="0">
                <a:solidFill>
                  <a:prstClr val="black"/>
                </a:solidFill>
              </a:rPr>
              <a:pPr/>
              <a:t>2023/2/9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90BCE5-9AFE-484C-B2BA-4394032D0301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1514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FEC8BE-E5D9-7444-A48E-5EFDEF35790C}" type="datetimeFigureOut">
              <a:rPr lang="ja-JP" altLang="en-US" smtClean="0">
                <a:solidFill>
                  <a:prstClr val="black"/>
                </a:solidFill>
              </a:rPr>
              <a:pPr/>
              <a:t>2023/2/9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90BCE5-9AFE-484C-B2BA-4394032D0301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2939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FEC8BE-E5D9-7444-A48E-5EFDEF35790C}" type="datetimeFigureOut">
              <a:rPr lang="ja-JP" altLang="en-US" smtClean="0">
                <a:solidFill>
                  <a:prstClr val="black"/>
                </a:solidFill>
              </a:rPr>
              <a:pPr/>
              <a:t>2023/2/9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90BCE5-9AFE-484C-B2BA-4394032D0301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308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704015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E41C73-B6FE-8D49-8973-038069A721D8}" type="datetimeFigureOut">
              <a:rPr kumimoji="1" lang="ja-JP" altLang="en-US" smtClean="0"/>
              <a:t>2023/2/9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8AB9E2-EC44-E74A-85F8-CA2D9981FD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0301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E41C73-B6FE-8D49-8973-038069A721D8}" type="datetimeFigureOut">
              <a:rPr kumimoji="1" lang="ja-JP" altLang="en-US" smtClean="0"/>
              <a:t>2023/2/9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8AB9E2-EC44-E74A-85F8-CA2D9981FD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3092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E41C73-B6FE-8D49-8973-038069A721D8}" type="datetimeFigureOut">
              <a:rPr kumimoji="1" lang="ja-JP" altLang="en-US" smtClean="0"/>
              <a:t>2023/2/9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8AB9E2-EC44-E74A-85F8-CA2D9981FD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2135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E41C73-B6FE-8D49-8973-038069A721D8}" type="datetimeFigureOut">
              <a:rPr kumimoji="1" lang="ja-JP" altLang="en-US" smtClean="0"/>
              <a:t>2023/2/9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8AB9E2-EC44-E74A-85F8-CA2D9981FD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1117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E41C73-B6FE-8D49-8973-038069A721D8}" type="datetimeFigureOut">
              <a:rPr kumimoji="1" lang="ja-JP" altLang="en-US" smtClean="0"/>
              <a:t>2023/2/9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8AB9E2-EC44-E74A-85F8-CA2D9981FD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4143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089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880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624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67544" y="2169738"/>
            <a:ext cx="82089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72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お金を貯める</a:t>
            </a:r>
            <a:endParaRPr lang="en-US" altLang="ja-JP" sz="7200" b="1" dirty="0">
              <a:solidFill>
                <a:prstClr val="black">
                  <a:lumMod val="65000"/>
                  <a:lumOff val="3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36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①どうしてお金を貯めるの？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4FAE9DC-3C98-4BFE-BCA3-1B1A274D6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4000" y="5023220"/>
            <a:ext cx="2016000" cy="40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459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/>
          <p:cNvSpPr txBox="1"/>
          <p:nvPr/>
        </p:nvSpPr>
        <p:spPr>
          <a:xfrm>
            <a:off x="0" y="116632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お金を貯める① どうしてお金を貯めるの？</a:t>
            </a:r>
            <a:r>
              <a:rPr lang="en-US" altLang="ja-JP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《</a:t>
            </a:r>
            <a:r>
              <a:rPr lang="ja-JP" altLang="en-US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補足</a:t>
            </a:r>
            <a:r>
              <a:rPr lang="en-US" altLang="ja-JP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》</a:t>
            </a:r>
            <a:endParaRPr lang="ja-JP" altLang="en-US" b="1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1520" y="864000"/>
            <a:ext cx="8640960" cy="461665"/>
          </a:xfrm>
          <a:prstGeom prst="rect">
            <a:avLst/>
          </a:prstGeom>
          <a:noFill/>
          <a:ln w="222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ja-JP" altLang="en-US" sz="24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「中学生とお金」のデータ</a:t>
            </a:r>
            <a:endParaRPr lang="en-US" altLang="ja-JP" sz="2400" b="1" dirty="0">
              <a:solidFill>
                <a:srgbClr val="00B05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51520" y="1368000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中学生の「暮らしとお金」についてのアンケート調査結果です。</a:t>
            </a:r>
            <a:endParaRPr lang="en-US" altLang="ja-JP" sz="2000" b="1" dirty="0">
              <a:solidFill>
                <a:prstClr val="black">
                  <a:lumMod val="65000"/>
                  <a:lumOff val="3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2162782"/>
              </p:ext>
            </p:extLst>
          </p:nvPr>
        </p:nvGraphicFramePr>
        <p:xfrm>
          <a:off x="647564" y="2001742"/>
          <a:ext cx="7848872" cy="3780000"/>
        </p:xfrm>
        <a:graphic>
          <a:graphicData uri="http://schemas.openxmlformats.org/drawingml/2006/table">
            <a:tbl>
              <a:tblPr firstRow="1" bandRow="1"/>
              <a:tblGrid>
                <a:gridCol w="6120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6000"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kumimoji="1" lang="ja-JP" altLang="en-US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●定期的に「お小遣い」をもらっている</a:t>
                      </a: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kumimoji="1" lang="en-US" altLang="ja-JP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58.2%</a:t>
                      </a:r>
                      <a:endParaRPr kumimoji="1" lang="ja-JP" alt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6000"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kumimoji="1" lang="ja-JP" altLang="en-US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●「お小遣い」が足りなくなることがある</a:t>
                      </a:r>
                      <a:endParaRPr kumimoji="1" lang="en-US" altLang="ja-JP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（よくある＋ときどきある）</a:t>
                      </a: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kumimoji="1" lang="en-US" altLang="ja-JP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54.0%</a:t>
                      </a:r>
                      <a:endParaRPr kumimoji="1" lang="ja-JP" alt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6000"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kumimoji="1" lang="ja-JP" altLang="en-US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●次の「お小遣い」までがまんし、節約する</a:t>
                      </a:r>
                      <a:endParaRPr kumimoji="1" lang="en-US" altLang="ja-JP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kumimoji="1" lang="en-US" altLang="ja-JP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40.4%</a:t>
                      </a:r>
                      <a:endParaRPr kumimoji="1" lang="ja-JP" alt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6000"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kumimoji="1" lang="ja-JP" altLang="en-US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●「お小遣い」などのお金を貯めている</a:t>
                      </a:r>
                      <a:endParaRPr kumimoji="1" lang="en-US" altLang="ja-JP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→ 余裕があるときには、貯めている</a:t>
                      </a: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kumimoji="1" lang="en-US" altLang="ja-JP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43.3%</a:t>
                      </a:r>
                      <a:endParaRPr kumimoji="1" lang="ja-JP" alt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6000"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ja-JP" alt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●</a:t>
                      </a:r>
                      <a:r>
                        <a:rPr lang="ja-JP" altLang="en-US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銀行や郵便局などに、自分の貯蓄（預金や貯金）</a:t>
                      </a:r>
                      <a:endParaRPr lang="en-US" altLang="ja-JP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r>
                        <a:rPr lang="ja-JP" altLang="en-US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 がある</a:t>
                      </a:r>
                      <a:endParaRPr kumimoji="1" lang="ja-JP" alt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kumimoji="1" lang="en-US" altLang="ja-JP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39.9%</a:t>
                      </a:r>
                      <a:endParaRPr kumimoji="1" lang="ja-JP" alt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805664" y="6309983"/>
            <a:ext cx="81973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ja-JP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出典：知るぽると 「子どものくらしとお金に関する調査（中学生）</a:t>
            </a:r>
            <a:r>
              <a:rPr lang="en-US" altLang="ja-JP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2015</a:t>
            </a:r>
            <a:r>
              <a:rPr lang="ja-JP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年度」</a:t>
            </a:r>
            <a:endParaRPr lang="en-US" altLang="ja-JP" sz="1200" dirty="0">
              <a:solidFill>
                <a:prstClr val="black">
                  <a:lumMod val="65000"/>
                  <a:lumOff val="3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33A7DCC-F063-4B54-B783-CD0C26715F92}"/>
              </a:ext>
            </a:extLst>
          </p:cNvPr>
          <p:cNvSpPr txBox="1"/>
          <p:nvPr/>
        </p:nvSpPr>
        <p:spPr>
          <a:xfrm>
            <a:off x="8698704" y="6558244"/>
            <a:ext cx="35137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endParaRPr kumimoji="1" lang="ja-JP" altLang="en-US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888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/>
          <p:cNvSpPr txBox="1"/>
          <p:nvPr/>
        </p:nvSpPr>
        <p:spPr>
          <a:xfrm>
            <a:off x="0" y="116632"/>
            <a:ext cx="493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お金を貯める① どうしてお金を貯めるの？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1520" y="720000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24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どうしてお金を貯めるの？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2E7CCA8-B865-4DF1-ACC8-2686C4C77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00" y="1224000"/>
            <a:ext cx="8648700" cy="529590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82F8D05-99E9-46C1-A556-891E6F9AF239}"/>
              </a:ext>
            </a:extLst>
          </p:cNvPr>
          <p:cNvSpPr txBox="1"/>
          <p:nvPr/>
        </p:nvSpPr>
        <p:spPr>
          <a:xfrm>
            <a:off x="8698704" y="6558244"/>
            <a:ext cx="26802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endParaRPr kumimoji="1" lang="ja-JP" altLang="en-US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3568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/>
          <p:cNvSpPr txBox="1"/>
          <p:nvPr/>
        </p:nvSpPr>
        <p:spPr>
          <a:xfrm>
            <a:off x="0" y="116632"/>
            <a:ext cx="493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お金を貯める① どうしてお金を貯めるの？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9B9DED2-986C-428F-AAF6-FD8B0B36F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00" y="1224000"/>
            <a:ext cx="8648700" cy="529590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7886257-271F-44DB-8179-98039AE1C33D}"/>
              </a:ext>
            </a:extLst>
          </p:cNvPr>
          <p:cNvSpPr txBox="1"/>
          <p:nvPr/>
        </p:nvSpPr>
        <p:spPr>
          <a:xfrm>
            <a:off x="251520" y="720000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24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どうしてお金を貯めるの？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1DF1246-885D-46C1-A5A3-40F3B55448CD}"/>
              </a:ext>
            </a:extLst>
          </p:cNvPr>
          <p:cNvSpPr txBox="1"/>
          <p:nvPr/>
        </p:nvSpPr>
        <p:spPr>
          <a:xfrm>
            <a:off x="8698704" y="6558244"/>
            <a:ext cx="26802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endParaRPr kumimoji="1" lang="ja-JP" altLang="en-US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50158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B507EFC7-7EAC-4709-82FA-652805D98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720" y="938265"/>
            <a:ext cx="8839966" cy="841321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0" y="116632"/>
            <a:ext cx="493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お金を貯める① どうしてお金を貯めるの？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292141" y="1004983"/>
            <a:ext cx="8938979" cy="707886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2000" b="1" dirty="0">
                <a:solidFill>
                  <a:srgbClr val="00B050"/>
                </a:solidFill>
                <a:latin typeface="+mj-ea"/>
                <a:ea typeface="+mj-ea"/>
                <a:cs typeface="Meiryo UI" panose="020B0604030504040204" pitchFamily="50" charset="-128"/>
              </a:rPr>
              <a:t>あなたの「お金を貯める目的（理由）」について考えて、ワークシートに</a:t>
            </a:r>
            <a:endParaRPr lang="en-US" altLang="ja-JP" sz="2000" b="1" dirty="0">
              <a:solidFill>
                <a:srgbClr val="00B050"/>
              </a:solidFill>
              <a:latin typeface="+mj-ea"/>
              <a:ea typeface="+mj-ea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2000" b="1" dirty="0">
                <a:solidFill>
                  <a:srgbClr val="00B050"/>
                </a:solidFill>
                <a:latin typeface="+mj-ea"/>
                <a:ea typeface="+mj-ea"/>
                <a:cs typeface="Meiryo UI" panose="020B0604030504040204" pitchFamily="50" charset="-128"/>
              </a:rPr>
              <a:t>書きましょう。</a:t>
            </a:r>
            <a:endParaRPr lang="en-US" altLang="ja-JP" sz="2000" b="1" dirty="0">
              <a:solidFill>
                <a:srgbClr val="00B050"/>
              </a:solidFill>
              <a:latin typeface="+mj-ea"/>
              <a:ea typeface="+mj-ea"/>
              <a:cs typeface="Meiryo UI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1520" y="5447707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ja-JP" alt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あゆむくんの場合は、「新しい自転車を買う」ために、お金を貯めていました。</a:t>
            </a:r>
          </a:p>
        </p:txBody>
      </p:sp>
      <p:sp>
        <p:nvSpPr>
          <p:cNvPr id="7" name="右矢印 6"/>
          <p:cNvSpPr/>
          <p:nvPr/>
        </p:nvSpPr>
        <p:spPr>
          <a:xfrm>
            <a:off x="3265711" y="3340544"/>
            <a:ext cx="1190215" cy="883735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C86FA46A-2929-40C5-A15E-6329D6E79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985" y="2085758"/>
            <a:ext cx="1803599" cy="2946725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080AA072-8249-4DE7-BB9E-F090D512C0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0522" y="2970622"/>
            <a:ext cx="3268494" cy="2061861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A09DDC5-E247-4B64-A855-EDFB72C4B4A7}"/>
              </a:ext>
            </a:extLst>
          </p:cNvPr>
          <p:cNvSpPr txBox="1"/>
          <p:nvPr/>
        </p:nvSpPr>
        <p:spPr>
          <a:xfrm>
            <a:off x="8698704" y="6558244"/>
            <a:ext cx="26802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endParaRPr kumimoji="1" lang="ja-JP" altLang="en-US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888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/>
          <p:cNvSpPr txBox="1"/>
          <p:nvPr/>
        </p:nvSpPr>
        <p:spPr>
          <a:xfrm>
            <a:off x="0" y="116632"/>
            <a:ext cx="493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お金を貯める① どうしてお金を貯めるの？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1520" y="792000"/>
            <a:ext cx="8640960" cy="461665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24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どうしてお金を貯めるの？高校生の場合</a:t>
            </a:r>
            <a:endParaRPr lang="en-US" altLang="ja-JP" sz="2400" b="1" dirty="0">
              <a:solidFill>
                <a:srgbClr val="00B05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51519" y="1332000"/>
            <a:ext cx="8640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Meiryo UI" panose="020B0604030504040204" pitchFamily="50" charset="-128"/>
              </a:rPr>
              <a:t>「目的を持ってお金を貯めている」、「目的はないが、お金を貯めている」を</a:t>
            </a:r>
            <a:endParaRPr lang="en-US" altLang="ja-JP" sz="2000" b="1" dirty="0">
              <a:solidFill>
                <a:prstClr val="black">
                  <a:lumMod val="65000"/>
                  <a:lumOff val="35000"/>
                </a:prstClr>
              </a:solidFill>
              <a:latin typeface="+mj-ea"/>
              <a:ea typeface="+mj-ea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Meiryo UI" panose="020B0604030504040204" pitchFamily="50" charset="-128"/>
              </a:rPr>
              <a:t>合わせると、</a:t>
            </a:r>
            <a:r>
              <a:rPr lang="ja-JP" altLang="en-US" sz="2400" b="1" dirty="0">
                <a:solidFill>
                  <a:srgbClr val="00B050"/>
                </a:solidFill>
                <a:latin typeface="+mj-ea"/>
                <a:ea typeface="+mj-ea"/>
                <a:cs typeface="Meiryo UI" panose="020B0604030504040204" pitchFamily="50" charset="-128"/>
              </a:rPr>
              <a:t>約</a:t>
            </a:r>
            <a:r>
              <a:rPr lang="en-US" altLang="ja-JP" sz="2400" b="1" dirty="0">
                <a:solidFill>
                  <a:srgbClr val="00B050"/>
                </a:solidFill>
                <a:latin typeface="+mj-ea"/>
                <a:ea typeface="+mj-ea"/>
                <a:cs typeface="Meiryo UI" panose="020B0604030504040204" pitchFamily="50" charset="-128"/>
              </a:rPr>
              <a:t>68</a:t>
            </a:r>
            <a:r>
              <a:rPr lang="ja-JP" altLang="en-US" sz="2400" b="1" dirty="0">
                <a:solidFill>
                  <a:srgbClr val="00B050"/>
                </a:solidFill>
                <a:latin typeface="+mj-ea"/>
                <a:ea typeface="+mj-ea"/>
                <a:cs typeface="Meiryo UI" panose="020B0604030504040204" pitchFamily="50" charset="-128"/>
              </a:rPr>
              <a:t>％の高校生が貯金</a:t>
            </a:r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Meiryo UI" panose="020B0604030504040204" pitchFamily="50" charset="-128"/>
              </a:rPr>
              <a:t>をしています。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03194" y="6281245"/>
            <a:ext cx="76576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ja-JP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出典：公益財団法人 消費者教育支援センター・公益財団法人 生命保険文化センター</a:t>
            </a:r>
          </a:p>
          <a:p>
            <a:pPr algn="r" defTabSz="914400"/>
            <a:r>
              <a:rPr lang="ja-JP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</a:t>
            </a:r>
            <a:r>
              <a:rPr lang="en-US" altLang="ja-JP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2021</a:t>
            </a:r>
            <a:r>
              <a:rPr lang="ja-JP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年度 高校生の消費生活と生活設計に関するアンケート調査報告書」 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960685" y="4733667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ja-JP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全体（</a:t>
            </a:r>
            <a:r>
              <a:rPr lang="en-US" altLang="ja-JP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N=3,125</a:t>
            </a:r>
            <a:r>
              <a:rPr lang="ja-JP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4F82B9E-70B0-42AF-944A-19734BD64998}"/>
              </a:ext>
            </a:extLst>
          </p:cNvPr>
          <p:cNvSpPr txBox="1"/>
          <p:nvPr/>
        </p:nvSpPr>
        <p:spPr>
          <a:xfrm>
            <a:off x="8698704" y="6558244"/>
            <a:ext cx="26802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endParaRPr kumimoji="1" lang="ja-JP" altLang="en-US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BCF17EA9-10EF-C372-2693-8A01B64FDD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2668"/>
          <a:stretch/>
        </p:blipFill>
        <p:spPr>
          <a:xfrm>
            <a:off x="302276" y="2458502"/>
            <a:ext cx="9259526" cy="227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88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/>
          <p:cNvSpPr txBox="1"/>
          <p:nvPr/>
        </p:nvSpPr>
        <p:spPr>
          <a:xfrm>
            <a:off x="0" y="116632"/>
            <a:ext cx="493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お金を貯める① どうしてお金を貯めるの？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1520" y="792000"/>
            <a:ext cx="8640960" cy="461665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24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どうしてお金を貯めるの？高校生の場合</a:t>
            </a:r>
            <a:endParaRPr lang="en-US" altLang="ja-JP" sz="2400" b="1" dirty="0">
              <a:solidFill>
                <a:srgbClr val="00B05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04910" y="1240703"/>
            <a:ext cx="864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Meiryo UI" panose="020B0604030504040204" pitchFamily="50" charset="-128"/>
              </a:rPr>
              <a:t>貯金の目的についての自由記述では、</a:t>
            </a:r>
            <a:r>
              <a:rPr lang="ja-JP" altLang="en-US" sz="2400" b="1" dirty="0">
                <a:solidFill>
                  <a:srgbClr val="00B050"/>
                </a:solidFill>
                <a:latin typeface="+mj-ea"/>
                <a:ea typeface="+mj-ea"/>
                <a:cs typeface="Meiryo UI" panose="020B0604030504040204" pitchFamily="50" charset="-128"/>
              </a:rPr>
              <a:t>「欲しいものを買うため」</a:t>
            </a:r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Meiryo UI" panose="020B0604030504040204" pitchFamily="50" charset="-128"/>
              </a:rPr>
              <a:t>という</a:t>
            </a:r>
            <a:endParaRPr lang="en-US" altLang="ja-JP" sz="2000" b="1" dirty="0">
              <a:solidFill>
                <a:prstClr val="black">
                  <a:lumMod val="65000"/>
                  <a:lumOff val="35000"/>
                </a:prstClr>
              </a:solidFill>
              <a:latin typeface="+mj-ea"/>
              <a:ea typeface="+mj-ea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Meiryo UI" panose="020B0604030504040204" pitchFamily="50" charset="-128"/>
              </a:rPr>
              <a:t>回答が最も多くありました。</a:t>
            </a:r>
            <a:endParaRPr lang="en-US" altLang="ja-JP" sz="2000" b="1" dirty="0">
              <a:solidFill>
                <a:prstClr val="black">
                  <a:lumMod val="65000"/>
                  <a:lumOff val="35000"/>
                </a:prstClr>
              </a:solidFill>
              <a:latin typeface="+mj-ea"/>
              <a:ea typeface="+mj-ea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Meiryo UI" panose="020B0604030504040204" pitchFamily="50" charset="-128"/>
              </a:rPr>
              <a:t>その他には、将来のため、進学のためなどの回答もありました。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D9E8092-2D6B-4F8D-AF67-3C2CC20D2605}"/>
              </a:ext>
            </a:extLst>
          </p:cNvPr>
          <p:cNvSpPr txBox="1"/>
          <p:nvPr/>
        </p:nvSpPr>
        <p:spPr>
          <a:xfrm>
            <a:off x="7181053" y="2613740"/>
            <a:ext cx="1646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楽器・本・ゲーム・</a:t>
            </a:r>
            <a:r>
              <a:rPr kumimoji="1" lang="en-US" altLang="ja-JP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CD</a:t>
            </a:r>
            <a:r>
              <a:rPr kumimoji="1"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endParaRPr kumimoji="1" lang="en-US" altLang="ja-JP" sz="12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グッズ・パソコン等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BF480BC1-906A-43EA-90C8-2E8EC7029845}"/>
              </a:ext>
            </a:extLst>
          </p:cNvPr>
          <p:cNvSpPr txBox="1"/>
          <p:nvPr/>
        </p:nvSpPr>
        <p:spPr>
          <a:xfrm>
            <a:off x="6188755" y="3276577"/>
            <a:ext cx="1660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一人暮らし・</a:t>
            </a:r>
            <a:endParaRPr kumimoji="1" lang="en-US" altLang="ja-JP" sz="1200" b="1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夢のため等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4D74D85-580E-4365-A992-E6C098E96A56}"/>
              </a:ext>
            </a:extLst>
          </p:cNvPr>
          <p:cNvSpPr txBox="1"/>
          <p:nvPr/>
        </p:nvSpPr>
        <p:spPr>
          <a:xfrm>
            <a:off x="4184357" y="4491937"/>
            <a:ext cx="2234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大学・専門学校・</a:t>
            </a:r>
            <a:endParaRPr kumimoji="1" lang="en-US" altLang="ja-JP" sz="1200" b="1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学費等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BC7E8463-C4EF-4D1C-8BE9-FF34B48CAFE8}"/>
              </a:ext>
            </a:extLst>
          </p:cNvPr>
          <p:cNvSpPr txBox="1"/>
          <p:nvPr/>
        </p:nvSpPr>
        <p:spPr>
          <a:xfrm>
            <a:off x="5144545" y="3883737"/>
            <a:ext cx="2657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遊びに行く・旅行に行く・</a:t>
            </a:r>
            <a:endParaRPr lang="en-US" altLang="ja-JP" sz="1200" b="1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修学旅行のため等</a:t>
            </a:r>
            <a:endParaRPr kumimoji="1" lang="ja-JP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8" name="吹き出し: 左矢印 27">
            <a:extLst>
              <a:ext uri="{FF2B5EF4-FFF2-40B4-BE49-F238E27FC236}">
                <a16:creationId xmlns:a16="http://schemas.microsoft.com/office/drawing/2014/main" id="{3E31B69A-C1AB-425C-B664-9DE580A7DAB9}"/>
              </a:ext>
            </a:extLst>
          </p:cNvPr>
          <p:cNvSpPr/>
          <p:nvPr/>
        </p:nvSpPr>
        <p:spPr>
          <a:xfrm>
            <a:off x="5898360" y="3255254"/>
            <a:ext cx="1398361" cy="476033"/>
          </a:xfrm>
          <a:prstGeom prst="leftArrowCallout">
            <a:avLst>
              <a:gd name="adj1" fmla="val 22639"/>
              <a:gd name="adj2" fmla="val 27056"/>
              <a:gd name="adj3" fmla="val 35549"/>
              <a:gd name="adj4" fmla="val 80825"/>
            </a:avLst>
          </a:prstGeom>
          <a:noFill/>
          <a:ln w="2222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吹き出し: 左矢印 37">
            <a:extLst>
              <a:ext uri="{FF2B5EF4-FFF2-40B4-BE49-F238E27FC236}">
                <a16:creationId xmlns:a16="http://schemas.microsoft.com/office/drawing/2014/main" id="{3052B594-BC12-4667-9032-B693C14666F6}"/>
              </a:ext>
            </a:extLst>
          </p:cNvPr>
          <p:cNvSpPr/>
          <p:nvPr/>
        </p:nvSpPr>
        <p:spPr>
          <a:xfrm>
            <a:off x="4824910" y="3870195"/>
            <a:ext cx="2191151" cy="476033"/>
          </a:xfrm>
          <a:prstGeom prst="leftArrowCallout">
            <a:avLst>
              <a:gd name="adj1" fmla="val 22639"/>
              <a:gd name="adj2" fmla="val 27056"/>
              <a:gd name="adj3" fmla="val 32997"/>
              <a:gd name="adj4" fmla="val 87986"/>
            </a:avLst>
          </a:prstGeom>
          <a:noFill/>
          <a:ln w="2222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吹き出し: 左矢印 38">
            <a:extLst>
              <a:ext uri="{FF2B5EF4-FFF2-40B4-BE49-F238E27FC236}">
                <a16:creationId xmlns:a16="http://schemas.microsoft.com/office/drawing/2014/main" id="{3D18F4E9-5E07-4C3B-8BA9-F18DDCCD26FF}"/>
              </a:ext>
            </a:extLst>
          </p:cNvPr>
          <p:cNvSpPr/>
          <p:nvPr/>
        </p:nvSpPr>
        <p:spPr>
          <a:xfrm>
            <a:off x="3878754" y="4492518"/>
            <a:ext cx="1642464" cy="476033"/>
          </a:xfrm>
          <a:prstGeom prst="leftArrowCallout">
            <a:avLst>
              <a:gd name="adj1" fmla="val 22639"/>
              <a:gd name="adj2" fmla="val 27056"/>
              <a:gd name="adj3" fmla="val 35549"/>
              <a:gd name="adj4" fmla="val 80825"/>
            </a:avLst>
          </a:prstGeom>
          <a:noFill/>
          <a:ln w="2222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5E7C468-DDA8-4EC1-89F2-AFA92CBAF031}"/>
              </a:ext>
            </a:extLst>
          </p:cNvPr>
          <p:cNvSpPr txBox="1"/>
          <p:nvPr/>
        </p:nvSpPr>
        <p:spPr>
          <a:xfrm>
            <a:off x="8698704" y="6558244"/>
            <a:ext cx="26802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r>
            <a:endParaRPr kumimoji="1" lang="ja-JP" altLang="en-US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2779699-DDEE-47FC-AE72-5DD84234690A}"/>
              </a:ext>
            </a:extLst>
          </p:cNvPr>
          <p:cNvSpPr txBox="1"/>
          <p:nvPr/>
        </p:nvSpPr>
        <p:spPr>
          <a:xfrm>
            <a:off x="1259982" y="6248595"/>
            <a:ext cx="75518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ja-JP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出典：公益財団法人 消費者教育支援センター・公益財団法人 生命保険文化センター</a:t>
            </a:r>
          </a:p>
          <a:p>
            <a:pPr algn="r" defTabSz="914400"/>
            <a:r>
              <a:rPr lang="ja-JP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</a:t>
            </a:r>
            <a:r>
              <a:rPr lang="en-US" altLang="ja-JP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2021</a:t>
            </a:r>
            <a:r>
              <a:rPr lang="ja-JP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年度 高校生の消費生活と生活設計に関するアンケート調査報告書」 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4758E520-E177-ACFC-F938-17387BDD0F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296" y="2409218"/>
            <a:ext cx="6671242" cy="3656782"/>
          </a:xfrm>
          <a:prstGeom prst="rect">
            <a:avLst/>
          </a:prstGeom>
        </p:spPr>
      </p:pic>
      <p:sp>
        <p:nvSpPr>
          <p:cNvPr id="11" name="吹き出し: 左矢印 10">
            <a:extLst>
              <a:ext uri="{FF2B5EF4-FFF2-40B4-BE49-F238E27FC236}">
                <a16:creationId xmlns:a16="http://schemas.microsoft.com/office/drawing/2014/main" id="{3BEE6560-2B2B-CA8D-5F7C-7CA7441CF78D}"/>
              </a:ext>
            </a:extLst>
          </p:cNvPr>
          <p:cNvSpPr/>
          <p:nvPr/>
        </p:nvSpPr>
        <p:spPr>
          <a:xfrm>
            <a:off x="6844767" y="2622853"/>
            <a:ext cx="1894353" cy="476033"/>
          </a:xfrm>
          <a:prstGeom prst="leftArrowCallout">
            <a:avLst>
              <a:gd name="adj1" fmla="val 26815"/>
              <a:gd name="adj2" fmla="val 29144"/>
              <a:gd name="adj3" fmla="val 35549"/>
              <a:gd name="adj4" fmla="val 83629"/>
            </a:avLst>
          </a:prstGeom>
          <a:noFill/>
          <a:ln w="2222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888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/>
          <p:cNvSpPr txBox="1"/>
          <p:nvPr/>
        </p:nvSpPr>
        <p:spPr>
          <a:xfrm>
            <a:off x="0" y="116632"/>
            <a:ext cx="493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お金を貯める① どうしてお金を貯めるの？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E228CEBE-4CBB-4CE2-9C06-5C0A6B8CA907}"/>
              </a:ext>
            </a:extLst>
          </p:cNvPr>
          <p:cNvSpPr txBox="1"/>
          <p:nvPr/>
        </p:nvSpPr>
        <p:spPr>
          <a:xfrm>
            <a:off x="277398" y="731544"/>
            <a:ext cx="8640960" cy="461665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24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どうしてお金を貯めるの？大人の場合</a:t>
            </a:r>
            <a:endParaRPr lang="en-US" altLang="ja-JP" sz="2400" b="1" dirty="0">
              <a:solidFill>
                <a:srgbClr val="00B05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69638EFB-9BE8-4032-8079-9365BC0F1FC6}"/>
              </a:ext>
            </a:extLst>
          </p:cNvPr>
          <p:cNvSpPr txBox="1"/>
          <p:nvPr/>
        </p:nvSpPr>
        <p:spPr>
          <a:xfrm>
            <a:off x="503040" y="1193209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Meiryo UI" panose="020B0604030504040204" pitchFamily="50" charset="-128"/>
              </a:rPr>
              <a:t>お金を貯める理由は</a:t>
            </a:r>
            <a:r>
              <a:rPr lang="ja-JP" altLang="en-US" sz="2400" b="1" dirty="0">
                <a:solidFill>
                  <a:srgbClr val="00B050"/>
                </a:solidFill>
                <a:latin typeface="+mj-ea"/>
                <a:ea typeface="+mj-ea"/>
                <a:cs typeface="Meiryo UI" panose="020B0604030504040204" pitchFamily="50" charset="-128"/>
              </a:rPr>
              <a:t>老後の生活資金</a:t>
            </a:r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Meiryo UI" panose="020B0604030504040204" pitchFamily="50" charset="-128"/>
              </a:rPr>
              <a:t>が６２．８％と最も高く、</a:t>
            </a:r>
            <a:endParaRPr lang="en-US" altLang="ja-JP" sz="2000" b="1" dirty="0">
              <a:solidFill>
                <a:prstClr val="black">
                  <a:lumMod val="65000"/>
                  <a:lumOff val="35000"/>
                </a:prstClr>
              </a:solidFill>
              <a:latin typeface="+mj-ea"/>
              <a:ea typeface="+mj-ea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Meiryo UI" panose="020B0604030504040204" pitchFamily="50" charset="-128"/>
              </a:rPr>
              <a:t>その次に</a:t>
            </a:r>
            <a:r>
              <a:rPr lang="ja-JP" altLang="en-US" sz="2400" b="1" dirty="0">
                <a:solidFill>
                  <a:srgbClr val="00B050"/>
                </a:solidFill>
                <a:latin typeface="+mj-ea"/>
                <a:ea typeface="+mj-ea"/>
                <a:cs typeface="Meiryo UI" panose="020B0604030504040204" pitchFamily="50" charset="-128"/>
              </a:rPr>
              <a:t>病気や不時の災害への備え</a:t>
            </a:r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Meiryo UI" panose="020B0604030504040204" pitchFamily="50" charset="-128"/>
              </a:rPr>
              <a:t>が４７．２％となっています。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9FA2C5A-DFDF-4417-8720-5CF029E79337}"/>
              </a:ext>
            </a:extLst>
          </p:cNvPr>
          <p:cNvSpPr txBox="1"/>
          <p:nvPr/>
        </p:nvSpPr>
        <p:spPr>
          <a:xfrm>
            <a:off x="8698704" y="6558244"/>
            <a:ext cx="26802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r>
            <a:endParaRPr kumimoji="1" lang="ja-JP" altLang="en-US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0CB9C9BF-B130-4B1F-9D4D-B2DF8669A810}"/>
              </a:ext>
            </a:extLst>
          </p:cNvPr>
          <p:cNvSpPr txBox="1"/>
          <p:nvPr/>
        </p:nvSpPr>
        <p:spPr>
          <a:xfrm>
            <a:off x="1793631" y="6491050"/>
            <a:ext cx="69139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出典：知るぽると「家計の金融行動に関する世論調査［単身世帯調査］令和</a:t>
            </a:r>
            <a:r>
              <a:rPr lang="en-US" altLang="ja-JP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</a:t>
            </a:r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年調査結果」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6FF5FAEB-4AB7-575C-754A-F8FCEEBB72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9686" y="5674357"/>
            <a:ext cx="1788344" cy="828758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FE3CA536-26D8-0108-6FF1-579F113BF4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811" r="9693"/>
          <a:stretch/>
        </p:blipFill>
        <p:spPr>
          <a:xfrm>
            <a:off x="4796204" y="5649677"/>
            <a:ext cx="3374136" cy="828758"/>
          </a:xfrm>
          <a:prstGeom prst="rect">
            <a:avLst/>
          </a:prstGeom>
        </p:spPr>
      </p:pic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35865F7E-27BD-070E-34FB-5B74505D9EC4}"/>
              </a:ext>
            </a:extLst>
          </p:cNvPr>
          <p:cNvGrpSpPr/>
          <p:nvPr/>
        </p:nvGrpSpPr>
        <p:grpSpPr>
          <a:xfrm>
            <a:off x="2898030" y="5664791"/>
            <a:ext cx="1948064" cy="828758"/>
            <a:chOff x="2898030" y="5664791"/>
            <a:chExt cx="1948064" cy="828758"/>
          </a:xfrm>
        </p:grpSpPr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4E755FD2-0FE9-F98F-7BAC-652A662FF6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0384" r="52009"/>
            <a:stretch/>
          </p:blipFill>
          <p:spPr>
            <a:xfrm>
              <a:off x="2898030" y="5664791"/>
              <a:ext cx="1948064" cy="828758"/>
            </a:xfrm>
            <a:prstGeom prst="rect">
              <a:avLst/>
            </a:prstGeom>
          </p:spPr>
        </p:pic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C250287C-6977-E9AF-5CE9-607FC7B3F2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" r="81337" b="-1"/>
            <a:stretch/>
          </p:blipFill>
          <p:spPr>
            <a:xfrm>
              <a:off x="2992126" y="5726093"/>
              <a:ext cx="266090" cy="202203"/>
            </a:xfrm>
            <a:prstGeom prst="rect">
              <a:avLst/>
            </a:prstGeom>
          </p:spPr>
        </p:pic>
      </p:grpSp>
      <p:pic>
        <p:nvPicPr>
          <p:cNvPr id="5" name="図 4">
            <a:extLst>
              <a:ext uri="{FF2B5EF4-FFF2-40B4-BE49-F238E27FC236}">
                <a16:creationId xmlns:a16="http://schemas.microsoft.com/office/drawing/2014/main" id="{5EB4623A-5EB9-1B92-A72F-53AD9E52146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6639"/>
          <a:stretch/>
        </p:blipFill>
        <p:spPr>
          <a:xfrm>
            <a:off x="787147" y="1830651"/>
            <a:ext cx="7383193" cy="384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641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/>
          <p:cNvSpPr txBox="1"/>
          <p:nvPr/>
        </p:nvSpPr>
        <p:spPr>
          <a:xfrm>
            <a:off x="0" y="116632"/>
            <a:ext cx="493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お金を貯める① どうしてお金を貯めるの？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1520" y="792000"/>
            <a:ext cx="8640960" cy="461665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24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お金の貯め方</a:t>
            </a:r>
            <a:endParaRPr lang="en-US" altLang="ja-JP" sz="2400" b="1" dirty="0">
              <a:solidFill>
                <a:srgbClr val="00B05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68464" y="1332000"/>
            <a:ext cx="8975536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Meiryo UI" panose="020B0604030504040204" pitchFamily="50" charset="-128"/>
              </a:rPr>
              <a:t>お金の貯め方は、</a:t>
            </a:r>
            <a:r>
              <a:rPr lang="ja-JP" altLang="en-US" sz="2400" b="1" dirty="0">
                <a:solidFill>
                  <a:srgbClr val="00B050"/>
                </a:solidFill>
                <a:latin typeface="+mj-ea"/>
                <a:ea typeface="+mj-ea"/>
                <a:cs typeface="Meiryo UI" panose="020B0604030504040204" pitchFamily="50" charset="-128"/>
              </a:rPr>
              <a:t>「家庭で貯める」</a:t>
            </a:r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Meiryo UI" panose="020B0604030504040204" pitchFamily="50" charset="-128"/>
              </a:rPr>
              <a:t>と</a:t>
            </a:r>
            <a:r>
              <a:rPr lang="ja-JP" altLang="en-US" sz="2400" b="1" dirty="0">
                <a:solidFill>
                  <a:srgbClr val="00B050"/>
                </a:solidFill>
                <a:latin typeface="+mj-ea"/>
                <a:ea typeface="+mj-ea"/>
                <a:cs typeface="Meiryo UI" panose="020B0604030504040204" pitchFamily="50" charset="-128"/>
              </a:rPr>
              <a:t>「銀行など金融機関に預ける」</a:t>
            </a:r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Meiryo UI" panose="020B0604030504040204" pitchFamily="50" charset="-128"/>
              </a:rPr>
              <a:t>の</a:t>
            </a:r>
            <a:endParaRPr lang="en-US" altLang="ja-JP" sz="2000" b="1" dirty="0">
              <a:solidFill>
                <a:prstClr val="black">
                  <a:lumMod val="65000"/>
                  <a:lumOff val="35000"/>
                </a:prstClr>
              </a:solidFill>
              <a:latin typeface="+mj-ea"/>
              <a:ea typeface="+mj-ea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Meiryo UI" panose="020B0604030504040204" pitchFamily="50" charset="-128"/>
              </a:rPr>
              <a:t>２つの方法があります。</a:t>
            </a:r>
            <a:endParaRPr lang="en-US" altLang="ja-JP" sz="2000" b="1" dirty="0">
              <a:solidFill>
                <a:prstClr val="black">
                  <a:lumMod val="65000"/>
                  <a:lumOff val="35000"/>
                </a:prstClr>
              </a:solidFill>
              <a:latin typeface="+mj-ea"/>
              <a:ea typeface="+mj-ea"/>
              <a:cs typeface="Meiryo UI" panose="020B0604030504040204" pitchFamily="50" charset="-128"/>
            </a:endParaRPr>
          </a:p>
          <a:p>
            <a:pPr defTabSz="914400"/>
            <a:endParaRPr lang="en-US" altLang="ja-JP" sz="500" b="1" dirty="0">
              <a:solidFill>
                <a:prstClr val="black">
                  <a:lumMod val="65000"/>
                  <a:lumOff val="35000"/>
                </a:prstClr>
              </a:solidFill>
              <a:latin typeface="+mj-ea"/>
              <a:ea typeface="+mj-ea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Meiryo UI" panose="020B0604030504040204" pitchFamily="50" charset="-128"/>
              </a:rPr>
              <a:t>それぞれの特徴を知り、自分に合った方法でお金を貯めていけるようにしましょう。</a:t>
            </a:r>
          </a:p>
        </p:txBody>
      </p:sp>
      <p:graphicFrame>
        <p:nvGraphicFramePr>
          <p:cNvPr id="16" name="表 15">
            <a:extLst>
              <a:ext uri="{FF2B5EF4-FFF2-40B4-BE49-F238E27FC236}">
                <a16:creationId xmlns:a16="http://schemas.microsoft.com/office/drawing/2014/main" id="{CA0E3D60-81DC-4AB3-8A8B-55949EDAC5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909446"/>
              </p:ext>
            </p:extLst>
          </p:nvPr>
        </p:nvGraphicFramePr>
        <p:xfrm>
          <a:off x="276346" y="2545124"/>
          <a:ext cx="8625778" cy="3873265"/>
        </p:xfrm>
        <a:graphic>
          <a:graphicData uri="http://schemas.openxmlformats.org/drawingml/2006/table">
            <a:tbl>
              <a:tblPr firstRow="1" bandRow="1"/>
              <a:tblGrid>
                <a:gridCol w="21256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05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96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kumimoji="1" lang="ja-JP" altLang="en-US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メリット</a:t>
                      </a: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デメリット</a:t>
                      </a: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4105"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2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家庭で貯める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85750" indent="-285750">
                        <a:buFont typeface="Wingdings" panose="05000000000000000000" pitchFamily="2" charset="2"/>
                        <a:buChar char="l"/>
                      </a:pPr>
                      <a:r>
                        <a:rPr kumimoji="1" lang="ja-JP" altLang="en-US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必要なときに現金がすぐに使える</a:t>
                      </a:r>
                      <a:endParaRPr kumimoji="1" lang="en-US" altLang="ja-JP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2000" marR="72000" marT="14400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l"/>
                      </a:pPr>
                      <a:r>
                        <a:rPr kumimoji="1" lang="ja-JP" altLang="en-US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お金を使ってしまいやすい</a:t>
                      </a:r>
                      <a:endParaRPr kumimoji="1" lang="en-US" altLang="ja-JP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l"/>
                      </a:pPr>
                      <a:r>
                        <a:rPr kumimoji="1" lang="ja-JP" altLang="en-US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お金をなくしてしまう可能性がある</a:t>
                      </a:r>
                      <a:endParaRPr kumimoji="1" lang="en-US" altLang="ja-JP" sz="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l"/>
                      </a:pPr>
                      <a:r>
                        <a:rPr kumimoji="1" lang="ja-JP" altLang="en-US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どろぼうなどにお金を盗まれる可能性がある</a:t>
                      </a:r>
                      <a:endParaRPr kumimoji="1" lang="en-US" altLang="ja-JP" sz="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l"/>
                      </a:pPr>
                      <a:r>
                        <a:rPr kumimoji="1" lang="ja-JP" altLang="en-US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貯めている以上に金額は増えない</a:t>
                      </a:r>
                    </a:p>
                  </a:txBody>
                  <a:tcPr marL="72000" marR="72000" marT="14400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9160"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銀行などに預ける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85750" indent="-285750">
                        <a:buFont typeface="Wingdings" panose="05000000000000000000" pitchFamily="2" charset="2"/>
                        <a:buChar char="l"/>
                      </a:pPr>
                      <a:r>
                        <a:rPr kumimoji="1" lang="ja-JP" altLang="en-US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しっかり管理されているので、盗まれない</a:t>
                      </a:r>
                      <a:endParaRPr kumimoji="1" lang="en-US" altLang="ja-JP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l"/>
                      </a:pPr>
                      <a:endParaRPr kumimoji="1" lang="en-US" altLang="ja-JP" sz="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l"/>
                      </a:pPr>
                      <a:r>
                        <a:rPr kumimoji="1" lang="ja-JP" altLang="en-US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利息がつく（金利によって利息の額は変わる）</a:t>
                      </a:r>
                      <a:endParaRPr kumimoji="1" lang="en-US" altLang="ja-JP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2000" marR="72000" marT="14400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85750" indent="-285750">
                        <a:buFont typeface="Wingdings" panose="05000000000000000000" pitchFamily="2" charset="2"/>
                        <a:buChar char="l"/>
                      </a:pPr>
                      <a:r>
                        <a:rPr kumimoji="1" lang="ja-JP" altLang="en-US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銀行や</a:t>
                      </a:r>
                      <a:r>
                        <a:rPr kumimoji="1" lang="en-US" altLang="ja-JP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ATM</a:t>
                      </a:r>
                      <a:r>
                        <a:rPr kumimoji="1" lang="en-US" altLang="ja-JP" sz="1600" b="1" strike="noStrike" baseline="30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※</a:t>
                      </a:r>
                      <a:r>
                        <a:rPr kumimoji="1" lang="ja-JP" altLang="en-US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に行かないと、現金が手に入らない</a:t>
                      </a:r>
                      <a:endParaRPr kumimoji="1" lang="en-US" altLang="ja-JP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171450" indent="-171450">
                        <a:buFont typeface="Wingdings" panose="05000000000000000000" pitchFamily="2" charset="2"/>
                        <a:buChar char="l"/>
                      </a:pPr>
                      <a:endParaRPr kumimoji="1" lang="en-US" altLang="ja-JP" sz="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l"/>
                      </a:pPr>
                      <a:r>
                        <a:rPr kumimoji="1" lang="ja-JP" altLang="en-US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お金の預け入れ、引き出し等に手数料がかかる場合がある</a:t>
                      </a:r>
                      <a:endParaRPr kumimoji="1" lang="en-US" altLang="ja-JP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l"/>
                      </a:pPr>
                      <a:endParaRPr kumimoji="1" lang="en-US" altLang="ja-JP" sz="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l"/>
                      </a:pPr>
                      <a:r>
                        <a:rPr kumimoji="1" lang="ja-JP" altLang="en-US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銀行が破たんした場合、一定額以上は保護されない可能性がある</a:t>
                      </a:r>
                      <a:endParaRPr kumimoji="1" lang="en-US" altLang="ja-JP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2000" marR="72000" marT="14400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図 6">
            <a:extLst>
              <a:ext uri="{FF2B5EF4-FFF2-40B4-BE49-F238E27FC236}">
                <a16:creationId xmlns:a16="http://schemas.microsoft.com/office/drawing/2014/main" id="{6CEA2A9C-04C0-48EB-B925-A6C23BC04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281" y="3386953"/>
            <a:ext cx="1220971" cy="996526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E345121-56E7-4225-B125-27CDA80366FF}"/>
              </a:ext>
            </a:extLst>
          </p:cNvPr>
          <p:cNvSpPr txBox="1"/>
          <p:nvPr/>
        </p:nvSpPr>
        <p:spPr>
          <a:xfrm>
            <a:off x="4703880" y="6410205"/>
            <a:ext cx="43947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Automated Teller Machine</a:t>
            </a:r>
            <a:r>
              <a:rPr lang="ja-JP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（現金自動預払機）</a:t>
            </a:r>
            <a:endParaRPr lang="en-US" altLang="ja-JP" sz="12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75E71227-C291-43B7-9F34-421D2CAFBF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244" y="5026633"/>
            <a:ext cx="869044" cy="1280223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879CDEF-9799-4CC9-A5E7-1719BDC27CEF}"/>
              </a:ext>
            </a:extLst>
          </p:cNvPr>
          <p:cNvSpPr txBox="1"/>
          <p:nvPr/>
        </p:nvSpPr>
        <p:spPr>
          <a:xfrm>
            <a:off x="8698704" y="6558244"/>
            <a:ext cx="26802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8</a:t>
            </a:r>
            <a:endParaRPr kumimoji="1" lang="ja-JP" altLang="en-US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888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0" y="116632"/>
            <a:ext cx="493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お金を貯める① どうしてお金を貯めるの？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83706" y="895112"/>
            <a:ext cx="910761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36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●将来の</a:t>
            </a:r>
            <a:r>
              <a:rPr lang="ja-JP" altLang="en-US" sz="36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不測の事態に備え</a:t>
            </a:r>
            <a:r>
              <a:rPr lang="ja-JP" altLang="en-US" sz="36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て、</a:t>
            </a:r>
            <a:endParaRPr lang="en-US" altLang="ja-JP" sz="3600" b="1" dirty="0">
              <a:solidFill>
                <a:prstClr val="black">
                  <a:lumMod val="65000"/>
                  <a:lumOff val="3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36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 お金を貯めておく必要性について</a:t>
            </a:r>
            <a:endParaRPr lang="en-US" altLang="ja-JP" sz="3600" b="1" dirty="0">
              <a:solidFill>
                <a:prstClr val="black">
                  <a:lumMod val="65000"/>
                  <a:lumOff val="3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36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 理解しよう。</a:t>
            </a:r>
            <a:endParaRPr lang="en-US" altLang="ja-JP" sz="3600" b="1" dirty="0">
              <a:solidFill>
                <a:prstClr val="black">
                  <a:lumMod val="65000"/>
                  <a:lumOff val="3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defTabSz="914400"/>
            <a:endParaRPr lang="en-US" altLang="ja-JP" sz="4000" b="1" dirty="0">
              <a:solidFill>
                <a:prstClr val="black">
                  <a:lumMod val="65000"/>
                  <a:lumOff val="3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36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●お金の貯め方は</a:t>
            </a:r>
            <a:r>
              <a:rPr lang="en-US" altLang="ja-JP" sz="36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lang="ja-JP" altLang="en-US" sz="36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つ。</a:t>
            </a:r>
            <a:endParaRPr lang="en-US" altLang="ja-JP" sz="3600" b="1" dirty="0">
              <a:solidFill>
                <a:prstClr val="black">
                  <a:lumMod val="65000"/>
                  <a:lumOff val="3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36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 </a:t>
            </a:r>
            <a:r>
              <a:rPr lang="ja-JP" altLang="en-US" sz="36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家庭</a:t>
            </a:r>
            <a:r>
              <a:rPr lang="ja-JP" altLang="en-US" sz="36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で貯めるか、</a:t>
            </a:r>
            <a:r>
              <a:rPr lang="ja-JP" altLang="en-US" sz="36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銀行</a:t>
            </a:r>
            <a:r>
              <a:rPr lang="ja-JP" altLang="en-US" sz="36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などに預ける。</a:t>
            </a:r>
            <a:endParaRPr lang="en-US" altLang="ja-JP" sz="3600" b="1" dirty="0">
              <a:solidFill>
                <a:prstClr val="black">
                  <a:lumMod val="65000"/>
                  <a:lumOff val="3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defTabSz="914400"/>
            <a:endParaRPr lang="en-US" altLang="ja-JP" sz="4000" b="1" dirty="0">
              <a:solidFill>
                <a:prstClr val="black">
                  <a:lumMod val="65000"/>
                  <a:lumOff val="3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36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●それぞれの</a:t>
            </a:r>
            <a:r>
              <a:rPr lang="ja-JP" altLang="en-US" sz="36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特徴</a:t>
            </a:r>
            <a:r>
              <a:rPr lang="ja-JP" altLang="en-US" sz="36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を理解して、</a:t>
            </a:r>
            <a:endParaRPr lang="en-US" altLang="ja-JP" sz="3600" b="1" dirty="0">
              <a:solidFill>
                <a:prstClr val="black">
                  <a:lumMod val="65000"/>
                  <a:lumOff val="3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defTabSz="914400"/>
            <a:r>
              <a:rPr lang="en-US" altLang="ja-JP" sz="36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</a:t>
            </a:r>
            <a:r>
              <a:rPr lang="ja-JP" altLang="en-US" sz="36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ja-JP" altLang="en-US" sz="36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目的に合った貯め方</a:t>
            </a:r>
            <a:r>
              <a:rPr lang="ja-JP" altLang="en-US" sz="36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を選択しよう。</a:t>
            </a:r>
            <a:endParaRPr lang="en-US" altLang="ja-JP" sz="3600" b="1" dirty="0">
              <a:solidFill>
                <a:prstClr val="black">
                  <a:lumMod val="65000"/>
                  <a:lumOff val="3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305CEDF-3AFA-41FA-901E-B6082E91424D}"/>
              </a:ext>
            </a:extLst>
          </p:cNvPr>
          <p:cNvSpPr txBox="1"/>
          <p:nvPr/>
        </p:nvSpPr>
        <p:spPr>
          <a:xfrm>
            <a:off x="8698704" y="6433952"/>
            <a:ext cx="26802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9</a:t>
            </a:r>
            <a:endParaRPr kumimoji="1" lang="ja-JP" altLang="en-US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7846865"/>
      </p:ext>
    </p:extLst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50800" cap="rnd">
          <a:solidFill>
            <a:schemeClr val="tx1">
              <a:lumMod val="65000"/>
              <a:lumOff val="35000"/>
            </a:schemeClr>
          </a:solidFill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A12F8083034EE8418AE08732B5534932" ma:contentTypeVersion="11" ma:contentTypeDescription="新しいドキュメントを作成します。" ma:contentTypeScope="" ma:versionID="9df0a6e9e193e9746565f066c5c9f9bc">
  <xsd:schema xmlns:xsd="http://www.w3.org/2001/XMLSchema" xmlns:xs="http://www.w3.org/2001/XMLSchema" xmlns:p="http://schemas.microsoft.com/office/2006/metadata/properties" xmlns:ns2="404f3f38-d086-41c4-9360-69785fbbe904" xmlns:ns3="245eb7dc-8688-4606-8f95-de4fcf3c902e" targetNamespace="http://schemas.microsoft.com/office/2006/metadata/properties" ma:root="true" ma:fieldsID="b6f322b4d2a7b2283ef455171f1b06a3" ns2:_="" ns3:_="">
    <xsd:import namespace="404f3f38-d086-41c4-9360-69785fbbe904"/>
    <xsd:import namespace="245eb7dc-8688-4606-8f95-de4fcf3c902e"/>
    <xsd:element name="properties">
      <xsd:complexType>
        <xsd:sequence>
          <xsd:element name="documentManagement">
            <xsd:complexType>
              <xsd:all>
                <xsd:element ref="ns2:_x30bf__x30b0_" minOccurs="0"/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4f3f38-d086-41c4-9360-69785fbbe904" elementFormDefault="qualified">
    <xsd:import namespace="http://schemas.microsoft.com/office/2006/documentManagement/types"/>
    <xsd:import namespace="http://schemas.microsoft.com/office/infopath/2007/PartnerControls"/>
    <xsd:element name="_x30bf__x30b0_" ma:index="8" nillable="true" ma:displayName="タグ" ma:format="Dropdown" ma:internalName="_x30bf__x30b0_">
      <xsd:simpleType>
        <xsd:restriction base="dms:Text">
          <xsd:maxLength value="255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2" nillable="true" ma:taxonomy="true" ma:internalName="lcf76f155ced4ddcb4097134ff3c332f" ma:taxonomyFieldName="MediaServiceImageTags" ma:displayName="画像タグ" ma:readOnly="false" ma:fieldId="{5cf76f15-5ced-4ddc-b409-7134ff3c332f}" ma:taxonomyMulti="true" ma:sspId="d27a21c9-5ea8-4761-8f01-c851b536a99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5eb7dc-8688-4606-8f95-de4fcf3c902e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0a9546e9-e440-454f-a2bc-70adc3482481}" ma:internalName="TaxCatchAll" ma:showField="CatchAllData" ma:web="245eb7dc-8688-4606-8f95-de4fcf3c902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45eb7dc-8688-4606-8f95-de4fcf3c902e" xsi:nil="true"/>
    <lcf76f155ced4ddcb4097134ff3c332f xmlns="404f3f38-d086-41c4-9360-69785fbbe904">
      <Terms xmlns="http://schemas.microsoft.com/office/infopath/2007/PartnerControls"/>
    </lcf76f155ced4ddcb4097134ff3c332f>
    <_x30bf__x30b0_ xmlns="404f3f38-d086-41c4-9360-69785fbbe904" xsi:nil="true"/>
  </documentManagement>
</p:properties>
</file>

<file path=customXml/itemProps1.xml><?xml version="1.0" encoding="utf-8"?>
<ds:datastoreItem xmlns:ds="http://schemas.openxmlformats.org/officeDocument/2006/customXml" ds:itemID="{0DF1D2F0-B2BB-4A1B-9B13-EA91F83D317A}"/>
</file>

<file path=customXml/itemProps2.xml><?xml version="1.0" encoding="utf-8"?>
<ds:datastoreItem xmlns:ds="http://schemas.openxmlformats.org/officeDocument/2006/customXml" ds:itemID="{342DB33F-C5C4-43E5-8ECB-8C1DEF1A73C9}"/>
</file>

<file path=customXml/itemProps3.xml><?xml version="1.0" encoding="utf-8"?>
<ds:datastoreItem xmlns:ds="http://schemas.openxmlformats.org/officeDocument/2006/customXml" ds:itemID="{CDF25F3C-3ED7-42A0-944E-BD400D8CE49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784</Words>
  <Application>Microsoft Office PowerPoint</Application>
  <PresentationFormat>画面に合わせる (4:3)</PresentationFormat>
  <Paragraphs>97</Paragraphs>
  <Slides>10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10</vt:i4>
      </vt:variant>
    </vt:vector>
  </HeadingPairs>
  <TitlesOfParts>
    <vt:vector size="18" baseType="lpstr">
      <vt:lpstr>Meiryo UI</vt:lpstr>
      <vt:lpstr>ＭＳ Ｐゴシック</vt:lpstr>
      <vt:lpstr>Arial</vt:lpstr>
      <vt:lpstr>Calibri</vt:lpstr>
      <vt:lpstr>Wingdings</vt:lpstr>
      <vt:lpstr>ホワイト</vt:lpstr>
      <vt:lpstr>1_ホワイト</vt:lpstr>
      <vt:lpstr>2_ホワイト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2017-12-08T02:38:34Z</dcterms:created>
  <dcterms:modified xsi:type="dcterms:W3CDTF">2023-02-09T06:10:56Z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0x0101005FC5973A1F36CC4E8823043F94ED0214</vt:lpwstr>
  </property>
</Properties>
</file>