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311" r:id="rId4"/>
    <p:sldId id="362" r:id="rId5"/>
    <p:sldId id="363" r:id="rId6"/>
    <p:sldId id="313" r:id="rId7"/>
    <p:sldId id="314" r:id="rId8"/>
    <p:sldId id="366" r:id="rId9"/>
    <p:sldId id="315" r:id="rId10"/>
    <p:sldId id="316" r:id="rId11"/>
    <p:sldId id="317" r:id="rId12"/>
    <p:sldId id="321" r:id="rId13"/>
    <p:sldId id="318" r:id="rId14"/>
    <p:sldId id="320" r:id="rId15"/>
    <p:sldId id="319" r:id="rId16"/>
    <p:sldId id="322" r:id="rId17"/>
    <p:sldId id="323" r:id="rId18"/>
    <p:sldId id="326" r:id="rId19"/>
    <p:sldId id="364" r:id="rId20"/>
    <p:sldId id="365" r:id="rId21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B050"/>
    <a:srgbClr val="CCFF99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6" autoAdjust="0"/>
    <p:restoredTop sz="95948" autoAdjust="0"/>
  </p:normalViewPr>
  <p:slideViewPr>
    <p:cSldViewPr snapToGrid="0" snapToObjects="1">
      <p:cViewPr varScale="1">
        <p:scale>
          <a:sx n="101" d="100"/>
          <a:sy n="101" d="100"/>
        </p:scale>
        <p:origin x="2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0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36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7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59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2023/1/16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3747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①「クレジット」について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A5FC5D-3327-4EEF-A4AB-8C1D2A27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5023220"/>
            <a:ext cx="2016000" cy="4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支払い方法による支払い総額の違い（分割払い）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5766" y="1427087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万円の商品をクレジットカードで購入する場合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56445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分割回数が多いほど、手数料が多くなるので、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支払い総額も多くなります。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1135ADE-CE35-4961-9FF9-369DC0D1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9" y="5478033"/>
            <a:ext cx="1414325" cy="85963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C83870E-13E5-49D4-80BE-0B7B1C45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61">
            <a:off x="6877608" y="5503215"/>
            <a:ext cx="1893036" cy="119327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069FCCF-01D0-4879-A748-A1A53B82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033" y="791199"/>
            <a:ext cx="1082886" cy="92471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F859E77-1881-4997-B673-64F296A8B2BF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</a:p>
        </p:txBody>
      </p: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EC1ED8EF-0E5A-4FDF-97CC-25C0D3DB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96337"/>
              </p:ext>
            </p:extLst>
          </p:nvPr>
        </p:nvGraphicFramePr>
        <p:xfrm>
          <a:off x="491679" y="1850859"/>
          <a:ext cx="7771521" cy="3221080"/>
        </p:xfrm>
        <a:graphic>
          <a:graphicData uri="http://schemas.openxmlformats.org/drawingml/2006/table">
            <a:tbl>
              <a:tblPr firstRow="1" bandRow="1"/>
              <a:tblGrid>
                <a:gridCol w="422714">
                  <a:extLst>
                    <a:ext uri="{9D8B030D-6E8A-4147-A177-3AD203B41FA5}">
                      <a16:colId xmlns:a16="http://schemas.microsoft.com/office/drawing/2014/main" val="3529097975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3139194459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43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支払い回数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一括払い</a:t>
                      </a:r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回払い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回払い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4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月々の支払い額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100,000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20,757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9,026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うち手数料の総額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3,785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8,312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支払総額</a:t>
                      </a:r>
                    </a:p>
                  </a:txBody>
                  <a:tcPr anchor="ctr"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100,000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103,785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108,312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05F6CF-DAC5-404A-BEDB-1F329529D6D4}"/>
              </a:ext>
            </a:extLst>
          </p:cNvPr>
          <p:cNvSpPr txBox="1"/>
          <p:nvPr/>
        </p:nvSpPr>
        <p:spPr>
          <a:xfrm>
            <a:off x="1735202" y="507138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＊手数料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15%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の場合。元利均等方式で計算。</a:t>
            </a:r>
          </a:p>
        </p:txBody>
      </p:sp>
      <p:sp>
        <p:nvSpPr>
          <p:cNvPr id="35" name="円柱 34">
            <a:extLst>
              <a:ext uri="{FF2B5EF4-FFF2-40B4-BE49-F238E27FC236}">
                <a16:creationId xmlns:a16="http://schemas.microsoft.com/office/drawing/2014/main" id="{E4CFE2A0-5A56-4170-A99A-AFFCEEA17E44}"/>
              </a:ext>
            </a:extLst>
          </p:cNvPr>
          <p:cNvSpPr/>
          <p:nvPr/>
        </p:nvSpPr>
        <p:spPr>
          <a:xfrm>
            <a:off x="2955124" y="2363692"/>
            <a:ext cx="1224136" cy="756000"/>
          </a:xfrm>
          <a:prstGeom prst="can">
            <a:avLst/>
          </a:prstGeom>
          <a:solidFill>
            <a:schemeClr val="accent6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59F9F16-0368-41FA-B240-AA3DE35D98C7}"/>
              </a:ext>
            </a:extLst>
          </p:cNvPr>
          <p:cNvGrpSpPr/>
          <p:nvPr/>
        </p:nvGrpSpPr>
        <p:grpSpPr>
          <a:xfrm>
            <a:off x="6741408" y="2225522"/>
            <a:ext cx="1224136" cy="946483"/>
            <a:chOff x="9383922" y="537831"/>
            <a:chExt cx="1224136" cy="946483"/>
          </a:xfrm>
        </p:grpSpPr>
        <p:sp>
          <p:nvSpPr>
            <p:cNvPr id="37" name="円柱 36">
              <a:extLst>
                <a:ext uri="{FF2B5EF4-FFF2-40B4-BE49-F238E27FC236}">
                  <a16:creationId xmlns:a16="http://schemas.microsoft.com/office/drawing/2014/main" id="{380553D1-9C36-412B-935C-5E8276CCEAD3}"/>
                </a:ext>
              </a:extLst>
            </p:cNvPr>
            <p:cNvSpPr/>
            <p:nvPr/>
          </p:nvSpPr>
          <p:spPr>
            <a:xfrm>
              <a:off x="9383922" y="1376314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8" name="円柱 37">
              <a:extLst>
                <a:ext uri="{FF2B5EF4-FFF2-40B4-BE49-F238E27FC236}">
                  <a16:creationId xmlns:a16="http://schemas.microsoft.com/office/drawing/2014/main" id="{909F9093-388A-4D76-8CB1-6165D46AAA63}"/>
                </a:ext>
              </a:extLst>
            </p:cNvPr>
            <p:cNvSpPr/>
            <p:nvPr/>
          </p:nvSpPr>
          <p:spPr>
            <a:xfrm>
              <a:off x="9383922" y="1301032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円柱 39">
              <a:extLst>
                <a:ext uri="{FF2B5EF4-FFF2-40B4-BE49-F238E27FC236}">
                  <a16:creationId xmlns:a16="http://schemas.microsoft.com/office/drawing/2014/main" id="{D119FE3A-A4AF-4A8A-B052-4CD35EE46B3A}"/>
                </a:ext>
              </a:extLst>
            </p:cNvPr>
            <p:cNvSpPr/>
            <p:nvPr/>
          </p:nvSpPr>
          <p:spPr>
            <a:xfrm>
              <a:off x="9383922" y="122826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円柱 41">
              <a:extLst>
                <a:ext uri="{FF2B5EF4-FFF2-40B4-BE49-F238E27FC236}">
                  <a16:creationId xmlns:a16="http://schemas.microsoft.com/office/drawing/2014/main" id="{4B6A1D35-CB82-4351-B2A5-4765CB3A557C}"/>
                </a:ext>
              </a:extLst>
            </p:cNvPr>
            <p:cNvSpPr/>
            <p:nvPr/>
          </p:nvSpPr>
          <p:spPr>
            <a:xfrm>
              <a:off x="9383922" y="1147955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円柱 43">
              <a:extLst>
                <a:ext uri="{FF2B5EF4-FFF2-40B4-BE49-F238E27FC236}">
                  <a16:creationId xmlns:a16="http://schemas.microsoft.com/office/drawing/2014/main" id="{1490886A-3DD7-4717-9614-04C36269FA6F}"/>
                </a:ext>
              </a:extLst>
            </p:cNvPr>
            <p:cNvSpPr/>
            <p:nvPr/>
          </p:nvSpPr>
          <p:spPr>
            <a:xfrm>
              <a:off x="9383922" y="107459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円柱 44">
              <a:extLst>
                <a:ext uri="{FF2B5EF4-FFF2-40B4-BE49-F238E27FC236}">
                  <a16:creationId xmlns:a16="http://schemas.microsoft.com/office/drawing/2014/main" id="{DA422B44-E6A3-4A61-949B-A25C2E7FCE6D}"/>
                </a:ext>
              </a:extLst>
            </p:cNvPr>
            <p:cNvSpPr/>
            <p:nvPr/>
          </p:nvSpPr>
          <p:spPr>
            <a:xfrm>
              <a:off x="9383922" y="999309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円柱 45">
              <a:extLst>
                <a:ext uri="{FF2B5EF4-FFF2-40B4-BE49-F238E27FC236}">
                  <a16:creationId xmlns:a16="http://schemas.microsoft.com/office/drawing/2014/main" id="{E6A7D709-EDDD-4BC4-979A-7C561C7505A6}"/>
                </a:ext>
              </a:extLst>
            </p:cNvPr>
            <p:cNvSpPr/>
            <p:nvPr/>
          </p:nvSpPr>
          <p:spPr>
            <a:xfrm>
              <a:off x="9383922" y="926538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7" name="円柱 46">
              <a:extLst>
                <a:ext uri="{FF2B5EF4-FFF2-40B4-BE49-F238E27FC236}">
                  <a16:creationId xmlns:a16="http://schemas.microsoft.com/office/drawing/2014/main" id="{9B99F73B-D4DC-4BE6-AC5B-492C068D3CDE}"/>
                </a:ext>
              </a:extLst>
            </p:cNvPr>
            <p:cNvSpPr/>
            <p:nvPr/>
          </p:nvSpPr>
          <p:spPr>
            <a:xfrm>
              <a:off x="9383922" y="846232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8" name="円柱 47">
              <a:extLst>
                <a:ext uri="{FF2B5EF4-FFF2-40B4-BE49-F238E27FC236}">
                  <a16:creationId xmlns:a16="http://schemas.microsoft.com/office/drawing/2014/main" id="{D44C6FC5-2B7E-4B2B-9CCF-B0FA558A031B}"/>
                </a:ext>
              </a:extLst>
            </p:cNvPr>
            <p:cNvSpPr/>
            <p:nvPr/>
          </p:nvSpPr>
          <p:spPr>
            <a:xfrm>
              <a:off x="9383922" y="766190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9" name="円柱 48">
              <a:extLst>
                <a:ext uri="{FF2B5EF4-FFF2-40B4-BE49-F238E27FC236}">
                  <a16:creationId xmlns:a16="http://schemas.microsoft.com/office/drawing/2014/main" id="{4493D17D-C5C0-4CBA-9B93-4570E6010B00}"/>
                </a:ext>
              </a:extLst>
            </p:cNvPr>
            <p:cNvSpPr/>
            <p:nvPr/>
          </p:nvSpPr>
          <p:spPr>
            <a:xfrm>
              <a:off x="9383922" y="690908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0" name="円柱 49">
              <a:extLst>
                <a:ext uri="{FF2B5EF4-FFF2-40B4-BE49-F238E27FC236}">
                  <a16:creationId xmlns:a16="http://schemas.microsoft.com/office/drawing/2014/main" id="{C1A5383B-803A-4427-B301-8183A4E639BB}"/>
                </a:ext>
              </a:extLst>
            </p:cNvPr>
            <p:cNvSpPr/>
            <p:nvPr/>
          </p:nvSpPr>
          <p:spPr>
            <a:xfrm>
              <a:off x="9383922" y="618137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1" name="円柱 50">
              <a:extLst>
                <a:ext uri="{FF2B5EF4-FFF2-40B4-BE49-F238E27FC236}">
                  <a16:creationId xmlns:a16="http://schemas.microsoft.com/office/drawing/2014/main" id="{7161F227-DFC2-4502-9CDE-62214E87E394}"/>
                </a:ext>
              </a:extLst>
            </p:cNvPr>
            <p:cNvSpPr/>
            <p:nvPr/>
          </p:nvSpPr>
          <p:spPr>
            <a:xfrm>
              <a:off x="9383922" y="53783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26025A9-D4A2-44C9-82BB-8DFE11E006A8}"/>
              </a:ext>
            </a:extLst>
          </p:cNvPr>
          <p:cNvGrpSpPr/>
          <p:nvPr/>
        </p:nvGrpSpPr>
        <p:grpSpPr>
          <a:xfrm>
            <a:off x="4839203" y="2332964"/>
            <a:ext cx="1224136" cy="796588"/>
            <a:chOff x="9386434" y="1595989"/>
            <a:chExt cx="1224136" cy="796588"/>
          </a:xfrm>
        </p:grpSpPr>
        <p:sp>
          <p:nvSpPr>
            <p:cNvPr id="53" name="円柱 52">
              <a:extLst>
                <a:ext uri="{FF2B5EF4-FFF2-40B4-BE49-F238E27FC236}">
                  <a16:creationId xmlns:a16="http://schemas.microsoft.com/office/drawing/2014/main" id="{B31E540E-065B-41A2-9397-44DE20847330}"/>
                </a:ext>
              </a:extLst>
            </p:cNvPr>
            <p:cNvSpPr/>
            <p:nvPr/>
          </p:nvSpPr>
          <p:spPr>
            <a:xfrm>
              <a:off x="9386434" y="2176577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4" name="円柱 53">
              <a:extLst>
                <a:ext uri="{FF2B5EF4-FFF2-40B4-BE49-F238E27FC236}">
                  <a16:creationId xmlns:a16="http://schemas.microsoft.com/office/drawing/2014/main" id="{DD491C9C-DEEE-4BFB-94E1-DD66D871B5E2}"/>
                </a:ext>
              </a:extLst>
            </p:cNvPr>
            <p:cNvSpPr/>
            <p:nvPr/>
          </p:nvSpPr>
          <p:spPr>
            <a:xfrm>
              <a:off x="9386434" y="2033071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5" name="円柱 54">
              <a:extLst>
                <a:ext uri="{FF2B5EF4-FFF2-40B4-BE49-F238E27FC236}">
                  <a16:creationId xmlns:a16="http://schemas.microsoft.com/office/drawing/2014/main" id="{C5E7FA69-3311-4437-9DC0-3F63598E4A93}"/>
                </a:ext>
              </a:extLst>
            </p:cNvPr>
            <p:cNvSpPr/>
            <p:nvPr/>
          </p:nvSpPr>
          <p:spPr>
            <a:xfrm>
              <a:off x="9386434" y="1900671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6" name="円柱 55">
              <a:extLst>
                <a:ext uri="{FF2B5EF4-FFF2-40B4-BE49-F238E27FC236}">
                  <a16:creationId xmlns:a16="http://schemas.microsoft.com/office/drawing/2014/main" id="{77C98FAE-D89E-43AE-B860-BACE3B044742}"/>
                </a:ext>
              </a:extLst>
            </p:cNvPr>
            <p:cNvSpPr/>
            <p:nvPr/>
          </p:nvSpPr>
          <p:spPr>
            <a:xfrm>
              <a:off x="9386434" y="1757995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7" name="円柱 56">
              <a:extLst>
                <a:ext uri="{FF2B5EF4-FFF2-40B4-BE49-F238E27FC236}">
                  <a16:creationId xmlns:a16="http://schemas.microsoft.com/office/drawing/2014/main" id="{2F1F9118-6C10-4F77-9814-4638E0AFC6F7}"/>
                </a:ext>
              </a:extLst>
            </p:cNvPr>
            <p:cNvSpPr/>
            <p:nvPr/>
          </p:nvSpPr>
          <p:spPr>
            <a:xfrm>
              <a:off x="9386434" y="1595989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B4ACA69-472E-48AE-8C9B-1426572CE935}"/>
              </a:ext>
            </a:extLst>
          </p:cNvPr>
          <p:cNvSpPr/>
          <p:nvPr/>
        </p:nvSpPr>
        <p:spPr>
          <a:xfrm>
            <a:off x="443782" y="2455486"/>
            <a:ext cx="8282773" cy="930417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手数料について（分割払い）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253665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分割払いで支払う手数料の金額は、一般的に実質年率に加え、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「利用代金</a:t>
            </a:r>
            <a:r>
              <a:rPr lang="en-US" altLang="ja-JP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円当たりの手数料の額</a:t>
            </a:r>
            <a:r>
              <a:rPr lang="en-US" altLang="ja-JP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 </a:t>
            </a:r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 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が表示されており、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それを使うと簡単に計算できます。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BDBD17-8E02-4EA6-8788-0EEF624AC53E}"/>
              </a:ext>
            </a:extLst>
          </p:cNvPr>
          <p:cNvSpPr txBox="1"/>
          <p:nvPr/>
        </p:nvSpPr>
        <p:spPr>
          <a:xfrm>
            <a:off x="456737" y="2678017"/>
            <a:ext cx="82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購入代金</a:t>
            </a:r>
            <a:r>
              <a:rPr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×100</a:t>
            </a:r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円当たりの分割払い手数料の額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  <a:r>
              <a:rPr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÷100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＝支払う手数料の金額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946D49-6159-4EF4-A868-2A1A730F4AC9}"/>
              </a:ext>
            </a:extLst>
          </p:cNvPr>
          <p:cNvSpPr txBox="1"/>
          <p:nvPr/>
        </p:nvSpPr>
        <p:spPr>
          <a:xfrm>
            <a:off x="503040" y="57023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支払い回数が増えると分割払い手数料の額も増えるため、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支払い総額も多くなります。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94D002-C03D-4C5E-B2EE-114AB0CC8FB3}"/>
              </a:ext>
            </a:extLst>
          </p:cNvPr>
          <p:cNvSpPr txBox="1"/>
          <p:nvPr/>
        </p:nvSpPr>
        <p:spPr>
          <a:xfrm>
            <a:off x="466677" y="3827318"/>
            <a:ext cx="7546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クレジットカード会社が定める支払回数と手数料率 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09DE89-C056-4635-8B28-5779EE4EE837}"/>
              </a:ext>
            </a:extLst>
          </p:cNvPr>
          <p:cNvSpPr txBox="1"/>
          <p:nvPr/>
        </p:nvSpPr>
        <p:spPr>
          <a:xfrm>
            <a:off x="466677" y="24260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計算方法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C96CAE-05E8-48B9-A98B-336C72A01934}"/>
              </a:ext>
            </a:extLst>
          </p:cNvPr>
          <p:cNvSpPr txBox="1"/>
          <p:nvPr/>
        </p:nvSpPr>
        <p:spPr>
          <a:xfrm>
            <a:off x="243142" y="3424659"/>
            <a:ext cx="88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spc="-8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支払い回数に対する分割払い手数料は、クレジットカード会社がそれぞれに定めています。</a:t>
            </a:r>
            <a:endParaRPr lang="en-US" altLang="ja-JP" b="1" spc="-8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B0E6DD-3679-47FC-835C-D6BE7CC07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8564"/>
              </p:ext>
            </p:extLst>
          </p:nvPr>
        </p:nvGraphicFramePr>
        <p:xfrm>
          <a:off x="563699" y="4107392"/>
          <a:ext cx="7546735" cy="157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8543">
                  <a:extLst>
                    <a:ext uri="{9D8B030D-6E8A-4147-A177-3AD203B41FA5}">
                      <a16:colId xmlns:a16="http://schemas.microsoft.com/office/drawing/2014/main" val="442995376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3601897331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3836834871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2663877119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50941556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支払回数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81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支払い期間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073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実質年率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11.0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61992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利用代金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円当たりの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分割払い手数料の額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3.23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6.34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3226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7AD185-2D2D-4738-A30E-40D045326DCB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A98992-F243-DA85-AC90-C7D453629887}"/>
              </a:ext>
            </a:extLst>
          </p:cNvPr>
          <p:cNvSpPr txBox="1"/>
          <p:nvPr/>
        </p:nvSpPr>
        <p:spPr>
          <a:xfrm>
            <a:off x="563699" y="6377425"/>
            <a:ext cx="779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リボ払いの場合</a:t>
            </a:r>
            <a:r>
              <a:rPr lang="ja-JP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でも、毎月の利用残高等に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応じて手数料がかかります。</a:t>
            </a:r>
          </a:p>
        </p:txBody>
      </p:sp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「クレジットカード」の利用は「借金」と同じです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558" y="1332000"/>
            <a:ext cx="8892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クレジットカードでの買い物は、利用者がクレジットカード会社から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お金を借りる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のと同じことです。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欲しいものを手に入れたら、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後で必ずお金を支払う（返す）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ことを忘れては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いけません。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831" y="4972405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クレジットカードやローンの利用状況は記録されています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0EBF0D-F7C9-432B-9B05-CF275A55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29" y="3239985"/>
            <a:ext cx="1784495" cy="113876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58E7E4-F244-4634-B9DC-FE1AA17401D6}"/>
              </a:ext>
            </a:extLst>
          </p:cNvPr>
          <p:cNvSpPr txBox="1"/>
          <p:nvPr/>
        </p:nvSpPr>
        <p:spPr>
          <a:xfrm>
            <a:off x="242831" y="5334254"/>
            <a:ext cx="8812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ローンやクレジットカードを利用する際、銀行やクレジットカード会社などは申込者の信用状況を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「個人信用情報機関」の記録などで確認します。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「個人信用情報機関」には、自社だけでなく、他社の借入情報や返済が滞った履歴がないかも記録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されています。多額の貸出を防いだり、利用者が多重債務に陥ったりしないように保護するためにも、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なくてはならない仕組みなのです。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F1C999-325F-4EEE-9018-69A22D7B5D3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</a:p>
        </p:txBody>
      </p:sp>
      <p:sp>
        <p:nvSpPr>
          <p:cNvPr id="11" name="右矢印 8">
            <a:extLst>
              <a:ext uri="{FF2B5EF4-FFF2-40B4-BE49-F238E27FC236}">
                <a16:creationId xmlns:a16="http://schemas.microsoft.com/office/drawing/2014/main" id="{707B3386-9651-484C-B8FC-49768AA96E34}"/>
              </a:ext>
            </a:extLst>
          </p:cNvPr>
          <p:cNvSpPr/>
          <p:nvPr/>
        </p:nvSpPr>
        <p:spPr bwMode="gray">
          <a:xfrm>
            <a:off x="3797872" y="3429627"/>
            <a:ext cx="919712" cy="72008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CEAADE-53ED-4EE2-A226-C9A48609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08" y="2664186"/>
            <a:ext cx="1224848" cy="21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「クレジットカード」の注意点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320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「クレジットカード」の注意点を理解して</a:t>
            </a:r>
            <a:r>
              <a:rPr lang="ja-JP" altLang="en-US" sz="2000" b="1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、かしこく使える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ようにしましょう。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C50DCD9-C4C1-4E8A-A54A-C1E2F185C3D5}"/>
              </a:ext>
            </a:extLst>
          </p:cNvPr>
          <p:cNvSpPr/>
          <p:nvPr/>
        </p:nvSpPr>
        <p:spPr>
          <a:xfrm>
            <a:off x="648000" y="2412000"/>
            <a:ext cx="7454105" cy="1794110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3860" y="2555002"/>
            <a:ext cx="9082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①使いすぎる（借りすぎる）心配がある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②分割払い・リボ払いは手数料がかかる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914400">
              <a:defRPr/>
            </a:pPr>
            <a:r>
              <a:rPr kumimoji="0" lang="ja-JP" altLang="en-US" sz="2400" b="1" kern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③悪用される危険がある</a:t>
            </a:r>
            <a:endParaRPr kumimoji="0" lang="en-US" altLang="ja-JP" sz="24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6DE39C-BCD9-4231-9ECE-6E1BD754C858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4B1C88-5A78-4BDC-BAC3-2A2EBBDA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33" y="4344135"/>
            <a:ext cx="13473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6850" y="897344"/>
            <a:ext cx="8778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代金を後払い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できるカード。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一括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払いがある。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がかかる。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●クレジットカードの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良い点・注意点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理解して、かしこく使えるようにしよう。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255DC3-69AA-4298-BC5B-AFC7253C9EA2}"/>
              </a:ext>
            </a:extLst>
          </p:cNvPr>
          <p:cNvSpPr txBox="1"/>
          <p:nvPr/>
        </p:nvSpPr>
        <p:spPr>
          <a:xfrm>
            <a:off x="8680948" y="6416196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A8FD4A-7487-45A4-9BE5-CAAD683E8F40}"/>
              </a:ext>
            </a:extLst>
          </p:cNvPr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</p:spTree>
    <p:extLst>
      <p:ext uri="{BB962C8B-B14F-4D97-AF65-F5344CB8AC3E}">
        <p14:creationId xmlns:p14="http://schemas.microsoft.com/office/powerpoint/2010/main" val="262702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35317F-B1A4-40C9-9ED5-DACA5485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05" y="3397721"/>
            <a:ext cx="2362867" cy="14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64000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クレジットカードの仕様（例）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40000"/>
            <a:ext cx="864096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クレジットカードを手にしたら、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裏面にサインをする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サインはそのカードの利用者が誰であるかを示すとともに、カードを使用するときに必要なもので、裏面にサインをしていないカードは使用できません。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436691-39BA-4905-9655-8A2E10B4BF2E}"/>
              </a:ext>
            </a:extLst>
          </p:cNvPr>
          <p:cNvSpPr txBox="1"/>
          <p:nvPr/>
        </p:nvSpPr>
        <p:spPr>
          <a:xfrm>
            <a:off x="244935" y="3581765"/>
            <a:ext cx="14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種類によって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埋め込まれていること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ECDD99-6F55-4739-B35D-D815052FE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72" y="3378671"/>
            <a:ext cx="2370928" cy="1477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42B074-6D53-4B4A-9650-C552578F1E1D}"/>
              </a:ext>
            </a:extLst>
          </p:cNvPr>
          <p:cNvSpPr txBox="1"/>
          <p:nvPr/>
        </p:nvSpPr>
        <p:spPr>
          <a:xfrm>
            <a:off x="244935" y="3342278"/>
            <a:ext cx="124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チップ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FC8D8F-1290-4D76-A8F2-4DF028416D51}"/>
              </a:ext>
            </a:extLst>
          </p:cNvPr>
          <p:cNvSpPr txBox="1"/>
          <p:nvPr/>
        </p:nvSpPr>
        <p:spPr>
          <a:xfrm>
            <a:off x="216280" y="4274266"/>
            <a:ext cx="1400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カード有効期限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年（下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ケタ）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B44064-6EAC-4841-8735-581D8818237E}"/>
              </a:ext>
            </a:extLst>
          </p:cNvPr>
          <p:cNvSpPr txBox="1"/>
          <p:nvPr/>
        </p:nvSpPr>
        <p:spPr>
          <a:xfrm>
            <a:off x="1706995" y="5171736"/>
            <a:ext cx="152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カード会員の氏名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80156B-C629-46DE-8CBE-2EF68F7A7CBB}"/>
              </a:ext>
            </a:extLst>
          </p:cNvPr>
          <p:cNvSpPr txBox="1"/>
          <p:nvPr/>
        </p:nvSpPr>
        <p:spPr>
          <a:xfrm>
            <a:off x="3206010" y="5183561"/>
            <a:ext cx="136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ブランドマーク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6E7FAC-8839-43C4-BEEB-B3ECD858ABAF}"/>
              </a:ext>
            </a:extLst>
          </p:cNvPr>
          <p:cNvSpPr txBox="1"/>
          <p:nvPr/>
        </p:nvSpPr>
        <p:spPr>
          <a:xfrm>
            <a:off x="2692597" y="2927764"/>
            <a:ext cx="108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カード番号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B187A9-6599-49D5-AC8F-D07CD1943C8B}"/>
              </a:ext>
            </a:extLst>
          </p:cNvPr>
          <p:cNvSpPr txBox="1"/>
          <p:nvPr/>
        </p:nvSpPr>
        <p:spPr>
          <a:xfrm>
            <a:off x="4743135" y="5183561"/>
            <a:ext cx="200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カード会社の連絡先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CB60D3-6389-4F35-B176-CB48F646E477}"/>
              </a:ext>
            </a:extLst>
          </p:cNvPr>
          <p:cNvSpPr txBox="1"/>
          <p:nvPr/>
        </p:nvSpPr>
        <p:spPr>
          <a:xfrm>
            <a:off x="7611306" y="4366600"/>
            <a:ext cx="918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注意事項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637790-2907-4A57-860C-B87B1A1A0807}"/>
              </a:ext>
            </a:extLst>
          </p:cNvPr>
          <p:cNvSpPr txBox="1"/>
          <p:nvPr/>
        </p:nvSpPr>
        <p:spPr>
          <a:xfrm>
            <a:off x="7611306" y="3720693"/>
            <a:ext cx="1524649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セキュリティコード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80BEE2-A9ED-45C9-AB4D-5F2E4604FB03}"/>
              </a:ext>
            </a:extLst>
          </p:cNvPr>
          <p:cNvSpPr txBox="1"/>
          <p:nvPr/>
        </p:nvSpPr>
        <p:spPr>
          <a:xfrm>
            <a:off x="6196460" y="2895865"/>
            <a:ext cx="137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磁気ストライプ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FB84ED-5849-4BC5-8EBE-0FDB38353DA9}"/>
              </a:ext>
            </a:extLst>
          </p:cNvPr>
          <p:cNvSpPr txBox="1"/>
          <p:nvPr/>
        </p:nvSpPr>
        <p:spPr>
          <a:xfrm>
            <a:off x="5021322" y="2895865"/>
            <a:ext cx="79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署名欄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F4FC20D-2A10-486D-8F30-E0EDF0329859}"/>
              </a:ext>
            </a:extLst>
          </p:cNvPr>
          <p:cNvCxnSpPr>
            <a:stCxn id="22" idx="2"/>
          </p:cNvCxnSpPr>
          <p:nvPr/>
        </p:nvCxnSpPr>
        <p:spPr>
          <a:xfrm flipH="1">
            <a:off x="5401334" y="3203642"/>
            <a:ext cx="0" cy="756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13B2FE9-4127-48EB-B74F-4BDA45B0C71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884833" y="3203642"/>
            <a:ext cx="0" cy="396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8FF4D6B5-06EB-4F79-96E8-8FBF11F20634}"/>
              </a:ext>
            </a:extLst>
          </p:cNvPr>
          <p:cNvSpPr/>
          <p:nvPr/>
        </p:nvSpPr>
        <p:spPr>
          <a:xfrm>
            <a:off x="6640840" y="3757624"/>
            <a:ext cx="325128" cy="212651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2EDE57E-C101-40E1-B917-531E724A74DA}"/>
              </a:ext>
            </a:extLst>
          </p:cNvPr>
          <p:cNvCxnSpPr>
            <a:cxnSpLocks/>
            <a:stCxn id="20" idx="1"/>
            <a:endCxn id="26" idx="6"/>
          </p:cNvCxnSpPr>
          <p:nvPr/>
        </p:nvCxnSpPr>
        <p:spPr>
          <a:xfrm flipH="1" flipV="1">
            <a:off x="6965968" y="3863950"/>
            <a:ext cx="645338" cy="743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D0429F-6DB7-4B35-837B-DE4777DCA5D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165914" y="4520488"/>
            <a:ext cx="445392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9ECB8F8-1B6E-4569-A41B-50CF577FC0B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746306" y="4803713"/>
            <a:ext cx="0" cy="379848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54714E-3FA7-4567-9684-0B0CA8AC5CA3}"/>
              </a:ext>
            </a:extLst>
          </p:cNvPr>
          <p:cNvCxnSpPr>
            <a:cxnSpLocks/>
          </p:cNvCxnSpPr>
          <p:nvPr/>
        </p:nvCxnSpPr>
        <p:spPr>
          <a:xfrm>
            <a:off x="3888085" y="4487052"/>
            <a:ext cx="0" cy="672925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07285AB-B61D-42D5-BA84-8A24ADB7CAC9}"/>
              </a:ext>
            </a:extLst>
          </p:cNvPr>
          <p:cNvCxnSpPr>
            <a:cxnSpLocks/>
          </p:cNvCxnSpPr>
          <p:nvPr/>
        </p:nvCxnSpPr>
        <p:spPr>
          <a:xfrm>
            <a:off x="2545926" y="4699859"/>
            <a:ext cx="0" cy="505578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0245D91-8E3B-410C-8658-0D714C143724}"/>
              </a:ext>
            </a:extLst>
          </p:cNvPr>
          <p:cNvCxnSpPr>
            <a:cxnSpLocks/>
          </p:cNvCxnSpPr>
          <p:nvPr/>
        </p:nvCxnSpPr>
        <p:spPr>
          <a:xfrm flipH="1" flipV="1">
            <a:off x="1605726" y="3733850"/>
            <a:ext cx="489931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1C6D9C9-84A8-4B21-B5DA-0701BA23E35C}"/>
              </a:ext>
            </a:extLst>
          </p:cNvPr>
          <p:cNvCxnSpPr>
            <a:cxnSpLocks/>
          </p:cNvCxnSpPr>
          <p:nvPr/>
        </p:nvCxnSpPr>
        <p:spPr>
          <a:xfrm flipH="1" flipV="1">
            <a:off x="1551603" y="4408115"/>
            <a:ext cx="445392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317D180-BB4D-4966-A76B-534F9CA63D1D}"/>
              </a:ext>
            </a:extLst>
          </p:cNvPr>
          <p:cNvCxnSpPr/>
          <p:nvPr/>
        </p:nvCxnSpPr>
        <p:spPr>
          <a:xfrm flipH="1">
            <a:off x="3157857" y="3246174"/>
            <a:ext cx="0" cy="828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C0EE23-4126-4278-B7F7-9C54DD76FE80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07FBFE-80FC-3734-087F-1DC5A8D3DBC7}"/>
              </a:ext>
            </a:extLst>
          </p:cNvPr>
          <p:cNvSpPr txBox="1"/>
          <p:nvPr/>
        </p:nvSpPr>
        <p:spPr>
          <a:xfrm>
            <a:off x="1605726" y="5769708"/>
            <a:ext cx="779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最近では、カード番号・有効期限などのカード情報や署名欄のないクレジットカードが出てきています。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76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6921" y="826582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リボルビング払い（リボ払い）の仕組み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6921" y="1458662"/>
            <a:ext cx="8640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「回転」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という意味です。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リボルビング払い（リボ払い）は、毎月の支払い額を決めて、利用残高がなくなるまで支払いを続ける方法です。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5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いろいろなタイプがありますが、ここでは基本的な考え方を説明しています。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9116" y="3590688"/>
            <a:ext cx="41110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月々の返済は楽になっても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defTabSz="914400"/>
            <a:endParaRPr lang="en-US" altLang="ja-JP" sz="8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例えば「月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万円」の枠を設定すれば、「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万円の品物を買っても、月に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万円支払えば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しかし、注意しなければいけないことは、返していないお金には手数料（「お金のレンタル料」である金利）がかかり続けます。必ず手数料を上乗せしてお金を返さなければなりません。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リボ払いの手数料は高めに設定されていることが一般的で、年率で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15%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に及ぶこともあります。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ja-JP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CDE07B-7F5A-4CF3-A9C1-8462020DD415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A02D35-560F-40E4-8C3B-9E4401AB63A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A917997-C5F0-474D-BE0F-1B4D294D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1" y="4185278"/>
            <a:ext cx="3991547" cy="25586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7AF3AC-8417-4AB9-B332-51549A9F4AB0}"/>
              </a:ext>
            </a:extLst>
          </p:cNvPr>
          <p:cNvSpPr txBox="1"/>
          <p:nvPr/>
        </p:nvSpPr>
        <p:spPr>
          <a:xfrm>
            <a:off x="276921" y="2925324"/>
            <a:ext cx="1902943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定額方式の場合</a:t>
            </a:r>
            <a:endParaRPr lang="en-US" altLang="ja-JP" sz="16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416D5-E2D2-4E07-B18B-17253AC23990}"/>
              </a:ext>
            </a:extLst>
          </p:cNvPr>
          <p:cNvSpPr txBox="1"/>
          <p:nvPr/>
        </p:nvSpPr>
        <p:spPr>
          <a:xfrm>
            <a:off x="276921" y="3190456"/>
            <a:ext cx="4596222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３ヶ月にわたってクレジットカード（リボルビング払い）で買い物をした場合</a:t>
            </a:r>
            <a:endParaRPr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毎月の支払い額は</a:t>
            </a:r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万円。支払い日は翌月</a:t>
            </a:r>
            <a:endParaRPr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49CD7B1-BB39-4052-8F06-90D4BD7E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1" y="3597770"/>
            <a:ext cx="315924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51520" y="900589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クレジットカード返済シミュレーション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607602"/>
            <a:ext cx="8640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◆クレジットカードを活用した、買い物のシミュレーションをしてみよう！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買いたい物の金額（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購入金額）と、何回でお金を返すか（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返済回数）、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手数料の割合（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手数料率）という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条件を入力して、一括払いとの差額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を計算してみよう。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3106" y="5961047"/>
            <a:ext cx="63035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元利均等法式で支払うこととします。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ボーナス払いはないものとします。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円未満の金額の扱いや、算出方法の違いなどによって、実際の金額とは異なる場合があります。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ECD72B-C565-4E0D-8C16-F4A43BDE2B8A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0E699-13A3-4905-9F95-E507D2DE7287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F1EDD2-170A-4673-AB3D-FF52959D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06" y="3143138"/>
            <a:ext cx="7615170" cy="28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848906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クレジットカード返済シミュレーション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6311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「シミュレーションツール」を使って、計算してみよう。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「返済回数」と「手数料率」が、「一括払いとの差額」に関係してきます。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8C8DD2-A6E0-47A9-9A72-70EF75623289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3066F7-D753-4C15-968D-3C9E845E643B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2F4274D-DED7-412E-B28D-645F5F47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59" y="2219735"/>
            <a:ext cx="6130641" cy="14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45FF19-C7DA-4083-9D9C-7A6174F6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59" y="3777680"/>
            <a:ext cx="6344445" cy="233315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03D766-86E7-4AA6-AE99-5FD5E6FDA29F}"/>
              </a:ext>
            </a:extLst>
          </p:cNvPr>
          <p:cNvSpPr txBox="1"/>
          <p:nvPr/>
        </p:nvSpPr>
        <p:spPr>
          <a:xfrm>
            <a:off x="1302118" y="6110834"/>
            <a:ext cx="630352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元利均等法式で支払うこととします。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ボーナス払いはないものとします。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円未満の金額の扱いや、算出方法の違いなどによって、実際の金額とは異なる場合があります。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48909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カードだけで買い物が？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93F195-DB9F-4C7E-847B-02F273AF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4A30A6-45C3-42A7-B93D-94750B7F627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454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カードだけで買い物が？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431706-2351-4CD0-BED4-8409C513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0250B1-B3A1-4E84-B57A-667CBA2084CF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589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F1CB935-352C-4525-AE37-4DF935D5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2" y="848226"/>
            <a:ext cx="8839966" cy="11034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92392" y="891735"/>
            <a:ext cx="7449857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「クレジットカード」を使った買い物の「お金の流れ」を考えます。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選択肢から言葉を選んで、図を完成させましょう。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＊数字の順に考えてみましょう。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59B7A4-9251-4C55-BC5A-B74BB68E6489}"/>
              </a:ext>
            </a:extLst>
          </p:cNvPr>
          <p:cNvSpPr txBox="1"/>
          <p:nvPr/>
        </p:nvSpPr>
        <p:spPr>
          <a:xfrm>
            <a:off x="-284139" y="5752800"/>
            <a:ext cx="2793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（クレジットカード加盟店）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0078EE-E0E2-4521-88BD-4B11A34D5C1E}"/>
              </a:ext>
            </a:extLst>
          </p:cNvPr>
          <p:cNvSpPr txBox="1"/>
          <p:nvPr/>
        </p:nvSpPr>
        <p:spPr>
          <a:xfrm>
            <a:off x="5126843" y="6069086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5F6411-E982-4312-90A5-FB5C44AC5BC8}"/>
              </a:ext>
            </a:extLst>
          </p:cNvPr>
          <p:cNvSpPr txBox="1"/>
          <p:nvPr/>
        </p:nvSpPr>
        <p:spPr>
          <a:xfrm>
            <a:off x="3159942" y="4227072"/>
            <a:ext cx="107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C52822B-BED3-4C32-A207-4774503D0FBE}"/>
              </a:ext>
            </a:extLst>
          </p:cNvPr>
          <p:cNvGrpSpPr/>
          <p:nvPr/>
        </p:nvGrpSpPr>
        <p:grpSpPr>
          <a:xfrm>
            <a:off x="650393" y="2447601"/>
            <a:ext cx="2134227" cy="1615999"/>
            <a:chOff x="650393" y="2447601"/>
            <a:chExt cx="2134227" cy="1615999"/>
          </a:xfrm>
        </p:grpSpPr>
        <p:sp>
          <p:nvSpPr>
            <p:cNvPr id="39" name="矢印: 折線 38">
              <a:extLst>
                <a:ext uri="{FF2B5EF4-FFF2-40B4-BE49-F238E27FC236}">
                  <a16:creationId xmlns:a16="http://schemas.microsoft.com/office/drawing/2014/main" id="{E3DA2A89-F2D9-4D21-9756-38BFA03385C9}"/>
                </a:ext>
              </a:extLst>
            </p:cNvPr>
            <p:cNvSpPr/>
            <p:nvPr/>
          </p:nvSpPr>
          <p:spPr>
            <a:xfrm rot="16200000" flipH="1">
              <a:off x="970696" y="2249676"/>
              <a:ext cx="1493621" cy="2134227"/>
            </a:xfrm>
            <a:prstGeom prst="bentArrow">
              <a:avLst>
                <a:gd name="adj1" fmla="val 10466"/>
                <a:gd name="adj2" fmla="val 9447"/>
                <a:gd name="adj3" fmla="val 11654"/>
                <a:gd name="adj4" fmla="val 1468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A5571970-504C-4D66-A384-36C30ECC0AE8}"/>
                </a:ext>
              </a:extLst>
            </p:cNvPr>
            <p:cNvSpPr/>
            <p:nvPr/>
          </p:nvSpPr>
          <p:spPr>
            <a:xfrm>
              <a:off x="1013715" y="2484724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5E9C54E-6385-41BE-AE26-DB7BE120FB9C}"/>
                </a:ext>
              </a:extLst>
            </p:cNvPr>
            <p:cNvSpPr txBox="1"/>
            <p:nvPr/>
          </p:nvSpPr>
          <p:spPr>
            <a:xfrm>
              <a:off x="823311" y="244760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1ADBC4-7BA9-470C-8028-8030F7B454DB}"/>
              </a:ext>
            </a:extLst>
          </p:cNvPr>
          <p:cNvGrpSpPr/>
          <p:nvPr/>
        </p:nvGrpSpPr>
        <p:grpSpPr>
          <a:xfrm>
            <a:off x="1331138" y="3447186"/>
            <a:ext cx="1844187" cy="549255"/>
            <a:chOff x="1331138" y="3447186"/>
            <a:chExt cx="1844187" cy="549255"/>
          </a:xfrm>
        </p:grpSpPr>
        <p:sp>
          <p:nvSpPr>
            <p:cNvPr id="2" name="矢印: 右 1">
              <a:extLst>
                <a:ext uri="{FF2B5EF4-FFF2-40B4-BE49-F238E27FC236}">
                  <a16:creationId xmlns:a16="http://schemas.microsoft.com/office/drawing/2014/main" id="{FE296EB6-7D47-4041-9452-A743CCA8FC90}"/>
                </a:ext>
              </a:extLst>
            </p:cNvPr>
            <p:cNvSpPr/>
            <p:nvPr/>
          </p:nvSpPr>
          <p:spPr>
            <a:xfrm rot="19380258">
              <a:off x="1545718" y="3447186"/>
              <a:ext cx="1629607" cy="348995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ADC481DE-3699-4791-99EE-28F4103425B2}"/>
                </a:ext>
              </a:extLst>
            </p:cNvPr>
            <p:cNvSpPr/>
            <p:nvPr/>
          </p:nvSpPr>
          <p:spPr>
            <a:xfrm>
              <a:off x="1503667" y="3634386"/>
              <a:ext cx="1476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9B536CB3-09ED-4EE8-9994-B1658BD8F56C}"/>
                </a:ext>
              </a:extLst>
            </p:cNvPr>
            <p:cNvSpPr txBox="1"/>
            <p:nvPr/>
          </p:nvSpPr>
          <p:spPr>
            <a:xfrm>
              <a:off x="1331138" y="359633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EA3090E-47D5-4E9A-ABCE-4ABF805E4A15}"/>
              </a:ext>
            </a:extLst>
          </p:cNvPr>
          <p:cNvGrpSpPr/>
          <p:nvPr/>
        </p:nvGrpSpPr>
        <p:grpSpPr>
          <a:xfrm>
            <a:off x="4411731" y="2409005"/>
            <a:ext cx="2134227" cy="1636779"/>
            <a:chOff x="4411731" y="2409005"/>
            <a:chExt cx="2134227" cy="1636779"/>
          </a:xfrm>
        </p:grpSpPr>
        <p:sp>
          <p:nvSpPr>
            <p:cNvPr id="49" name="矢印: 折線 48">
              <a:extLst>
                <a:ext uri="{FF2B5EF4-FFF2-40B4-BE49-F238E27FC236}">
                  <a16:creationId xmlns:a16="http://schemas.microsoft.com/office/drawing/2014/main" id="{3A43EB6C-40EF-45A0-B258-1658ADBF44C6}"/>
                </a:ext>
              </a:extLst>
            </p:cNvPr>
            <p:cNvSpPr/>
            <p:nvPr/>
          </p:nvSpPr>
          <p:spPr>
            <a:xfrm rot="5400000">
              <a:off x="4732034" y="2231860"/>
              <a:ext cx="1493621" cy="2134227"/>
            </a:xfrm>
            <a:prstGeom prst="bentArrow">
              <a:avLst>
                <a:gd name="adj1" fmla="val 10466"/>
                <a:gd name="adj2" fmla="val 9447"/>
                <a:gd name="adj3" fmla="val 11654"/>
                <a:gd name="adj4" fmla="val 1468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DAB627AD-C7A9-48F0-87C4-9639E2E544AF}"/>
                </a:ext>
              </a:extLst>
            </p:cNvPr>
            <p:cNvSpPr/>
            <p:nvPr/>
          </p:nvSpPr>
          <p:spPr>
            <a:xfrm>
              <a:off x="4605053" y="2446128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CF75C93-7A32-48F0-A7F7-00ED98B08552}"/>
                </a:ext>
              </a:extLst>
            </p:cNvPr>
            <p:cNvSpPr txBox="1"/>
            <p:nvPr/>
          </p:nvSpPr>
          <p:spPr>
            <a:xfrm>
              <a:off x="4414649" y="2409005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⑥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D30C504-71EC-410F-8536-B47AF4C05FAE}"/>
              </a:ext>
            </a:extLst>
          </p:cNvPr>
          <p:cNvGrpSpPr/>
          <p:nvPr/>
        </p:nvGrpSpPr>
        <p:grpSpPr>
          <a:xfrm>
            <a:off x="4184466" y="3447186"/>
            <a:ext cx="1788348" cy="549255"/>
            <a:chOff x="4184466" y="3447186"/>
            <a:chExt cx="1788348" cy="549255"/>
          </a:xfrm>
        </p:grpSpPr>
        <p:sp>
          <p:nvSpPr>
            <p:cNvPr id="52" name="矢印: 右 51">
              <a:extLst>
                <a:ext uri="{FF2B5EF4-FFF2-40B4-BE49-F238E27FC236}">
                  <a16:creationId xmlns:a16="http://schemas.microsoft.com/office/drawing/2014/main" id="{3A8EA890-B781-462D-B275-A317817C74E0}"/>
                </a:ext>
              </a:extLst>
            </p:cNvPr>
            <p:cNvSpPr/>
            <p:nvPr/>
          </p:nvSpPr>
          <p:spPr>
            <a:xfrm rot="2219742" flipH="1">
              <a:off x="4184466" y="3447186"/>
              <a:ext cx="1629607" cy="348995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C5038343-CEA2-4217-85AD-FAB2167EBC8D}"/>
                </a:ext>
              </a:extLst>
            </p:cNvPr>
            <p:cNvSpPr/>
            <p:nvPr/>
          </p:nvSpPr>
          <p:spPr>
            <a:xfrm>
              <a:off x="4496814" y="3634386"/>
              <a:ext cx="1476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4EC1CC7-8561-4AE6-985B-987E2E8825C4}"/>
                </a:ext>
              </a:extLst>
            </p:cNvPr>
            <p:cNvSpPr txBox="1"/>
            <p:nvPr/>
          </p:nvSpPr>
          <p:spPr>
            <a:xfrm>
              <a:off x="4324285" y="359633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9977FAA-243E-449B-8B5F-56D251309284}"/>
              </a:ext>
            </a:extLst>
          </p:cNvPr>
          <p:cNvGrpSpPr/>
          <p:nvPr/>
        </p:nvGrpSpPr>
        <p:grpSpPr>
          <a:xfrm>
            <a:off x="2346597" y="4785199"/>
            <a:ext cx="3088193" cy="400110"/>
            <a:chOff x="2346597" y="4785199"/>
            <a:chExt cx="3088193" cy="400110"/>
          </a:xfrm>
        </p:grpSpPr>
        <p:sp>
          <p:nvSpPr>
            <p:cNvPr id="55" name="矢印: 右 54">
              <a:extLst>
                <a:ext uri="{FF2B5EF4-FFF2-40B4-BE49-F238E27FC236}">
                  <a16:creationId xmlns:a16="http://schemas.microsoft.com/office/drawing/2014/main" id="{328AB8CC-2950-401B-A1E6-9279F638BD49}"/>
                </a:ext>
              </a:extLst>
            </p:cNvPr>
            <p:cNvSpPr/>
            <p:nvPr/>
          </p:nvSpPr>
          <p:spPr>
            <a:xfrm>
              <a:off x="2374790" y="4835498"/>
              <a:ext cx="3060000" cy="34899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FCAD8850-CD81-40BA-83A9-5EA5BDF5CADC}"/>
                </a:ext>
              </a:extLst>
            </p:cNvPr>
            <p:cNvSpPr/>
            <p:nvPr/>
          </p:nvSpPr>
          <p:spPr>
            <a:xfrm>
              <a:off x="2537001" y="4822322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D8DA6B3-049B-418B-A239-0ADF9EA1C912}"/>
                </a:ext>
              </a:extLst>
            </p:cNvPr>
            <p:cNvSpPr txBox="1"/>
            <p:nvPr/>
          </p:nvSpPr>
          <p:spPr>
            <a:xfrm>
              <a:off x="2346597" y="4785199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FB521ED-A946-42BD-8DAA-98C51C089671}"/>
              </a:ext>
            </a:extLst>
          </p:cNvPr>
          <p:cNvGrpSpPr/>
          <p:nvPr/>
        </p:nvGrpSpPr>
        <p:grpSpPr>
          <a:xfrm>
            <a:off x="2374790" y="5636618"/>
            <a:ext cx="3060000" cy="400110"/>
            <a:chOff x="2374790" y="5636618"/>
            <a:chExt cx="3060000" cy="400110"/>
          </a:xfrm>
        </p:grpSpPr>
        <p:sp>
          <p:nvSpPr>
            <p:cNvPr id="56" name="矢印: 右 55">
              <a:extLst>
                <a:ext uri="{FF2B5EF4-FFF2-40B4-BE49-F238E27FC236}">
                  <a16:creationId xmlns:a16="http://schemas.microsoft.com/office/drawing/2014/main" id="{68F3F796-1C35-49F2-A6CF-B7A6C9B22DB8}"/>
                </a:ext>
              </a:extLst>
            </p:cNvPr>
            <p:cNvSpPr/>
            <p:nvPr/>
          </p:nvSpPr>
          <p:spPr>
            <a:xfrm flipH="1">
              <a:off x="2374790" y="5637062"/>
              <a:ext cx="3060000" cy="34899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FFAEC251-092C-4984-B4A2-15757C484B03}"/>
                </a:ext>
              </a:extLst>
            </p:cNvPr>
            <p:cNvSpPr/>
            <p:nvPr/>
          </p:nvSpPr>
          <p:spPr>
            <a:xfrm>
              <a:off x="3678010" y="5673741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F8D3147-E766-4855-B8CF-EFBA52B5F1C5}"/>
                </a:ext>
              </a:extLst>
            </p:cNvPr>
            <p:cNvSpPr txBox="1"/>
            <p:nvPr/>
          </p:nvSpPr>
          <p:spPr>
            <a:xfrm>
              <a:off x="3487606" y="5636618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</a:t>
              </a: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0A5AD6-665B-4090-8214-C1B9C679F52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F24D0E5-AADA-4A01-94E0-0F7CD13F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31" y="2003358"/>
            <a:ext cx="2292295" cy="21947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663778" y="2463061"/>
            <a:ext cx="3251207" cy="1569660"/>
          </a:xfrm>
          <a:prstGeom prst="rect">
            <a:avLst/>
          </a:prstGeom>
          <a:noFill/>
          <a:ln cmpd="sng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利用代金の請求</a:t>
            </a:r>
            <a:endParaRPr kumimoji="0" lang="en-US" altLang="ja-JP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商品を渡す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売上データの送信</a:t>
            </a:r>
            <a:r>
              <a:rPr kumimoji="0" lang="ja-JP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kumimoji="0" lang="en-US" altLang="ja-JP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カード提示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（暗証番号入力）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売上代金の立て替え払い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利用代金の支払い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0560E5F-70CF-4BF5-B4F4-50AAE12EA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8" y="4349147"/>
            <a:ext cx="1925909" cy="1440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DEDA4A5-C0B5-4903-807F-F7A0248B3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11" y="4297061"/>
            <a:ext cx="1492748" cy="1800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EDBD00E-74DB-4FBE-ABD7-0B1E9BECE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650" y="2326973"/>
            <a:ext cx="65315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「クレジットカード」は「三者間契約」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840" y="1281200"/>
            <a:ext cx="8640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利用者の買い物代金を、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クレジットカード会社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立て替えて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お店に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後から利用者がクレジットカード会社に代金を支払い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クレジットは「利用者」「お店」「クレジットカード会社」の三者間契約です。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75477B1A-E184-476E-BB33-E7085A75A8B5}"/>
              </a:ext>
            </a:extLst>
          </p:cNvPr>
          <p:cNvSpPr/>
          <p:nvPr/>
        </p:nvSpPr>
        <p:spPr>
          <a:xfrm>
            <a:off x="2697217" y="5050248"/>
            <a:ext cx="4102167" cy="142458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2090998E-9A82-459F-82B6-06EBCF319F02}"/>
              </a:ext>
            </a:extLst>
          </p:cNvPr>
          <p:cNvSpPr/>
          <p:nvPr/>
        </p:nvSpPr>
        <p:spPr>
          <a:xfrm>
            <a:off x="5012889" y="2626052"/>
            <a:ext cx="3791142" cy="189612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A1DF5E54-47BB-43D2-8C97-786A11131970}"/>
              </a:ext>
            </a:extLst>
          </p:cNvPr>
          <p:cNvSpPr/>
          <p:nvPr/>
        </p:nvSpPr>
        <p:spPr>
          <a:xfrm>
            <a:off x="271840" y="2626052"/>
            <a:ext cx="3589543" cy="1896121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FDCD87A-065B-4977-8F84-D6D8A4D10759}"/>
              </a:ext>
            </a:extLst>
          </p:cNvPr>
          <p:cNvSpPr txBox="1"/>
          <p:nvPr/>
        </p:nvSpPr>
        <p:spPr>
          <a:xfrm>
            <a:off x="129731" y="6047901"/>
            <a:ext cx="2793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（クレジットカード加盟店）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02F9DBD-3537-4B52-BE80-77ED9016421D}"/>
              </a:ext>
            </a:extLst>
          </p:cNvPr>
          <p:cNvSpPr txBox="1"/>
          <p:nvPr/>
        </p:nvSpPr>
        <p:spPr>
          <a:xfrm>
            <a:off x="6302708" y="6338008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67048C-1F83-4900-81E9-703DFABF5AE8}"/>
              </a:ext>
            </a:extLst>
          </p:cNvPr>
          <p:cNvSpPr txBox="1"/>
          <p:nvPr/>
        </p:nvSpPr>
        <p:spPr>
          <a:xfrm>
            <a:off x="3848464" y="4522173"/>
            <a:ext cx="107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矢印: 折線 54">
            <a:extLst>
              <a:ext uri="{FF2B5EF4-FFF2-40B4-BE49-F238E27FC236}">
                <a16:creationId xmlns:a16="http://schemas.microsoft.com/office/drawing/2014/main" id="{2374FC09-B3F7-4039-93C0-8BD2E9DCEE74}"/>
              </a:ext>
            </a:extLst>
          </p:cNvPr>
          <p:cNvSpPr/>
          <p:nvPr/>
        </p:nvSpPr>
        <p:spPr>
          <a:xfrm rot="16200000" flipH="1">
            <a:off x="1420522" y="2240764"/>
            <a:ext cx="1389078" cy="2846795"/>
          </a:xfrm>
          <a:prstGeom prst="bentArrow">
            <a:avLst>
              <a:gd name="adj1" fmla="val 10466"/>
              <a:gd name="adj2" fmla="val 9447"/>
              <a:gd name="adj3" fmla="val 11654"/>
              <a:gd name="adj4" fmla="val 1468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77A8F93-697B-4F24-9FAE-86D4B41CC7CC}"/>
              </a:ext>
            </a:extLst>
          </p:cNvPr>
          <p:cNvSpPr/>
          <p:nvPr/>
        </p:nvSpPr>
        <p:spPr>
          <a:xfrm>
            <a:off x="1604730" y="2726874"/>
            <a:ext cx="1795727" cy="568163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8834671-D381-4817-8219-D011984D7DBE}"/>
              </a:ext>
            </a:extLst>
          </p:cNvPr>
          <p:cNvSpPr txBox="1"/>
          <p:nvPr/>
        </p:nvSpPr>
        <p:spPr>
          <a:xfrm>
            <a:off x="1559172" y="2669558"/>
            <a:ext cx="20854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カード提示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（暗証番号入力）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19C16315-69E9-4897-A75F-B8F652E3A20B}"/>
              </a:ext>
            </a:extLst>
          </p:cNvPr>
          <p:cNvSpPr/>
          <p:nvPr/>
        </p:nvSpPr>
        <p:spPr>
          <a:xfrm rot="19380258">
            <a:off x="2195059" y="3742287"/>
            <a:ext cx="1629607" cy="34899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67370CD2-728E-4722-AEC6-9A5F20609E0D}"/>
              </a:ext>
            </a:extLst>
          </p:cNvPr>
          <p:cNvSpPr/>
          <p:nvPr/>
        </p:nvSpPr>
        <p:spPr>
          <a:xfrm>
            <a:off x="2166071" y="3929487"/>
            <a:ext cx="1706136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CC691D0-1ECF-420F-B9B5-29B460D34A77}"/>
              </a:ext>
            </a:extLst>
          </p:cNvPr>
          <p:cNvSpPr txBox="1"/>
          <p:nvPr/>
        </p:nvSpPr>
        <p:spPr>
          <a:xfrm>
            <a:off x="2116101" y="3888810"/>
            <a:ext cx="20466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商品を渡す</a:t>
            </a:r>
          </a:p>
        </p:txBody>
      </p:sp>
      <p:sp>
        <p:nvSpPr>
          <p:cNvPr id="63" name="矢印: 折線 62">
            <a:extLst>
              <a:ext uri="{FF2B5EF4-FFF2-40B4-BE49-F238E27FC236}">
                <a16:creationId xmlns:a16="http://schemas.microsoft.com/office/drawing/2014/main" id="{BD85D676-13B0-4D03-ABFB-FF71D91433F6}"/>
              </a:ext>
            </a:extLst>
          </p:cNvPr>
          <p:cNvSpPr/>
          <p:nvPr/>
        </p:nvSpPr>
        <p:spPr>
          <a:xfrm rot="5400000">
            <a:off x="6082289" y="2052899"/>
            <a:ext cx="1371263" cy="3204709"/>
          </a:xfrm>
          <a:prstGeom prst="bentArrow">
            <a:avLst>
              <a:gd name="adj1" fmla="val 10466"/>
              <a:gd name="adj2" fmla="val 9447"/>
              <a:gd name="adj3" fmla="val 11654"/>
              <a:gd name="adj4" fmla="val 1468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4919B65-5008-4849-AF19-1C557B8AFF3A}"/>
              </a:ext>
            </a:extLst>
          </p:cNvPr>
          <p:cNvSpPr/>
          <p:nvPr/>
        </p:nvSpPr>
        <p:spPr>
          <a:xfrm>
            <a:off x="5280508" y="2863155"/>
            <a:ext cx="2491896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3411C5F-26A4-4AA5-863D-DCB56AAF441C}"/>
              </a:ext>
            </a:extLst>
          </p:cNvPr>
          <p:cNvSpPr txBox="1"/>
          <p:nvPr/>
        </p:nvSpPr>
        <p:spPr>
          <a:xfrm>
            <a:off x="5217105" y="2826032"/>
            <a:ext cx="27940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利用代金の支払い</a:t>
            </a:r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20F048D9-0603-47C2-9FB6-BFB6177525ED}"/>
              </a:ext>
            </a:extLst>
          </p:cNvPr>
          <p:cNvSpPr/>
          <p:nvPr/>
        </p:nvSpPr>
        <p:spPr>
          <a:xfrm rot="2219742" flipH="1">
            <a:off x="4938303" y="3742287"/>
            <a:ext cx="1629607" cy="348995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DF4C7060-2A24-4FDE-A151-80C807949A48}"/>
              </a:ext>
            </a:extLst>
          </p:cNvPr>
          <p:cNvSpPr/>
          <p:nvPr/>
        </p:nvSpPr>
        <p:spPr>
          <a:xfrm>
            <a:off x="5184609" y="3929487"/>
            <a:ext cx="2475777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72D1FE5-4AC1-4E65-9EA2-D0C578C7E707}"/>
              </a:ext>
            </a:extLst>
          </p:cNvPr>
          <p:cNvSpPr txBox="1"/>
          <p:nvPr/>
        </p:nvSpPr>
        <p:spPr>
          <a:xfrm>
            <a:off x="5158458" y="3882351"/>
            <a:ext cx="2475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利用代金の請求</a:t>
            </a: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D6A21C58-D999-4895-B469-B0F002569E23}"/>
              </a:ext>
            </a:extLst>
          </p:cNvPr>
          <p:cNvSpPr/>
          <p:nvPr/>
        </p:nvSpPr>
        <p:spPr>
          <a:xfrm>
            <a:off x="2730507" y="5110278"/>
            <a:ext cx="3841200" cy="3600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FFBB7CFC-C066-418A-AC33-455E9A76534B}"/>
              </a:ext>
            </a:extLst>
          </p:cNvPr>
          <p:cNvSpPr/>
          <p:nvPr/>
        </p:nvSpPr>
        <p:spPr>
          <a:xfrm>
            <a:off x="2878967" y="5117423"/>
            <a:ext cx="2451747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9AC62F7-8663-4BFA-AA25-96B1C9976C2F}"/>
              </a:ext>
            </a:extLst>
          </p:cNvPr>
          <p:cNvSpPr txBox="1"/>
          <p:nvPr/>
        </p:nvSpPr>
        <p:spPr>
          <a:xfrm>
            <a:off x="2840964" y="5080300"/>
            <a:ext cx="24846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売上データの送信 </a:t>
            </a: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21CDE85F-D5C7-4F18-9B46-0720C32EEF8E}"/>
              </a:ext>
            </a:extLst>
          </p:cNvPr>
          <p:cNvSpPr/>
          <p:nvPr/>
        </p:nvSpPr>
        <p:spPr>
          <a:xfrm flipH="1">
            <a:off x="2725427" y="5932162"/>
            <a:ext cx="3841200" cy="3600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1D057472-01E2-4503-A9C1-7513EA38F1C9}"/>
              </a:ext>
            </a:extLst>
          </p:cNvPr>
          <p:cNvSpPr/>
          <p:nvPr/>
        </p:nvSpPr>
        <p:spPr>
          <a:xfrm>
            <a:off x="3653491" y="5968842"/>
            <a:ext cx="2742744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0525D6C-8841-48B3-918B-9F34DEAB5C47}"/>
              </a:ext>
            </a:extLst>
          </p:cNvPr>
          <p:cNvSpPr txBox="1"/>
          <p:nvPr/>
        </p:nvSpPr>
        <p:spPr>
          <a:xfrm>
            <a:off x="3595684" y="5941832"/>
            <a:ext cx="33225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売上代金の立て替え払い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C97142E-C1E8-4FD2-AFD4-1703D8838200}"/>
              </a:ext>
            </a:extLst>
          </p:cNvPr>
          <p:cNvSpPr txBox="1"/>
          <p:nvPr/>
        </p:nvSpPr>
        <p:spPr>
          <a:xfrm>
            <a:off x="3331082" y="5506000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加盟店契約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CD0F6F5-D9D0-4859-83B4-76F8C0007F91}"/>
              </a:ext>
            </a:extLst>
          </p:cNvPr>
          <p:cNvSpPr txBox="1"/>
          <p:nvPr/>
        </p:nvSpPr>
        <p:spPr>
          <a:xfrm>
            <a:off x="577831" y="3394019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売買契約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1936277-4DC6-4180-8A60-227E005CA9D0}"/>
              </a:ext>
            </a:extLst>
          </p:cNvPr>
          <p:cNvSpPr txBox="1"/>
          <p:nvPr/>
        </p:nvSpPr>
        <p:spPr>
          <a:xfrm>
            <a:off x="5606623" y="3355913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立替払契約</a:t>
            </a:r>
            <a:endParaRPr lang="ja-JP" altLang="en-US" sz="16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F65032-D268-47D9-9561-D0CCAD77B07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BF0352-7308-4609-A153-ACD630EB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2" y="4609424"/>
            <a:ext cx="1925909" cy="144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22887C-C8A6-4BA3-B56A-3152D598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074" y="4561459"/>
            <a:ext cx="1492748" cy="180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24E50CD-1D22-4F49-80C3-EC981575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23" y="2567304"/>
            <a:ext cx="65315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64841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（参考）「四者間契約」になることも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840" y="1254041"/>
            <a:ext cx="86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クレジットカードを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発行するクレジットカード会社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（イシュアー）と、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お店と契約するクレジットカード会社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（アクワイアラー）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が異なる場合は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四者間契約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になります。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FDCD87A-065B-4977-8F84-D6D8A4D10759}"/>
              </a:ext>
            </a:extLst>
          </p:cNvPr>
          <p:cNvSpPr txBox="1"/>
          <p:nvPr/>
        </p:nvSpPr>
        <p:spPr>
          <a:xfrm>
            <a:off x="5730844" y="3716295"/>
            <a:ext cx="27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（クレジットカード加盟店）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CD0F6F5-D9D0-4859-83B4-76F8C0007F91}"/>
              </a:ext>
            </a:extLst>
          </p:cNvPr>
          <p:cNvSpPr txBox="1"/>
          <p:nvPr/>
        </p:nvSpPr>
        <p:spPr>
          <a:xfrm>
            <a:off x="3617786" y="3097096"/>
            <a:ext cx="157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売買契約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F65032-D268-47D9-9561-D0CCAD77B07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BF0352-7308-4609-A153-ACD630EB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825" y="2573603"/>
            <a:ext cx="1591660" cy="11900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22887C-C8A6-4BA3-B56A-3152D598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49" y="4612034"/>
            <a:ext cx="1233676" cy="14876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24E50CD-1D22-4F49-80C3-EC9815750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159"/>
          <a:stretch/>
        </p:blipFill>
        <p:spPr>
          <a:xfrm>
            <a:off x="1901788" y="2454370"/>
            <a:ext cx="1051397" cy="1309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92B856-BA53-2A99-C649-8714AEADE1F6}"/>
              </a:ext>
            </a:extLst>
          </p:cNvPr>
          <p:cNvSpPr txBox="1"/>
          <p:nvPr/>
        </p:nvSpPr>
        <p:spPr>
          <a:xfrm>
            <a:off x="5635316" y="6096650"/>
            <a:ext cx="353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クレジットカード会社（アクワイアラー）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D96C059-47E2-8742-8751-E0FADBB9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63495" y="4597254"/>
            <a:ext cx="1233676" cy="1487604"/>
          </a:xfrm>
          <a:prstGeom prst="rect">
            <a:avLst/>
          </a:prstGeom>
        </p:spPr>
      </p:pic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A835FD5D-70B0-BD17-C065-2DC95969D154}"/>
              </a:ext>
            </a:extLst>
          </p:cNvPr>
          <p:cNvSpPr/>
          <p:nvPr/>
        </p:nvSpPr>
        <p:spPr>
          <a:xfrm>
            <a:off x="3090708" y="3381216"/>
            <a:ext cx="2640136" cy="687461"/>
          </a:xfrm>
          <a:prstGeom prst="leftRightArrow">
            <a:avLst>
              <a:gd name="adj1" fmla="val 60535"/>
              <a:gd name="adj2" fmla="val 3946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CAB07A8-61D7-A595-4538-369B4938EA7B}"/>
              </a:ext>
            </a:extLst>
          </p:cNvPr>
          <p:cNvSpPr/>
          <p:nvPr/>
        </p:nvSpPr>
        <p:spPr>
          <a:xfrm>
            <a:off x="3645134" y="5081926"/>
            <a:ext cx="1816097" cy="11078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DA16EB-1CAC-A388-ECC1-9BA41C24B5C7}"/>
              </a:ext>
            </a:extLst>
          </p:cNvPr>
          <p:cNvSpPr txBox="1"/>
          <p:nvPr/>
        </p:nvSpPr>
        <p:spPr>
          <a:xfrm>
            <a:off x="3819219" y="5165991"/>
            <a:ext cx="154361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国際ブランド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VISA</a:t>
            </a:r>
          </a:p>
          <a:p>
            <a:pPr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Mastercard</a:t>
            </a:r>
          </a:p>
          <a:p>
            <a:pPr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JCB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など</a:t>
            </a:r>
          </a:p>
        </p:txBody>
      </p:sp>
      <p:sp>
        <p:nvSpPr>
          <p:cNvPr id="25" name="矢印: 左右 24">
            <a:extLst>
              <a:ext uri="{FF2B5EF4-FFF2-40B4-BE49-F238E27FC236}">
                <a16:creationId xmlns:a16="http://schemas.microsoft.com/office/drawing/2014/main" id="{FB052861-D81F-C0D7-53E1-280C9850CE25}"/>
              </a:ext>
            </a:extLst>
          </p:cNvPr>
          <p:cNvSpPr/>
          <p:nvPr/>
        </p:nvSpPr>
        <p:spPr>
          <a:xfrm rot="16200000">
            <a:off x="1919569" y="4163056"/>
            <a:ext cx="846204" cy="687461"/>
          </a:xfrm>
          <a:prstGeom prst="leftRightArrow">
            <a:avLst>
              <a:gd name="adj1" fmla="val 60535"/>
              <a:gd name="adj2" fmla="val 394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右 25">
            <a:extLst>
              <a:ext uri="{FF2B5EF4-FFF2-40B4-BE49-F238E27FC236}">
                <a16:creationId xmlns:a16="http://schemas.microsoft.com/office/drawing/2014/main" id="{C452CCFF-1D15-FC6A-4703-A69C4B74CDE5}"/>
              </a:ext>
            </a:extLst>
          </p:cNvPr>
          <p:cNvSpPr/>
          <p:nvPr/>
        </p:nvSpPr>
        <p:spPr>
          <a:xfrm rot="5400000">
            <a:off x="6506593" y="4163057"/>
            <a:ext cx="848590" cy="687461"/>
          </a:xfrm>
          <a:prstGeom prst="leftRightArrow">
            <a:avLst>
              <a:gd name="adj1" fmla="val 60535"/>
              <a:gd name="adj2" fmla="val 3946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左右 26">
            <a:extLst>
              <a:ext uri="{FF2B5EF4-FFF2-40B4-BE49-F238E27FC236}">
                <a16:creationId xmlns:a16="http://schemas.microsoft.com/office/drawing/2014/main" id="{E9CEA53E-3957-0D05-7972-C9DA1AA8D777}"/>
              </a:ext>
            </a:extLst>
          </p:cNvPr>
          <p:cNvSpPr/>
          <p:nvPr/>
        </p:nvSpPr>
        <p:spPr>
          <a:xfrm>
            <a:off x="2381342" y="5259135"/>
            <a:ext cx="1217666" cy="687461"/>
          </a:xfrm>
          <a:prstGeom prst="leftRightArrow">
            <a:avLst>
              <a:gd name="adj1" fmla="val 60535"/>
              <a:gd name="adj2" fmla="val 394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矢印: 左右 27">
            <a:extLst>
              <a:ext uri="{FF2B5EF4-FFF2-40B4-BE49-F238E27FC236}">
                <a16:creationId xmlns:a16="http://schemas.microsoft.com/office/drawing/2014/main" id="{C16388C8-FE69-80C9-E178-780353AB4983}"/>
              </a:ext>
            </a:extLst>
          </p:cNvPr>
          <p:cNvSpPr/>
          <p:nvPr/>
        </p:nvSpPr>
        <p:spPr>
          <a:xfrm>
            <a:off x="5523602" y="5265783"/>
            <a:ext cx="1233676" cy="687461"/>
          </a:xfrm>
          <a:prstGeom prst="leftRightArrow">
            <a:avLst>
              <a:gd name="adj1" fmla="val 60535"/>
              <a:gd name="adj2" fmla="val 394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02F9DBD-3537-4B52-BE80-77ED9016421D}"/>
              </a:ext>
            </a:extLst>
          </p:cNvPr>
          <p:cNvSpPr txBox="1"/>
          <p:nvPr/>
        </p:nvSpPr>
        <p:spPr>
          <a:xfrm>
            <a:off x="251520" y="6096485"/>
            <a:ext cx="321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クレジットカード会社（イシュアー）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C97142E-C1E8-4FD2-AFD4-1703D8838200}"/>
              </a:ext>
            </a:extLst>
          </p:cNvPr>
          <p:cNvSpPr txBox="1"/>
          <p:nvPr/>
        </p:nvSpPr>
        <p:spPr>
          <a:xfrm>
            <a:off x="7097580" y="4155091"/>
            <a:ext cx="173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加盟店契約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67048C-1F83-4900-81E9-703DFABF5AE8}"/>
              </a:ext>
            </a:extLst>
          </p:cNvPr>
          <p:cNvSpPr txBox="1"/>
          <p:nvPr/>
        </p:nvSpPr>
        <p:spPr>
          <a:xfrm>
            <a:off x="1901389" y="3716295"/>
            <a:ext cx="107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CCCE5B-DA2B-2398-2A22-A13E70724916}"/>
              </a:ext>
            </a:extLst>
          </p:cNvPr>
          <p:cNvSpPr txBox="1"/>
          <p:nvPr/>
        </p:nvSpPr>
        <p:spPr>
          <a:xfrm>
            <a:off x="3677389" y="4694021"/>
            <a:ext cx="157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メンバー契約</a:t>
            </a:r>
            <a:endParaRPr lang="ja-JP" altLang="en-US" sz="16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E23B7-7387-F761-B19D-8564C62E4DED}"/>
              </a:ext>
            </a:extLst>
          </p:cNvPr>
          <p:cNvSpPr txBox="1"/>
          <p:nvPr/>
        </p:nvSpPr>
        <p:spPr>
          <a:xfrm>
            <a:off x="2117553" y="6472532"/>
            <a:ext cx="66130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クレジットカード会社は世界中に加盟店を持つ国際ブランドとメンバー契約を結んでいます。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1B6026-8E3E-3F99-ACDC-0AF890E0CF16}"/>
              </a:ext>
            </a:extLst>
          </p:cNvPr>
          <p:cNvSpPr txBox="1"/>
          <p:nvPr/>
        </p:nvSpPr>
        <p:spPr>
          <a:xfrm>
            <a:off x="104800" y="3839333"/>
            <a:ext cx="2049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立替払契約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/>
            <a:r>
              <a:rPr lang="ja-JP" altLang="en-US" sz="19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カード会員契約</a:t>
            </a:r>
          </a:p>
        </p:txBody>
      </p:sp>
    </p:spTree>
    <p:extLst>
      <p:ext uri="{BB962C8B-B14F-4D97-AF65-F5344CB8AC3E}">
        <p14:creationId xmlns:p14="http://schemas.microsoft.com/office/powerpoint/2010/main" val="9553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「二者間契約」について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32000"/>
            <a:ext cx="864096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利用者の買い物代金を販売会社に後払い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にしてもらう仕組みが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二者間契約です。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たとえば、デパートなどで商品を購入し、後日そのデパートなどに代金を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支払います。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契約の当事者は、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販売会社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（デパートなど）と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利用者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の二者なので、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二者間契約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といいます。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CE31E4D-9F09-4779-A562-F9EF6534B014}"/>
              </a:ext>
            </a:extLst>
          </p:cNvPr>
          <p:cNvSpPr/>
          <p:nvPr/>
        </p:nvSpPr>
        <p:spPr>
          <a:xfrm>
            <a:off x="2255627" y="3767017"/>
            <a:ext cx="3957009" cy="2266101"/>
          </a:xfrm>
          <a:prstGeom prst="roundRect">
            <a:avLst>
              <a:gd name="adj" fmla="val 4419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5B36EA-5E4F-4E87-9A2F-93510AF86661}"/>
              </a:ext>
            </a:extLst>
          </p:cNvPr>
          <p:cNvSpPr txBox="1"/>
          <p:nvPr/>
        </p:nvSpPr>
        <p:spPr>
          <a:xfrm>
            <a:off x="844166" y="5556493"/>
            <a:ext cx="107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135875-D370-4E1F-B6BE-5644D5CC228A}"/>
              </a:ext>
            </a:extLst>
          </p:cNvPr>
          <p:cNvSpPr txBox="1"/>
          <p:nvPr/>
        </p:nvSpPr>
        <p:spPr>
          <a:xfrm>
            <a:off x="6554746" y="5766657"/>
            <a:ext cx="173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デパートなど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D54831C-F351-4725-B084-C7F83ABA53F8}"/>
              </a:ext>
            </a:extLst>
          </p:cNvPr>
          <p:cNvSpPr txBox="1"/>
          <p:nvPr/>
        </p:nvSpPr>
        <p:spPr>
          <a:xfrm>
            <a:off x="2554154" y="4648962"/>
            <a:ext cx="316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（後払いによる）売買契約</a:t>
            </a:r>
            <a:endParaRPr lang="ja-JP" altLang="en-US" sz="16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F155A02-28DA-4053-9AA4-124EE37AF936}"/>
              </a:ext>
            </a:extLst>
          </p:cNvPr>
          <p:cNvSpPr/>
          <p:nvPr/>
        </p:nvSpPr>
        <p:spPr>
          <a:xfrm>
            <a:off x="2204681" y="5399236"/>
            <a:ext cx="3924000" cy="3600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2AFF9353-AA12-4C6A-8389-1D890294EBF3}"/>
              </a:ext>
            </a:extLst>
          </p:cNvPr>
          <p:cNvSpPr/>
          <p:nvPr/>
        </p:nvSpPr>
        <p:spPr>
          <a:xfrm flipH="1">
            <a:off x="2204681" y="3991981"/>
            <a:ext cx="3924000" cy="3600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F993EC7-B90D-4D84-847B-763E87E19CF4}"/>
              </a:ext>
            </a:extLst>
          </p:cNvPr>
          <p:cNvSpPr/>
          <p:nvPr/>
        </p:nvSpPr>
        <p:spPr>
          <a:xfrm>
            <a:off x="4097190" y="3997173"/>
            <a:ext cx="1913098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2FC01C-5365-4AB8-AB18-AB701B8E9FC2}"/>
              </a:ext>
            </a:extLst>
          </p:cNvPr>
          <p:cNvSpPr txBox="1"/>
          <p:nvPr/>
        </p:nvSpPr>
        <p:spPr>
          <a:xfrm>
            <a:off x="4217171" y="3989151"/>
            <a:ext cx="167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商品を渡す</a:t>
            </a: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89C1A0-252B-4006-83B0-280EA9116DE9}"/>
              </a:ext>
            </a:extLst>
          </p:cNvPr>
          <p:cNvSpPr/>
          <p:nvPr/>
        </p:nvSpPr>
        <p:spPr>
          <a:xfrm>
            <a:off x="2292670" y="5406713"/>
            <a:ext cx="1893127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161E55-D509-489C-8236-45AF6074B1CA}"/>
              </a:ext>
            </a:extLst>
          </p:cNvPr>
          <p:cNvSpPr txBox="1"/>
          <p:nvPr/>
        </p:nvSpPr>
        <p:spPr>
          <a:xfrm>
            <a:off x="2421305" y="5402609"/>
            <a:ext cx="163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代金後払い</a:t>
            </a: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93E905-3BD7-4B28-891D-87675B01E16C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A60C864-2153-4975-A6A4-FDB5BA22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19" y="3635236"/>
            <a:ext cx="653157" cy="1944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B1EACF40-6630-4462-8838-B3388EA2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91" y="3617163"/>
            <a:ext cx="1761443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「クレジットカード」でできること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3320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「クレジットカード」とは、買い物などの代金を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後払いにできるカード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のことです。他にも便利な点があります。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7AB5F28-9901-44CB-A2FB-BA7BA04A626A}"/>
              </a:ext>
            </a:extLst>
          </p:cNvPr>
          <p:cNvSpPr/>
          <p:nvPr/>
        </p:nvSpPr>
        <p:spPr>
          <a:xfrm>
            <a:off x="648000" y="2433773"/>
            <a:ext cx="7454105" cy="1794110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088" y="2412000"/>
            <a:ext cx="8583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①通販などでの支払いが簡単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②現金をたくさん持ち歩かなくてよい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kern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③分割払い・リボ払いにすることもできる</a:t>
            </a:r>
            <a:endParaRPr kumimoji="0" lang="en-US" altLang="ja-JP" sz="24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8E1EAF-5092-4852-A25B-BB06F82E85E4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EEE2FBA-34C4-4263-92ED-C356958B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33" y="4344135"/>
            <a:ext cx="13473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支払い方法の種類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5766" y="128625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クレジットカードの利用代金の支払い方法は、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一括払い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分割払い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・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リボ払い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などがあり、買い物時に選ぶことができます。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分割払い・リボ払いにすると、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手数料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がかかります。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04390"/>
              </p:ext>
            </p:extLst>
          </p:nvPr>
        </p:nvGraphicFramePr>
        <p:xfrm>
          <a:off x="393405" y="2796250"/>
          <a:ext cx="8229600" cy="2924676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一括払い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分割払い・リボ払い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26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en-US" altLang="ja-JP" sz="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利用代金を、翌月あるいは翌々月に一回で支払う方法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手数料がかからないので、利用代金と同額を翌月あるいは翌々月に支払う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44000" marR="144000" marT="108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利用代金を指定する回数に分けて支払う方法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支払回数が多いほど、一度に支払う金額を減らすことができる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ただし、支払回数が多いほど、手数料がかかる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44000" marR="144000" marT="108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DE08DC-1FE5-4AB6-8713-8A17A0190BDC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2F8083034EE8418AE08732B5534932" ma:contentTypeVersion="11" ma:contentTypeDescription="新しいドキュメントを作成します。" ma:contentTypeScope="" ma:versionID="9df0a6e9e193e9746565f066c5c9f9bc">
  <xsd:schema xmlns:xsd="http://www.w3.org/2001/XMLSchema" xmlns:xs="http://www.w3.org/2001/XMLSchema" xmlns:p="http://schemas.microsoft.com/office/2006/metadata/properties" xmlns:ns2="404f3f38-d086-41c4-9360-69785fbbe904" xmlns:ns3="245eb7dc-8688-4606-8f95-de4fcf3c902e" targetNamespace="http://schemas.microsoft.com/office/2006/metadata/properties" ma:root="true" ma:fieldsID="b6f322b4d2a7b2283ef455171f1b06a3" ns2:_="" ns3:_="">
    <xsd:import namespace="404f3f38-d086-41c4-9360-69785fbbe904"/>
    <xsd:import namespace="245eb7dc-8688-4606-8f95-de4fcf3c902e"/>
    <xsd:element name="properties">
      <xsd:complexType>
        <xsd:sequence>
          <xsd:element name="documentManagement">
            <xsd:complexType>
              <xsd:all>
                <xsd:element ref="ns2:_x30bf__x30b0_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3f38-d086-41c4-9360-69785fbbe904" elementFormDefault="qualified">
    <xsd:import namespace="http://schemas.microsoft.com/office/2006/documentManagement/types"/>
    <xsd:import namespace="http://schemas.microsoft.com/office/infopath/2007/PartnerControls"/>
    <xsd:element name="_x30bf__x30b0_" ma:index="8" nillable="true" ma:displayName="タグ" ma:format="Dropdown" ma:internalName="_x30bf__x30b0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d27a21c9-5ea8-4761-8f01-c851b536a9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b7dc-8688-4606-8f95-de4fcf3c902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a9546e9-e440-454f-a2bc-70adc3482481}" ma:internalName="TaxCatchAll" ma:showField="CatchAllData" ma:web="245eb7dc-8688-4606-8f95-de4fcf3c9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eb7dc-8688-4606-8f95-de4fcf3c902e" xsi:nil="true"/>
    <lcf76f155ced4ddcb4097134ff3c332f xmlns="404f3f38-d086-41c4-9360-69785fbbe904">
      <Terms xmlns="http://schemas.microsoft.com/office/infopath/2007/PartnerControls"/>
    </lcf76f155ced4ddcb4097134ff3c332f>
    <_x30bf__x30b0_ xmlns="404f3f38-d086-41c4-9360-69785fbbe904" xsi:nil="true"/>
  </documentManagement>
</p:properties>
</file>

<file path=customXml/itemProps1.xml><?xml version="1.0" encoding="utf-8"?>
<ds:datastoreItem xmlns:ds="http://schemas.openxmlformats.org/officeDocument/2006/customXml" ds:itemID="{1BD1DB7A-42B1-417F-B9AA-A4A462A6D020}"/>
</file>

<file path=customXml/itemProps2.xml><?xml version="1.0" encoding="utf-8"?>
<ds:datastoreItem xmlns:ds="http://schemas.openxmlformats.org/officeDocument/2006/customXml" ds:itemID="{15F03997-7CB1-4FAD-9399-22ACA72E21F1}"/>
</file>

<file path=customXml/itemProps3.xml><?xml version="1.0" encoding="utf-8"?>
<ds:datastoreItem xmlns:ds="http://schemas.openxmlformats.org/officeDocument/2006/customXml" ds:itemID="{BF02B49E-6CC6-426B-ABE9-47C1CD4766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1786</Words>
  <Application>Microsoft Office PowerPoint</Application>
  <PresentationFormat>画面に合わせる (4:3)</PresentationFormat>
  <Paragraphs>265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Meiryo UI</vt:lpstr>
      <vt:lpstr>ＭＳ Ｐゴシック</vt:lpstr>
      <vt:lpstr>Arial</vt:lpstr>
      <vt:lpstr>Calibri</vt:lpstr>
      <vt:lpstr>Wingdings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2017-12-08T03:08:55Z</dcterms:created>
  <dcterms:modified xsi:type="dcterms:W3CDTF">2023-01-16T06:11:23Z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0x0101005FC5973A1F36CC4E8823043F94ED0214</vt:lpwstr>
  </property>
</Properties>
</file>