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62" r:id="rId2"/>
    <p:sldMasterId id="2147483674" r:id="rId3"/>
  </p:sldMasterIdLst>
  <p:notesMasterIdLst>
    <p:notesMasterId r:id="rId23"/>
  </p:notesMasterIdLst>
  <p:handoutMasterIdLst>
    <p:handoutMasterId r:id="rId24"/>
  </p:handoutMasterIdLst>
  <p:sldIdLst>
    <p:sldId id="327" r:id="rId4"/>
    <p:sldId id="333" r:id="rId5"/>
    <p:sldId id="328" r:id="rId6"/>
    <p:sldId id="368" r:id="rId7"/>
    <p:sldId id="331" r:id="rId8"/>
    <p:sldId id="332" r:id="rId9"/>
    <p:sldId id="335" r:id="rId10"/>
    <p:sldId id="336" r:id="rId11"/>
    <p:sldId id="337" r:id="rId12"/>
    <p:sldId id="338" r:id="rId13"/>
    <p:sldId id="341" r:id="rId14"/>
    <p:sldId id="340" r:id="rId15"/>
    <p:sldId id="342" r:id="rId16"/>
    <p:sldId id="343" r:id="rId17"/>
    <p:sldId id="344" r:id="rId18"/>
    <p:sldId id="345" r:id="rId19"/>
    <p:sldId id="346" r:id="rId20"/>
    <p:sldId id="369" r:id="rId21"/>
    <p:sldId id="370" r:id="rId22"/>
  </p:sldIdLst>
  <p:sldSz cx="9144000" cy="6858000" type="screen4x3"/>
  <p:notesSz cx="6735763" cy="986631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CCFF99"/>
    <a:srgbClr val="00B050"/>
    <a:srgbClr val="009900"/>
    <a:srgbClr val="663300"/>
    <a:srgbClr val="996633"/>
    <a:srgbClr val="85D725"/>
    <a:srgbClr val="DBEEF4"/>
    <a:srgbClr val="CCFF66"/>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466" autoAdjust="0"/>
    <p:restoredTop sz="94795" autoAdjust="0"/>
  </p:normalViewPr>
  <p:slideViewPr>
    <p:cSldViewPr snapToGrid="0" snapToObjects="1">
      <p:cViewPr varScale="1">
        <p:scale>
          <a:sx n="101" d="100"/>
          <a:sy n="101" d="100"/>
        </p:scale>
        <p:origin x="25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ustomXml" Target="../customXml/item3.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 Id="rId30"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304F93A6-905E-4F54-B114-76AB2BD9E723}" type="datetimeFigureOut">
              <a:rPr kumimoji="1" lang="ja-JP" altLang="en-US" smtClean="0"/>
              <a:t>2023/1/16</a:t>
            </a:fld>
            <a:endParaRPr kumimoji="1" lang="ja-JP" altLang="en-US"/>
          </a:p>
        </p:txBody>
      </p:sp>
      <p:sp>
        <p:nvSpPr>
          <p:cNvPr id="4" name="フッター プレースホルダー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6CFF8227-94ED-4726-9251-BA256F35D9E6}" type="slidenum">
              <a:rPr kumimoji="1" lang="ja-JP" altLang="en-US" smtClean="0"/>
              <a:t>‹#›</a:t>
            </a:fld>
            <a:endParaRPr kumimoji="1" lang="ja-JP" altLang="en-US"/>
          </a:p>
        </p:txBody>
      </p:sp>
    </p:spTree>
    <p:extLst>
      <p:ext uri="{BB962C8B-B14F-4D97-AF65-F5344CB8AC3E}">
        <p14:creationId xmlns:p14="http://schemas.microsoft.com/office/powerpoint/2010/main" val="2295890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EF950476-6B4E-4012-BBD9-498F016A569E}" type="datetimeFigureOut">
              <a:rPr kumimoji="1" lang="ja-JP" altLang="en-US" smtClean="0"/>
              <a:t>2023/1/16</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68E0DF79-F751-4AA4-831F-10FE006CDFA8}" type="slidenum">
              <a:rPr kumimoji="1" lang="ja-JP" altLang="en-US" smtClean="0"/>
              <a:t>‹#›</a:t>
            </a:fld>
            <a:endParaRPr kumimoji="1" lang="ja-JP" altLang="en-US"/>
          </a:p>
        </p:txBody>
      </p:sp>
    </p:spTree>
    <p:extLst>
      <p:ext uri="{BB962C8B-B14F-4D97-AF65-F5344CB8AC3E}">
        <p14:creationId xmlns:p14="http://schemas.microsoft.com/office/powerpoint/2010/main" val="3499571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8E0DF79-F751-4AA4-831F-10FE006CDFA8}" type="slidenum">
              <a:rPr kumimoji="1" lang="ja-JP" altLang="en-US" smtClean="0"/>
              <a:t>6</a:t>
            </a:fld>
            <a:endParaRPr kumimoji="1" lang="ja-JP" altLang="en-US"/>
          </a:p>
        </p:txBody>
      </p:sp>
    </p:spTree>
    <p:extLst>
      <p:ext uri="{BB962C8B-B14F-4D97-AF65-F5344CB8AC3E}">
        <p14:creationId xmlns:p14="http://schemas.microsoft.com/office/powerpoint/2010/main" val="258832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2979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2023/1/16</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1770461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2023/1/16</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1837259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2023/1/16</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3566777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2023/1/16</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2937700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2023/1/16</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655533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2023/1/16</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150477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2023/1/16</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378277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2023/1/16</a:t>
            </a:fld>
            <a:endParaRPr lang="ja-JP" altLang="en-US">
              <a:solidFill>
                <a:prstClr val="black"/>
              </a:solidFill>
            </a:endParaRPr>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860736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2023/1/16</a:t>
            </a:fld>
            <a:endParaRPr lang="ja-JP" altLang="en-US">
              <a:solidFill>
                <a:prstClr val="black"/>
              </a:solidFill>
            </a:endParaRPr>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9" name="スライド番号プレースホルダー 8"/>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672277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2023/1/16</a:t>
            </a:fld>
            <a:endParaRPr lang="ja-JP" altLang="en-US">
              <a:solidFill>
                <a:prstClr val="black"/>
              </a:solidFill>
            </a:endParaRPr>
          </a:p>
        </p:txBody>
      </p:sp>
      <p:sp>
        <p:nvSpPr>
          <p:cNvPr id="4" name="フッター プレースホルダー 3"/>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5" name="スライド番号プレースホルダー 4"/>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510881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2023/1/16</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134725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2023/1/16</a:t>
            </a:fld>
            <a:endParaRPr lang="ja-JP" altLang="en-US">
              <a:solidFill>
                <a:prstClr val="black"/>
              </a:solidFill>
            </a:endParaRPr>
          </a:p>
        </p:txBody>
      </p:sp>
      <p:sp>
        <p:nvSpPr>
          <p:cNvPr id="3" name="フッター プレースホルダー 2"/>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4" name="スライド番号プレースホルダー 3"/>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8920195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2023/1/16</a:t>
            </a:fld>
            <a:endParaRPr lang="ja-JP" altLang="en-US">
              <a:solidFill>
                <a:prstClr val="black"/>
              </a:solidFill>
            </a:endParaRPr>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8997315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2023/1/16</a:t>
            </a:fld>
            <a:endParaRPr lang="ja-JP" altLang="en-US">
              <a:solidFill>
                <a:prstClr val="black"/>
              </a:solidFill>
            </a:endParaRPr>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9898047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2023/1/16</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514332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2023/1/16</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3265741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2023/1/16</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3500748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2023/1/16</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8558613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2023/1/16</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8860479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2023/1/16</a:t>
            </a:fld>
            <a:endParaRPr lang="ja-JP" altLang="en-US">
              <a:solidFill>
                <a:prstClr val="black"/>
              </a:solidFill>
            </a:endParaRPr>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1126206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2023/1/16</a:t>
            </a:fld>
            <a:endParaRPr lang="ja-JP" altLang="en-US">
              <a:solidFill>
                <a:prstClr val="black"/>
              </a:solidFill>
            </a:endParaRPr>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9" name="スライド番号プレースホルダー 8"/>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985501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vert="horz"/>
          <a:lstStyle/>
          <a:p>
            <a:r>
              <a:rPr kumimoji="1" lang="ja-JP" altLang="en-US"/>
              <a:t>マスター タイトルの書式設定</a:t>
            </a:r>
          </a:p>
        </p:txBody>
      </p:sp>
    </p:spTree>
    <p:extLst>
      <p:ext uri="{BB962C8B-B14F-4D97-AF65-F5344CB8AC3E}">
        <p14:creationId xmlns:p14="http://schemas.microsoft.com/office/powerpoint/2010/main" val="32778587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2023/1/16</a:t>
            </a:fld>
            <a:endParaRPr lang="ja-JP" altLang="en-US">
              <a:solidFill>
                <a:prstClr val="black"/>
              </a:solidFill>
            </a:endParaRPr>
          </a:p>
        </p:txBody>
      </p:sp>
      <p:sp>
        <p:nvSpPr>
          <p:cNvPr id="4" name="フッター プレースホルダー 3"/>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5" name="スライド番号プレースホルダー 4"/>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5205989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2023/1/16</a:t>
            </a:fld>
            <a:endParaRPr lang="ja-JP" altLang="en-US">
              <a:solidFill>
                <a:prstClr val="black"/>
              </a:solidFill>
            </a:endParaRPr>
          </a:p>
        </p:txBody>
      </p:sp>
      <p:sp>
        <p:nvSpPr>
          <p:cNvPr id="3" name="フッター プレースホルダー 2"/>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4" name="スライド番号プレースホルダー 3"/>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47222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2023/1/16</a:t>
            </a:fld>
            <a:endParaRPr lang="ja-JP" altLang="en-US">
              <a:solidFill>
                <a:prstClr val="black"/>
              </a:solidFill>
            </a:endParaRPr>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454432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2023/1/16</a:t>
            </a:fld>
            <a:endParaRPr lang="ja-JP" altLang="en-US">
              <a:solidFill>
                <a:prstClr val="black"/>
              </a:solidFill>
            </a:endParaRPr>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9201514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2023/1/16</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4672939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2023/1/16</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739308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vert="horz"/>
          <a:lstStyle/>
          <a:p>
            <a:r>
              <a:rPr kumimoji="1" lang="ja-JP" altLang="en-US"/>
              <a:t>マスター タイトルの書式設定</a:t>
            </a:r>
          </a:p>
        </p:txBody>
      </p:sp>
    </p:spTree>
    <p:extLst>
      <p:ext uri="{BB962C8B-B14F-4D97-AF65-F5344CB8AC3E}">
        <p14:creationId xmlns:p14="http://schemas.microsoft.com/office/powerpoint/2010/main" val="704015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2023/1/16</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404030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2023/1/16</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4263092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2023/1/16</a:t>
            </a:fld>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3562135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2023/1/16</a:t>
            </a:fld>
            <a:endParaRPr kumimoji="1" lang="ja-JP" altLang="en-US"/>
          </a:p>
        </p:txBody>
      </p:sp>
      <p:sp>
        <p:nvSpPr>
          <p:cNvPr id="4" name="フッター プレースホルダー 3"/>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2431117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2023/1/16</a:t>
            </a:fld>
            <a:endParaRPr kumimoji="1" lang="ja-JP" altLang="en-US"/>
          </a:p>
        </p:txBody>
      </p:sp>
      <p:sp>
        <p:nvSpPr>
          <p:cNvPr id="3" name="フッター プレースホルダー 2"/>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4" name="スライド番号プレースホルダー 3"/>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2774143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3.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図 6"/>
          <p:cNvPicPr>
            <a:picLocks noChangeAspect="1"/>
          </p:cNvPicPr>
          <p:nvPr userDrawn="1"/>
        </p:nvPicPr>
        <p:blipFill>
          <a:blip r:embed="rId15"/>
          <a:stretch>
            <a:fillRect/>
          </a:stretch>
        </p:blipFill>
        <p:spPr>
          <a:xfrm>
            <a:off x="0" y="0"/>
            <a:ext cx="9144000" cy="6858000"/>
          </a:xfrm>
          <a:prstGeom prst="rect">
            <a:avLst/>
          </a:prstGeom>
        </p:spPr>
      </p:pic>
    </p:spTree>
    <p:extLst>
      <p:ext uri="{BB962C8B-B14F-4D97-AF65-F5344CB8AC3E}">
        <p14:creationId xmlns:p14="http://schemas.microsoft.com/office/powerpoint/2010/main" val="2608089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black">
      <p:bgRef idx="1001">
        <a:schemeClr val="bg1"/>
      </p:bgRef>
    </p:bg>
    <p:spTree>
      <p:nvGrpSpPr>
        <p:cNvPr id="1" name=""/>
        <p:cNvGrpSpPr/>
        <p:nvPr/>
      </p:nvGrpSpPr>
      <p:grpSpPr>
        <a:xfrm>
          <a:off x="0" y="0"/>
          <a:ext cx="0" cy="0"/>
          <a:chOff x="0" y="0"/>
          <a:chExt cx="0" cy="0"/>
        </a:xfrm>
      </p:grpSpPr>
      <p:pic>
        <p:nvPicPr>
          <p:cNvPr id="7" name="図 6"/>
          <p:cNvPicPr>
            <a:picLocks noChangeAspect="1"/>
          </p:cNvPicPr>
          <p:nvPr userDrawn="1"/>
        </p:nvPicPr>
        <p:blipFill>
          <a:blip r:embed="rId13"/>
          <a:stretch>
            <a:fillRect/>
          </a:stretch>
        </p:blipFill>
        <p:spPr>
          <a:xfrm>
            <a:off x="0" y="0"/>
            <a:ext cx="9144000" cy="6858000"/>
          </a:xfrm>
          <a:prstGeom prst="rect">
            <a:avLst/>
          </a:prstGeom>
        </p:spPr>
      </p:pic>
    </p:spTree>
    <p:extLst>
      <p:ext uri="{BB962C8B-B14F-4D97-AF65-F5344CB8AC3E}">
        <p14:creationId xmlns:p14="http://schemas.microsoft.com/office/powerpoint/2010/main" val="318588068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図 6"/>
          <p:cNvPicPr>
            <a:picLocks noChangeAspect="1"/>
          </p:cNvPicPr>
          <p:nvPr userDrawn="1"/>
        </p:nvPicPr>
        <p:blipFill>
          <a:blip r:embed="rId13"/>
          <a:stretch>
            <a:fillRect/>
          </a:stretch>
        </p:blipFill>
        <p:spPr>
          <a:xfrm>
            <a:off x="0" y="0"/>
            <a:ext cx="9144000" cy="6858000"/>
          </a:xfrm>
          <a:prstGeom prst="rect">
            <a:avLst/>
          </a:prstGeom>
        </p:spPr>
      </p:pic>
    </p:spTree>
    <p:extLst>
      <p:ext uri="{BB962C8B-B14F-4D97-AF65-F5344CB8AC3E}">
        <p14:creationId xmlns:p14="http://schemas.microsoft.com/office/powerpoint/2010/main" val="315162477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hdphoto" Target="../media/hdphoto1.wdp"/><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14.xml"/><Relationship Id="rId6" Type="http://schemas.openxmlformats.org/officeDocument/2006/relationships/image" Target="../media/image20.png"/><Relationship Id="rId5" Type="http://schemas.microsoft.com/office/2007/relationships/hdphoto" Target="../media/hdphoto2.wdp"/><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67544" y="2237474"/>
            <a:ext cx="8208912" cy="1754326"/>
          </a:xfrm>
          <a:prstGeom prst="rect">
            <a:avLst/>
          </a:prstGeom>
          <a:noFill/>
        </p:spPr>
        <p:txBody>
          <a:bodyPr wrap="square" rtlCol="0">
            <a:spAutoFit/>
          </a:bodyPr>
          <a:lstStyle/>
          <a:p>
            <a:pPr algn="ctr"/>
            <a:r>
              <a:rPr lang="ja-JP" altLang="en-US" sz="72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お金を借りる</a:t>
            </a:r>
            <a:endParaRPr lang="en-US" altLang="ja-JP" sz="72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②「ローン」について</a:t>
            </a:r>
          </a:p>
        </p:txBody>
      </p:sp>
      <p:pic>
        <p:nvPicPr>
          <p:cNvPr id="4" name="図 3">
            <a:extLst>
              <a:ext uri="{FF2B5EF4-FFF2-40B4-BE49-F238E27FC236}">
                <a16:creationId xmlns:a16="http://schemas.microsoft.com/office/drawing/2014/main" id="{4E0B5209-0CA8-4857-958A-C83AF8683EA2}"/>
              </a:ext>
            </a:extLst>
          </p:cNvPr>
          <p:cNvPicPr>
            <a:picLocks noChangeAspect="1"/>
          </p:cNvPicPr>
          <p:nvPr/>
        </p:nvPicPr>
        <p:blipFill>
          <a:blip r:embed="rId2"/>
          <a:stretch>
            <a:fillRect/>
          </a:stretch>
        </p:blipFill>
        <p:spPr>
          <a:xfrm>
            <a:off x="3564000" y="5023220"/>
            <a:ext cx="2016000" cy="409420"/>
          </a:xfrm>
          <a:prstGeom prst="rect">
            <a:avLst/>
          </a:prstGeom>
        </p:spPr>
      </p:pic>
    </p:spTree>
    <p:extLst>
      <p:ext uri="{BB962C8B-B14F-4D97-AF65-F5344CB8AC3E}">
        <p14:creationId xmlns:p14="http://schemas.microsoft.com/office/powerpoint/2010/main" val="3485428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0" y="116632"/>
            <a:ext cx="493204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お金を借りる②「ローン」について</a:t>
            </a:r>
          </a:p>
        </p:txBody>
      </p:sp>
      <p:sp>
        <p:nvSpPr>
          <p:cNvPr id="3" name="テキスト ボックス 2"/>
          <p:cNvSpPr txBox="1"/>
          <p:nvPr/>
        </p:nvSpPr>
        <p:spPr>
          <a:xfrm>
            <a:off x="251520" y="879103"/>
            <a:ext cx="8640960" cy="461665"/>
          </a:xfrm>
          <a:prstGeom prst="rect">
            <a:avLst/>
          </a:prstGeom>
          <a:noFill/>
          <a:ln w="22225">
            <a:noFill/>
          </a:ln>
        </p:spPr>
        <p:txBody>
          <a:bodyPr wrap="square" rtlCol="0">
            <a:spAutoFit/>
          </a:bodyPr>
          <a:lstStyle/>
          <a:p>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「ローン」の仕組み</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251520" y="1340768"/>
            <a:ext cx="8640960" cy="1200329"/>
          </a:xfrm>
          <a:prstGeom prst="rect">
            <a:avLst/>
          </a:prstGeom>
          <a:noFill/>
        </p:spPr>
        <p:txBody>
          <a:bodyPr wrap="square" rtlCol="0">
            <a:spAutoFit/>
          </a:bodyPr>
          <a:lstStyle/>
          <a:p>
            <a:r>
              <a:rPr lang="ja-JP" altLang="en-US" sz="2000" b="1" dirty="0">
                <a:solidFill>
                  <a:prstClr val="black">
                    <a:lumMod val="65000"/>
                    <a:lumOff val="35000"/>
                  </a:prstClr>
                </a:solidFill>
                <a:latin typeface="+mj-ea"/>
                <a:ea typeface="+mj-ea"/>
                <a:cs typeface="Meiryo UI" panose="020B0604030504040204" pitchFamily="50" charset="-128"/>
              </a:rPr>
              <a:t>ローンは、借りる金額・期間・目的に応じた利率の</a:t>
            </a:r>
            <a:r>
              <a:rPr lang="ja-JP" altLang="en-US" sz="2400" b="1" dirty="0">
                <a:solidFill>
                  <a:srgbClr val="00B050"/>
                </a:solidFill>
                <a:latin typeface="+mj-ea"/>
                <a:ea typeface="+mj-ea"/>
                <a:cs typeface="Meiryo UI" panose="020B0604030504040204" pitchFamily="50" charset="-128"/>
              </a:rPr>
              <a:t>「金利」</a:t>
            </a:r>
            <a:r>
              <a:rPr lang="ja-JP" altLang="en-US" sz="2000" b="1" dirty="0">
                <a:solidFill>
                  <a:prstClr val="black">
                    <a:lumMod val="65000"/>
                    <a:lumOff val="35000"/>
                  </a:prstClr>
                </a:solidFill>
                <a:latin typeface="+mj-ea"/>
                <a:ea typeface="+mj-ea"/>
                <a:cs typeface="Meiryo UI" panose="020B0604030504040204" pitchFamily="50" charset="-128"/>
              </a:rPr>
              <a:t>がかかります。</a:t>
            </a:r>
            <a:endParaRPr lang="en-US" altLang="ja-JP" sz="2000" b="1" dirty="0">
              <a:solidFill>
                <a:prstClr val="black">
                  <a:lumMod val="65000"/>
                  <a:lumOff val="35000"/>
                </a:prstClr>
              </a:solidFill>
              <a:latin typeface="+mj-ea"/>
              <a:ea typeface="+mj-ea"/>
              <a:cs typeface="Meiryo UI" panose="020B0604030504040204" pitchFamily="50" charset="-128"/>
            </a:endParaRPr>
          </a:p>
          <a:p>
            <a:r>
              <a:rPr lang="ja-JP" altLang="en-US" sz="2000" b="1" dirty="0">
                <a:solidFill>
                  <a:prstClr val="black">
                    <a:lumMod val="65000"/>
                    <a:lumOff val="35000"/>
                  </a:prstClr>
                </a:solidFill>
                <a:latin typeface="+mj-ea"/>
                <a:ea typeface="+mj-ea"/>
                <a:cs typeface="Meiryo UI" panose="020B0604030504040204" pitchFamily="50" charset="-128"/>
              </a:rPr>
              <a:t>これは</a:t>
            </a:r>
            <a:r>
              <a:rPr lang="ja-JP" altLang="en-US" sz="2400" b="1" dirty="0">
                <a:solidFill>
                  <a:srgbClr val="00B050"/>
                </a:solidFill>
                <a:latin typeface="+mj-ea"/>
                <a:ea typeface="+mj-ea"/>
                <a:cs typeface="Meiryo UI" panose="020B0604030504040204" pitchFamily="50" charset="-128"/>
              </a:rPr>
              <a:t>「お金のレンタル料」</a:t>
            </a:r>
            <a:r>
              <a:rPr lang="ja-JP" altLang="en-US" sz="2000" b="1" dirty="0">
                <a:solidFill>
                  <a:prstClr val="black">
                    <a:lumMod val="65000"/>
                    <a:lumOff val="35000"/>
                  </a:prstClr>
                </a:solidFill>
                <a:latin typeface="+mj-ea"/>
                <a:ea typeface="+mj-ea"/>
                <a:cs typeface="Meiryo UI" panose="020B0604030504040204" pitchFamily="50" charset="-128"/>
              </a:rPr>
              <a:t>のようなものです。</a:t>
            </a:r>
            <a:endParaRPr lang="en-US" altLang="ja-JP" sz="2000" b="1" dirty="0">
              <a:solidFill>
                <a:prstClr val="black">
                  <a:lumMod val="65000"/>
                  <a:lumOff val="35000"/>
                </a:prstClr>
              </a:solidFill>
              <a:latin typeface="+mj-ea"/>
              <a:ea typeface="+mj-ea"/>
              <a:cs typeface="Meiryo UI" panose="020B0604030504040204" pitchFamily="50" charset="-128"/>
            </a:endParaRPr>
          </a:p>
          <a:p>
            <a:r>
              <a:rPr lang="ja-JP" altLang="en-US" sz="2000" b="1" dirty="0">
                <a:solidFill>
                  <a:prstClr val="black">
                    <a:lumMod val="65000"/>
                    <a:lumOff val="35000"/>
                  </a:prstClr>
                </a:solidFill>
                <a:latin typeface="+mj-ea"/>
                <a:ea typeface="+mj-ea"/>
                <a:cs typeface="Meiryo UI" panose="020B0604030504040204" pitchFamily="50" charset="-128"/>
              </a:rPr>
              <a:t>この金利にもとづいて支払うのが</a:t>
            </a:r>
            <a:r>
              <a:rPr lang="ja-JP" altLang="en-US" sz="2400" b="1" dirty="0">
                <a:solidFill>
                  <a:srgbClr val="00B050"/>
                </a:solidFill>
                <a:latin typeface="+mj-ea"/>
                <a:ea typeface="+mj-ea"/>
                <a:cs typeface="Meiryo UI" panose="020B0604030504040204" pitchFamily="50" charset="-128"/>
              </a:rPr>
              <a:t>「利息」</a:t>
            </a:r>
            <a:r>
              <a:rPr lang="ja-JP" altLang="en-US" sz="2000" b="1" dirty="0">
                <a:solidFill>
                  <a:prstClr val="black">
                    <a:lumMod val="65000"/>
                    <a:lumOff val="35000"/>
                  </a:prstClr>
                </a:solidFill>
                <a:latin typeface="+mj-ea"/>
                <a:ea typeface="+mj-ea"/>
                <a:cs typeface="Meiryo UI" panose="020B0604030504040204" pitchFamily="50" charset="-128"/>
              </a:rPr>
              <a:t>です。</a:t>
            </a:r>
            <a:endParaRPr lang="en-US" altLang="ja-JP" sz="1900" b="1" dirty="0">
              <a:solidFill>
                <a:prstClr val="black">
                  <a:lumMod val="65000"/>
                  <a:lumOff val="35000"/>
                </a:prstClr>
              </a:solidFill>
              <a:latin typeface="+mj-ea"/>
              <a:ea typeface="+mj-ea"/>
              <a:cs typeface="Meiryo UI" panose="020B0604030504040204" pitchFamily="50" charset="-128"/>
            </a:endParaRPr>
          </a:p>
        </p:txBody>
      </p:sp>
      <p:sp>
        <p:nvSpPr>
          <p:cNvPr id="6" name="テキスト ボックス 5"/>
          <p:cNvSpPr txBox="1"/>
          <p:nvPr/>
        </p:nvSpPr>
        <p:spPr>
          <a:xfrm>
            <a:off x="983583" y="2695842"/>
            <a:ext cx="6667019" cy="400110"/>
          </a:xfrm>
          <a:prstGeom prst="rect">
            <a:avLst/>
          </a:prstGeom>
          <a:noFill/>
        </p:spPr>
        <p:txBody>
          <a:bodyPr wrap="square" rtlCol="0">
            <a:spAutoFit/>
          </a:bodyPr>
          <a:lstStyle/>
          <a:p>
            <a:pPr algn="ctr"/>
            <a:r>
              <a:rPr lang="ja-JP" altLang="en-US" sz="2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借りた金額と返済する金額は異なる</a:t>
            </a:r>
          </a:p>
        </p:txBody>
      </p:sp>
      <p:sp>
        <p:nvSpPr>
          <p:cNvPr id="9" name="四角形: 角を丸くする 8">
            <a:extLst>
              <a:ext uri="{FF2B5EF4-FFF2-40B4-BE49-F238E27FC236}">
                <a16:creationId xmlns:a16="http://schemas.microsoft.com/office/drawing/2014/main" id="{DFCCDD9D-532F-45AE-B420-269211C072DA}"/>
              </a:ext>
            </a:extLst>
          </p:cNvPr>
          <p:cNvSpPr/>
          <p:nvPr/>
        </p:nvSpPr>
        <p:spPr>
          <a:xfrm>
            <a:off x="983584" y="4248800"/>
            <a:ext cx="4357986" cy="1435261"/>
          </a:xfrm>
          <a:prstGeom prst="roundRect">
            <a:avLst>
              <a:gd name="adj" fmla="val 0"/>
            </a:avLst>
          </a:prstGeom>
          <a:solidFill>
            <a:srgbClr val="00B050"/>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7A3CC747-2E26-47FF-AF0E-58105229A1CE}"/>
              </a:ext>
            </a:extLst>
          </p:cNvPr>
          <p:cNvSpPr/>
          <p:nvPr/>
        </p:nvSpPr>
        <p:spPr>
          <a:xfrm>
            <a:off x="5341570" y="4248800"/>
            <a:ext cx="2309033" cy="1435261"/>
          </a:xfrm>
          <a:prstGeom prst="roundRect">
            <a:avLst>
              <a:gd name="adj" fmla="val 0"/>
            </a:avLst>
          </a:prstGeom>
          <a:solidFill>
            <a:schemeClr val="accent1"/>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49AB5815-CF10-45B1-9624-DDAE61CD800C}"/>
              </a:ext>
            </a:extLst>
          </p:cNvPr>
          <p:cNvSpPr txBox="1"/>
          <p:nvPr/>
        </p:nvSpPr>
        <p:spPr>
          <a:xfrm>
            <a:off x="1858864" y="4735597"/>
            <a:ext cx="2607427" cy="523220"/>
          </a:xfrm>
          <a:prstGeom prst="rect">
            <a:avLst/>
          </a:prstGeom>
          <a:noFill/>
          <a:ln w="22225">
            <a:noFill/>
          </a:ln>
        </p:spPr>
        <p:txBody>
          <a:bodyPr wrap="square" rtlCol="0">
            <a:spAutoFit/>
          </a:bodyPr>
          <a:lstStyle/>
          <a:p>
            <a:pPr algn="ctr"/>
            <a:r>
              <a:rPr lang="en-US" altLang="ja-JP"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a:extLst>
              <a:ext uri="{FF2B5EF4-FFF2-40B4-BE49-F238E27FC236}">
                <a16:creationId xmlns:a16="http://schemas.microsoft.com/office/drawing/2014/main" id="{7C57D742-9456-4FD8-83E0-433C49DD1284}"/>
              </a:ext>
            </a:extLst>
          </p:cNvPr>
          <p:cNvSpPr txBox="1"/>
          <p:nvPr/>
        </p:nvSpPr>
        <p:spPr>
          <a:xfrm>
            <a:off x="5192372" y="4701205"/>
            <a:ext cx="2607427" cy="523220"/>
          </a:xfrm>
          <a:prstGeom prst="rect">
            <a:avLst/>
          </a:prstGeom>
          <a:noFill/>
          <a:ln w="22225">
            <a:noFill/>
          </a:ln>
        </p:spPr>
        <p:txBody>
          <a:bodyPr wrap="square" rtlCol="0">
            <a:spAutoFit/>
          </a:bodyPr>
          <a:lstStyle/>
          <a:p>
            <a:pPr algn="ctr"/>
            <a:r>
              <a:rPr lang="en-US" altLang="ja-JP"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a:extLst>
              <a:ext uri="{FF2B5EF4-FFF2-40B4-BE49-F238E27FC236}">
                <a16:creationId xmlns:a16="http://schemas.microsoft.com/office/drawing/2014/main" id="{C918C66B-881C-4F92-81B6-1C9ABBF0BA86}"/>
              </a:ext>
            </a:extLst>
          </p:cNvPr>
          <p:cNvSpPr txBox="1"/>
          <p:nvPr/>
        </p:nvSpPr>
        <p:spPr>
          <a:xfrm>
            <a:off x="1036500" y="3289315"/>
            <a:ext cx="4213015" cy="400110"/>
          </a:xfrm>
          <a:prstGeom prst="rect">
            <a:avLst/>
          </a:prstGeom>
          <a:noFill/>
        </p:spPr>
        <p:txBody>
          <a:bodyPr wrap="square" rtlCol="0">
            <a:spAutoFit/>
          </a:bodyPr>
          <a:lstStyle/>
          <a:p>
            <a:pPr algn="ct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借りた金額（元金）</a:t>
            </a:r>
          </a:p>
        </p:txBody>
      </p:sp>
      <p:sp>
        <p:nvSpPr>
          <p:cNvPr id="15" name="テキスト ボックス 14">
            <a:extLst>
              <a:ext uri="{FF2B5EF4-FFF2-40B4-BE49-F238E27FC236}">
                <a16:creationId xmlns:a16="http://schemas.microsoft.com/office/drawing/2014/main" id="{2AE6D0AF-5961-4B61-AD9F-DB478992D6BE}"/>
              </a:ext>
            </a:extLst>
          </p:cNvPr>
          <p:cNvSpPr txBox="1"/>
          <p:nvPr/>
        </p:nvSpPr>
        <p:spPr>
          <a:xfrm>
            <a:off x="5082941" y="3117671"/>
            <a:ext cx="3705460" cy="707886"/>
          </a:xfrm>
          <a:prstGeom prst="rect">
            <a:avLst/>
          </a:prstGeom>
          <a:noFill/>
        </p:spPr>
        <p:txBody>
          <a:bodyPr wrap="square" rtlCol="0">
            <a:spAutoFit/>
          </a:bodyPr>
          <a:lstStyle/>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元金</a:t>
            </a:r>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金利（</a:t>
            </a:r>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年後の利息</a:t>
            </a:r>
          </a:p>
        </p:txBody>
      </p:sp>
      <p:sp>
        <p:nvSpPr>
          <p:cNvPr id="16" name="テキスト ボックス 15">
            <a:extLst>
              <a:ext uri="{FF2B5EF4-FFF2-40B4-BE49-F238E27FC236}">
                <a16:creationId xmlns:a16="http://schemas.microsoft.com/office/drawing/2014/main" id="{AD2CBBF1-5306-4D88-A0E7-164959F72F8B}"/>
              </a:ext>
            </a:extLst>
          </p:cNvPr>
          <p:cNvSpPr txBox="1"/>
          <p:nvPr/>
        </p:nvSpPr>
        <p:spPr>
          <a:xfrm>
            <a:off x="2458083" y="6108170"/>
            <a:ext cx="3715473" cy="523220"/>
          </a:xfrm>
          <a:prstGeom prst="rect">
            <a:avLst/>
          </a:prstGeom>
          <a:noFill/>
        </p:spPr>
        <p:txBody>
          <a:bodyPr wrap="square" rtlCol="0">
            <a:spAutoFit/>
          </a:bodyPr>
          <a:lstStyle/>
          <a:p>
            <a:pPr algn="ctr"/>
            <a:r>
              <a:rPr lang="ja-JP" altLang="en-US" sz="28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返済する金額</a:t>
            </a:r>
          </a:p>
        </p:txBody>
      </p:sp>
      <p:sp>
        <p:nvSpPr>
          <p:cNvPr id="19" name="左大かっこ 18">
            <a:extLst>
              <a:ext uri="{FF2B5EF4-FFF2-40B4-BE49-F238E27FC236}">
                <a16:creationId xmlns:a16="http://schemas.microsoft.com/office/drawing/2014/main" id="{47DED5D4-DA27-4CE9-AB2D-228CCF26C640}"/>
              </a:ext>
            </a:extLst>
          </p:cNvPr>
          <p:cNvSpPr/>
          <p:nvPr/>
        </p:nvSpPr>
        <p:spPr>
          <a:xfrm rot="5400000">
            <a:off x="3105734" y="1986733"/>
            <a:ext cx="144000" cy="4252147"/>
          </a:xfrm>
          <a:prstGeom prst="leftBracket">
            <a:avLst/>
          </a:prstGeom>
          <a:ln w="50800" cap="rnd">
            <a:solidFill>
              <a:schemeClr val="bg2">
                <a:lumMod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0" name="左大かっこ 19">
            <a:extLst>
              <a:ext uri="{FF2B5EF4-FFF2-40B4-BE49-F238E27FC236}">
                <a16:creationId xmlns:a16="http://schemas.microsoft.com/office/drawing/2014/main" id="{C9C6B3EC-0540-42FC-BF44-C209DC86153D}"/>
              </a:ext>
            </a:extLst>
          </p:cNvPr>
          <p:cNvSpPr/>
          <p:nvPr/>
        </p:nvSpPr>
        <p:spPr>
          <a:xfrm rot="5400000">
            <a:off x="6424085" y="3019185"/>
            <a:ext cx="144000" cy="2160000"/>
          </a:xfrm>
          <a:prstGeom prst="leftBracket">
            <a:avLst/>
          </a:prstGeom>
          <a:ln w="50800" cap="rnd">
            <a:solidFill>
              <a:schemeClr val="bg2">
                <a:lumMod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1" name="左大かっこ 20">
            <a:extLst>
              <a:ext uri="{FF2B5EF4-FFF2-40B4-BE49-F238E27FC236}">
                <a16:creationId xmlns:a16="http://schemas.microsoft.com/office/drawing/2014/main" id="{5BCECEFF-E4E1-4314-961A-A68B293C42EE}"/>
              </a:ext>
            </a:extLst>
          </p:cNvPr>
          <p:cNvSpPr/>
          <p:nvPr/>
        </p:nvSpPr>
        <p:spPr>
          <a:xfrm rot="16200000" flipV="1">
            <a:off x="4234292" y="2603174"/>
            <a:ext cx="144000" cy="6539584"/>
          </a:xfrm>
          <a:prstGeom prst="leftBracket">
            <a:avLst/>
          </a:prstGeom>
          <a:ln w="50800" cap="rnd">
            <a:solidFill>
              <a:schemeClr val="accent6">
                <a:lumMod val="7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23" name="直線コネクタ 22">
            <a:extLst>
              <a:ext uri="{FF2B5EF4-FFF2-40B4-BE49-F238E27FC236}">
                <a16:creationId xmlns:a16="http://schemas.microsoft.com/office/drawing/2014/main" id="{DCDEC8E6-A9E1-466D-BCE3-C1239C0EA7B6}"/>
              </a:ext>
            </a:extLst>
          </p:cNvPr>
          <p:cNvCxnSpPr>
            <a:cxnSpLocks/>
          </p:cNvCxnSpPr>
          <p:nvPr/>
        </p:nvCxnSpPr>
        <p:spPr>
          <a:xfrm>
            <a:off x="6400800" y="3845010"/>
            <a:ext cx="0" cy="182175"/>
          </a:xfrm>
          <a:prstGeom prst="line">
            <a:avLst/>
          </a:prstGeom>
          <a:ln w="50800" cap="rnd">
            <a:solidFill>
              <a:schemeClr val="bg2">
                <a:lumMod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直線コネクタ 25">
            <a:extLst>
              <a:ext uri="{FF2B5EF4-FFF2-40B4-BE49-F238E27FC236}">
                <a16:creationId xmlns:a16="http://schemas.microsoft.com/office/drawing/2014/main" id="{A0992440-DF0B-45B3-A192-0A2A52254E7A}"/>
              </a:ext>
            </a:extLst>
          </p:cNvPr>
          <p:cNvCxnSpPr>
            <a:cxnSpLocks/>
          </p:cNvCxnSpPr>
          <p:nvPr/>
        </p:nvCxnSpPr>
        <p:spPr>
          <a:xfrm flipV="1">
            <a:off x="3044142" y="3859897"/>
            <a:ext cx="0" cy="167288"/>
          </a:xfrm>
          <a:prstGeom prst="line">
            <a:avLst/>
          </a:prstGeom>
          <a:ln w="50800" cap="rnd">
            <a:solidFill>
              <a:schemeClr val="bg2">
                <a:lumMod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 name="直線コネクタ 28">
            <a:extLst>
              <a:ext uri="{FF2B5EF4-FFF2-40B4-BE49-F238E27FC236}">
                <a16:creationId xmlns:a16="http://schemas.microsoft.com/office/drawing/2014/main" id="{12F27B98-4FEF-44F0-A73E-56EC055B70BA}"/>
              </a:ext>
            </a:extLst>
          </p:cNvPr>
          <p:cNvCxnSpPr>
            <a:cxnSpLocks/>
          </p:cNvCxnSpPr>
          <p:nvPr/>
        </p:nvCxnSpPr>
        <p:spPr>
          <a:xfrm flipV="1">
            <a:off x="4272981" y="5956843"/>
            <a:ext cx="0" cy="167288"/>
          </a:xfrm>
          <a:prstGeom prst="line">
            <a:avLst/>
          </a:prstGeom>
          <a:ln w="50800" cap="rnd">
            <a:solidFill>
              <a:schemeClr val="accent6">
                <a:lumMod val="7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2" name="テキスト ボックス 21">
            <a:extLst>
              <a:ext uri="{FF2B5EF4-FFF2-40B4-BE49-F238E27FC236}">
                <a16:creationId xmlns:a16="http://schemas.microsoft.com/office/drawing/2014/main" id="{11223219-2A47-4D2B-B76C-325052192AE7}"/>
              </a:ext>
            </a:extLst>
          </p:cNvPr>
          <p:cNvSpPr txBox="1"/>
          <p:nvPr/>
        </p:nvSpPr>
        <p:spPr>
          <a:xfrm>
            <a:off x="8698704" y="6558244"/>
            <a:ext cx="351378" cy="253916"/>
          </a:xfrm>
          <a:prstGeom prst="rect">
            <a:avLst/>
          </a:prstGeom>
          <a:noFill/>
        </p:spPr>
        <p:txBody>
          <a:bodyPr wrap="none" rtlCol="0">
            <a:spAutoFit/>
          </a:bodyPr>
          <a:lstStyle/>
          <a:p>
            <a:r>
              <a:rPr lang="en-US" altLang="ja-JP" sz="1050" dirty="0">
                <a:latin typeface="Meiryo UI" panose="020B0604030504040204" pitchFamily="50" charset="-128"/>
                <a:ea typeface="Meiryo UI" panose="020B0604030504040204" pitchFamily="50" charset="-128"/>
              </a:rPr>
              <a:t>10</a:t>
            </a:r>
            <a:endParaRPr kumimoji="1" lang="en-US" altLang="ja-JP"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13336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0" y="116632"/>
            <a:ext cx="493204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お金を借りる②「ローン」について</a:t>
            </a:r>
          </a:p>
        </p:txBody>
      </p:sp>
      <p:sp>
        <p:nvSpPr>
          <p:cNvPr id="3" name="テキスト ボックス 2"/>
          <p:cNvSpPr txBox="1"/>
          <p:nvPr/>
        </p:nvSpPr>
        <p:spPr>
          <a:xfrm>
            <a:off x="251520" y="792000"/>
            <a:ext cx="8640960" cy="461665"/>
          </a:xfrm>
          <a:prstGeom prst="rect">
            <a:avLst/>
          </a:prstGeom>
          <a:noFill/>
          <a:ln w="22225">
            <a:noFill/>
          </a:ln>
        </p:spPr>
        <p:txBody>
          <a:bodyPr wrap="square" rtlCol="0">
            <a:spAutoFit/>
          </a:bodyPr>
          <a:lstStyle/>
          <a:p>
            <a:pPr defTabSz="914400"/>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「金利」が違うと支払い額はこんなに違う？！</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251520" y="1332000"/>
            <a:ext cx="8640960" cy="1077218"/>
          </a:xfrm>
          <a:prstGeom prst="rect">
            <a:avLst/>
          </a:prstGeom>
          <a:noFill/>
        </p:spPr>
        <p:txBody>
          <a:bodyPr wrap="square" rtlCol="0">
            <a:spAutoFit/>
          </a:bodyPr>
          <a:lstStyle/>
          <a:p>
            <a:pPr defTabSz="914400"/>
            <a:r>
              <a:rPr lang="ja-JP" altLang="en-US" sz="2000" b="1" dirty="0">
                <a:solidFill>
                  <a:prstClr val="black">
                    <a:lumMod val="65000"/>
                    <a:lumOff val="35000"/>
                  </a:prstClr>
                </a:solidFill>
                <a:latin typeface="+mj-ea"/>
                <a:ea typeface="+mj-ea"/>
                <a:cs typeface="Meiryo UI" panose="020B0604030504040204" pitchFamily="50" charset="-128"/>
              </a:rPr>
              <a:t>お金を借りる場合には、同じ種類のローンでも銀行（金融機関）によって</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r>
              <a:rPr lang="ja-JP" altLang="en-US" sz="2400" b="1" dirty="0">
                <a:solidFill>
                  <a:srgbClr val="00B050"/>
                </a:solidFill>
                <a:latin typeface="+mj-ea"/>
                <a:ea typeface="+mj-ea"/>
                <a:cs typeface="Meiryo UI" panose="020B0604030504040204" pitchFamily="50" charset="-128"/>
              </a:rPr>
              <a:t>「金利」</a:t>
            </a:r>
            <a:r>
              <a:rPr lang="ja-JP" altLang="en-US" sz="2000" b="1" dirty="0">
                <a:solidFill>
                  <a:prstClr val="black">
                    <a:lumMod val="65000"/>
                    <a:lumOff val="35000"/>
                  </a:prstClr>
                </a:solidFill>
                <a:latin typeface="+mj-ea"/>
                <a:ea typeface="+mj-ea"/>
                <a:cs typeface="Meiryo UI" panose="020B0604030504040204" pitchFamily="50" charset="-128"/>
              </a:rPr>
              <a:t>が異なります。</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r>
              <a:rPr lang="ja-JP" altLang="en-US" sz="2000" b="1" dirty="0">
                <a:solidFill>
                  <a:prstClr val="black">
                    <a:lumMod val="65000"/>
                    <a:lumOff val="35000"/>
                  </a:prstClr>
                </a:solidFill>
                <a:latin typeface="+mj-ea"/>
                <a:ea typeface="+mj-ea"/>
                <a:cs typeface="Meiryo UI" panose="020B0604030504040204" pitchFamily="50" charset="-128"/>
              </a:rPr>
              <a:t>この違いによって、ローンで支払う合計支払い額が大きく違ってきます。</a:t>
            </a:r>
            <a:endParaRPr lang="en-US" altLang="ja-JP" sz="2000" b="1" dirty="0">
              <a:solidFill>
                <a:prstClr val="black">
                  <a:lumMod val="65000"/>
                  <a:lumOff val="35000"/>
                </a:prstClr>
              </a:solidFill>
              <a:latin typeface="+mj-ea"/>
              <a:ea typeface="+mj-ea"/>
              <a:cs typeface="Meiryo UI" panose="020B0604030504040204" pitchFamily="50" charset="-128"/>
            </a:endParaRPr>
          </a:p>
        </p:txBody>
      </p:sp>
      <p:sp>
        <p:nvSpPr>
          <p:cNvPr id="5" name="テキスト ボックス 4"/>
          <p:cNvSpPr txBox="1"/>
          <p:nvPr/>
        </p:nvSpPr>
        <p:spPr>
          <a:xfrm>
            <a:off x="3605100" y="5680847"/>
            <a:ext cx="5508612" cy="307777"/>
          </a:xfrm>
          <a:prstGeom prst="rect">
            <a:avLst/>
          </a:prstGeom>
          <a:noFill/>
        </p:spPr>
        <p:txBody>
          <a:bodyPr wrap="square" rtlCol="0">
            <a:spAutoFit/>
          </a:bodyPr>
          <a:lstStyle/>
          <a:p>
            <a:pPr algn="r" defTabSz="914400"/>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＊返済期間</a:t>
            </a:r>
            <a:r>
              <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年　元利均等方式　税金・手数料は省いて計算。</a:t>
            </a:r>
          </a:p>
        </p:txBody>
      </p:sp>
      <p:graphicFrame>
        <p:nvGraphicFramePr>
          <p:cNvPr id="6" name="表 5"/>
          <p:cNvGraphicFramePr>
            <a:graphicFrameLocks noGrp="1"/>
          </p:cNvGraphicFramePr>
          <p:nvPr>
            <p:extLst>
              <p:ext uri="{D42A27DB-BD31-4B8C-83A1-F6EECF244321}">
                <p14:modId xmlns:p14="http://schemas.microsoft.com/office/powerpoint/2010/main" val="3017110128"/>
              </p:ext>
            </p:extLst>
          </p:nvPr>
        </p:nvGraphicFramePr>
        <p:xfrm>
          <a:off x="323528" y="2561947"/>
          <a:ext cx="8693472" cy="3096345"/>
        </p:xfrm>
        <a:graphic>
          <a:graphicData uri="http://schemas.openxmlformats.org/drawingml/2006/table">
            <a:tbl>
              <a:tblPr firstRow="1" bandRow="1"/>
              <a:tblGrid>
                <a:gridCol w="1860872">
                  <a:extLst>
                    <a:ext uri="{9D8B030D-6E8A-4147-A177-3AD203B41FA5}">
                      <a16:colId xmlns:a16="http://schemas.microsoft.com/office/drawing/2014/main" val="20000"/>
                    </a:ext>
                  </a:extLst>
                </a:gridCol>
                <a:gridCol w="2573867">
                  <a:extLst>
                    <a:ext uri="{9D8B030D-6E8A-4147-A177-3AD203B41FA5}">
                      <a16:colId xmlns:a16="http://schemas.microsoft.com/office/drawing/2014/main" val="20001"/>
                    </a:ext>
                  </a:extLst>
                </a:gridCol>
                <a:gridCol w="4258733">
                  <a:extLst>
                    <a:ext uri="{9D8B030D-6E8A-4147-A177-3AD203B41FA5}">
                      <a16:colId xmlns:a16="http://schemas.microsoft.com/office/drawing/2014/main" val="20002"/>
                    </a:ext>
                  </a:extLst>
                </a:gridCol>
              </a:tblGrid>
              <a:tr h="619269">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algn="ctr"/>
                      <a:r>
                        <a:rPr kumimoji="1" lang="ja-JP" altLang="en-US" sz="2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借入金額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99"/>
                    </a:solidFill>
                  </a:tcPr>
                </a:tc>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algn="ctr"/>
                      <a:r>
                        <a:rPr kumimoji="1" lang="en-US" altLang="ja-JP" sz="2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3,000</a:t>
                      </a:r>
                      <a:r>
                        <a:rPr kumimoji="1" lang="ja-JP" altLang="en-US" sz="2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万円</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algn="ctr"/>
                      <a:r>
                        <a:rPr kumimoji="1" lang="en-US" altLang="ja-JP" sz="2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3,000</a:t>
                      </a:r>
                      <a:r>
                        <a:rPr kumimoji="1" lang="ja-JP" altLang="en-US" sz="2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万円</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19269">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algn="ctr"/>
                      <a:r>
                        <a:rPr kumimoji="1" lang="ja-JP" altLang="en-US" sz="2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金利</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99"/>
                    </a:solidFill>
                  </a:tcPr>
                </a:tc>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algn="ctr"/>
                      <a:r>
                        <a:rPr kumimoji="1" lang="en-US" altLang="ja-JP" sz="2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2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algn="ctr"/>
                      <a:r>
                        <a:rPr kumimoji="1" lang="en-US" altLang="ja-JP" sz="3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kumimoji="1" lang="en-US" altLang="ja-JP" sz="2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19269">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algn="ctr"/>
                      <a:r>
                        <a:rPr kumimoji="1" lang="ja-JP" altLang="en-US" sz="2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毎月返済額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99"/>
                    </a:solidFill>
                  </a:tcPr>
                </a:tc>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algn="ctr"/>
                      <a:r>
                        <a:rPr kumimoji="1" lang="en-US" altLang="ja-JP" sz="2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110,886</a:t>
                      </a:r>
                      <a:r>
                        <a:rPr kumimoji="1" lang="ja-JP" altLang="en-US" sz="2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円</a:t>
                      </a:r>
                    </a:p>
                  </a:txBody>
                  <a:tcPr marR="252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algn="ctr"/>
                      <a:r>
                        <a:rPr kumimoji="1" lang="en-US" altLang="ja-JP" sz="2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161,047</a:t>
                      </a:r>
                      <a:r>
                        <a:rPr kumimoji="1" lang="ja-JP" altLang="en-US" sz="2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円</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19269">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algn="ctr"/>
                      <a:r>
                        <a:rPr kumimoji="1" lang="ja-JP" altLang="en-US"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利息金額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99"/>
                    </a:solidFill>
                  </a:tcPr>
                </a:tc>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algn="r"/>
                      <a:r>
                        <a:rPr kumimoji="1" lang="en-US" altLang="ja-JP" sz="2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9,918,960</a:t>
                      </a:r>
                      <a:r>
                        <a:rPr kumimoji="1" lang="ja-JP" altLang="en-US" sz="2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円</a:t>
                      </a:r>
                    </a:p>
                  </a:txBody>
                  <a:tcPr marR="252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algn="r"/>
                      <a:r>
                        <a:rPr kumimoji="1" lang="ja-JP" altLang="en-US"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3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27,976,920</a:t>
                      </a:r>
                      <a:r>
                        <a:rPr kumimoji="1" lang="ja-JP" altLang="en-US"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円</a:t>
                      </a:r>
                    </a:p>
                  </a:txBody>
                  <a:tcPr marL="0" marR="21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19269">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algn="ctr"/>
                      <a:r>
                        <a:rPr kumimoji="1" lang="ja-JP" altLang="en-US"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支払い総額</a:t>
                      </a:r>
                      <a:endParaRPr kumimoji="1" lang="en-US" altLang="ja-JP"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99"/>
                    </a:solidFill>
                  </a:tcPr>
                </a:tc>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algn="r"/>
                      <a:r>
                        <a:rPr kumimoji="1" lang="en-US" altLang="ja-JP" sz="2400" b="1" i="0" u="none"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39,918,960</a:t>
                      </a:r>
                      <a:r>
                        <a:rPr kumimoji="1" lang="ja-JP" altLang="en-US" sz="2400" b="1" i="0" u="none"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2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R="252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57,976,920</a:t>
                      </a:r>
                      <a:r>
                        <a:rPr kumimoji="1" lang="ja-JP" altLang="en-US" sz="2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円</a:t>
                      </a:r>
                    </a:p>
                  </a:txBody>
                  <a:tcPr marL="0" marR="21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7" name="ホームベース 6"/>
          <p:cNvSpPr/>
          <p:nvPr/>
        </p:nvSpPr>
        <p:spPr bwMode="gray">
          <a:xfrm>
            <a:off x="4597821" y="3288349"/>
            <a:ext cx="1368154" cy="432048"/>
          </a:xfrm>
          <a:prstGeom prst="homePlate">
            <a:avLst/>
          </a:prstGeom>
          <a:solidFill>
            <a:schemeClr val="accent6">
              <a:lumMod val="60000"/>
              <a:lumOff val="40000"/>
            </a:schemeClr>
          </a:solidFill>
          <a:ln w="25400" cap="flat" cmpd="sng" algn="ctr">
            <a:solidFill>
              <a:schemeClr val="accent6">
                <a:lumMod val="60000"/>
                <a:lumOff val="40000"/>
              </a:schemeClr>
            </a:solidFill>
            <a:prstDash val="solid"/>
          </a:ln>
          <a:effectLst/>
        </p:spPr>
        <p:txBody>
          <a:bodyPr rtlCol="0" anchor="ctr"/>
          <a:lstStyle/>
          <a:p>
            <a:pPr algn="ctr" defTabSz="914400"/>
            <a:r>
              <a:rPr kumimoji="0" lang="en-US" altLang="ja-JP" sz="2000" b="1" kern="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2.5</a:t>
            </a:r>
            <a:r>
              <a:rPr kumimoji="0" lang="ja-JP" altLang="en-US" sz="2000" b="1" kern="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倍</a:t>
            </a:r>
          </a:p>
        </p:txBody>
      </p:sp>
      <p:sp>
        <p:nvSpPr>
          <p:cNvPr id="8" name="ホームベース 7"/>
          <p:cNvSpPr/>
          <p:nvPr/>
        </p:nvSpPr>
        <p:spPr bwMode="gray">
          <a:xfrm>
            <a:off x="4597821" y="4490972"/>
            <a:ext cx="1368154" cy="432048"/>
          </a:xfrm>
          <a:prstGeom prst="homePlate">
            <a:avLst/>
          </a:prstGeom>
          <a:solidFill>
            <a:schemeClr val="accent6">
              <a:lumMod val="60000"/>
              <a:lumOff val="40000"/>
            </a:schemeClr>
          </a:solidFill>
          <a:ln w="25400" cap="flat" cmpd="sng" algn="ctr">
            <a:solidFill>
              <a:schemeClr val="accent6">
                <a:lumMod val="60000"/>
                <a:lumOff val="40000"/>
              </a:schemeClr>
            </a:solidFill>
            <a:prstDash val="solid"/>
          </a:ln>
          <a:effectLst/>
        </p:spPr>
        <p:txBody>
          <a:bodyPr rtlCol="0" anchor="ctr"/>
          <a:lstStyle/>
          <a:p>
            <a:pPr algn="ctr" defTabSz="914400"/>
            <a:r>
              <a:rPr kumimoji="0" lang="en-US" altLang="ja-JP" sz="2000" b="1" kern="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2.82</a:t>
            </a:r>
            <a:r>
              <a:rPr kumimoji="0" lang="ja-JP" altLang="en-US" sz="2000" b="1" kern="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倍</a:t>
            </a:r>
          </a:p>
        </p:txBody>
      </p:sp>
      <p:sp>
        <p:nvSpPr>
          <p:cNvPr id="9" name="テキスト ボックス 8">
            <a:extLst>
              <a:ext uri="{FF2B5EF4-FFF2-40B4-BE49-F238E27FC236}">
                <a16:creationId xmlns:a16="http://schemas.microsoft.com/office/drawing/2014/main" id="{53C3ED03-AA47-489C-81D3-0B380107C880}"/>
              </a:ext>
            </a:extLst>
          </p:cNvPr>
          <p:cNvSpPr txBox="1"/>
          <p:nvPr/>
        </p:nvSpPr>
        <p:spPr>
          <a:xfrm>
            <a:off x="8698704" y="6558244"/>
            <a:ext cx="351378" cy="253916"/>
          </a:xfrm>
          <a:prstGeom prst="rect">
            <a:avLst/>
          </a:prstGeom>
          <a:noFill/>
        </p:spPr>
        <p:txBody>
          <a:bodyPr wrap="none" rtlCol="0">
            <a:spAutoFit/>
          </a:bodyPr>
          <a:lstStyle/>
          <a:p>
            <a:r>
              <a:rPr lang="en-US" altLang="ja-JP" sz="1050" dirty="0">
                <a:latin typeface="Meiryo UI" panose="020B0604030504040204" pitchFamily="50" charset="-128"/>
                <a:ea typeface="Meiryo UI" panose="020B0604030504040204" pitchFamily="50" charset="-128"/>
              </a:rPr>
              <a:t>11</a:t>
            </a:r>
            <a:endParaRPr kumimoji="1" lang="en-US" altLang="ja-JP"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32638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849AF87F-0A80-4BAA-9ECB-1BB83DE45292}"/>
              </a:ext>
            </a:extLst>
          </p:cNvPr>
          <p:cNvSpPr/>
          <p:nvPr/>
        </p:nvSpPr>
        <p:spPr>
          <a:xfrm>
            <a:off x="853404" y="3847648"/>
            <a:ext cx="7792885" cy="1800798"/>
          </a:xfrm>
          <a:prstGeom prst="roundRect">
            <a:avLst>
              <a:gd name="adj" fmla="val 9125"/>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20A30088-D309-4440-9802-065848B8251C}"/>
              </a:ext>
            </a:extLst>
          </p:cNvPr>
          <p:cNvSpPr/>
          <p:nvPr/>
        </p:nvSpPr>
        <p:spPr>
          <a:xfrm>
            <a:off x="853404" y="2381667"/>
            <a:ext cx="7792885" cy="1307828"/>
          </a:xfrm>
          <a:prstGeom prst="roundRect">
            <a:avLst>
              <a:gd name="adj" fmla="val 9125"/>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0" y="116632"/>
            <a:ext cx="493204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お金を借りる②「ローン」について</a:t>
            </a:r>
          </a:p>
        </p:txBody>
      </p:sp>
      <p:sp>
        <p:nvSpPr>
          <p:cNvPr id="3" name="テキスト ボックス 2"/>
          <p:cNvSpPr txBox="1"/>
          <p:nvPr/>
        </p:nvSpPr>
        <p:spPr>
          <a:xfrm>
            <a:off x="251520" y="792000"/>
            <a:ext cx="8640960" cy="461665"/>
          </a:xfrm>
          <a:prstGeom prst="rect">
            <a:avLst/>
          </a:prstGeom>
          <a:noFill/>
          <a:ln w="22225">
            <a:noFill/>
          </a:ln>
        </p:spPr>
        <p:txBody>
          <a:bodyPr wrap="square" rtlCol="0">
            <a:spAutoFit/>
          </a:bodyPr>
          <a:lstStyle/>
          <a:p>
            <a:pPr defTabSz="914400"/>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「ローン」の良い点・注意点</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251520" y="1332000"/>
            <a:ext cx="8640960" cy="707886"/>
          </a:xfrm>
          <a:prstGeom prst="rect">
            <a:avLst/>
          </a:prstGeom>
          <a:noFill/>
        </p:spPr>
        <p:txBody>
          <a:bodyPr wrap="square" rtlCol="0">
            <a:spAutoFit/>
          </a:bodyPr>
          <a:lstStyle/>
          <a:p>
            <a:pPr defTabSz="914400"/>
            <a:r>
              <a:rPr lang="ja-JP" altLang="en-US" sz="2000" b="1" dirty="0">
                <a:solidFill>
                  <a:prstClr val="black">
                    <a:lumMod val="65000"/>
                    <a:lumOff val="35000"/>
                  </a:prstClr>
                </a:solidFill>
                <a:latin typeface="+mj-ea"/>
                <a:ea typeface="+mj-ea"/>
                <a:cs typeface="Meiryo UI" panose="020B0604030504040204" pitchFamily="50" charset="-128"/>
              </a:rPr>
              <a:t>ローンは、生活を豊かで便利にする役割があります。</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r>
              <a:rPr lang="ja-JP" altLang="en-US" sz="2000" b="1" dirty="0">
                <a:solidFill>
                  <a:prstClr val="black">
                    <a:lumMod val="65000"/>
                    <a:lumOff val="35000"/>
                  </a:prstClr>
                </a:solidFill>
                <a:latin typeface="+mj-ea"/>
                <a:ea typeface="+mj-ea"/>
                <a:cs typeface="Meiryo UI" panose="020B0604030504040204" pitchFamily="50" charset="-128"/>
              </a:rPr>
              <a:t>良い点、注意点を理解して、賢く活用できるようにしましょう。</a:t>
            </a:r>
            <a:endParaRPr lang="en-US" altLang="ja-JP" sz="2000" b="1" dirty="0">
              <a:solidFill>
                <a:prstClr val="black">
                  <a:lumMod val="65000"/>
                  <a:lumOff val="35000"/>
                </a:prstClr>
              </a:solidFill>
              <a:latin typeface="+mj-ea"/>
              <a:ea typeface="+mj-ea"/>
              <a:cs typeface="Meiryo UI" panose="020B0604030504040204" pitchFamily="50" charset="-128"/>
            </a:endParaRPr>
          </a:p>
        </p:txBody>
      </p:sp>
      <p:sp>
        <p:nvSpPr>
          <p:cNvPr id="5" name="テキスト ボックス 4"/>
          <p:cNvSpPr txBox="1"/>
          <p:nvPr/>
        </p:nvSpPr>
        <p:spPr>
          <a:xfrm>
            <a:off x="924524" y="2478023"/>
            <a:ext cx="7235628" cy="954107"/>
          </a:xfrm>
          <a:prstGeom prst="rect">
            <a:avLst/>
          </a:prstGeom>
          <a:noFill/>
        </p:spPr>
        <p:txBody>
          <a:bodyPr wrap="square" rtlCol="0">
            <a:spAutoFit/>
          </a:bodyPr>
          <a:lstStyle/>
          <a:p>
            <a:pPr defTabSz="914400"/>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良い点</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pPr defTabSz="914400"/>
            <a:endParaRPr lang="en-US" altLang="ja-JP" sz="800" b="1" dirty="0">
              <a:solidFill>
                <a:srgbClr val="F79646">
                  <a:lumMod val="75000"/>
                </a:srgb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24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①必要なときに必要なものを手に入れられる</a:t>
            </a:r>
            <a:r>
              <a:rPr lang="ja-JP" altLang="en-US" sz="2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924524" y="3959408"/>
            <a:ext cx="7235628" cy="147732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chemeClr val="accent6">
                    <a:lumMod val="75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注意点</a:t>
            </a:r>
            <a:endParaRPr kumimoji="0" lang="en-US" altLang="ja-JP" sz="2400" b="1" i="0" u="none" strike="noStrike" kern="0" cap="none" spc="0" normalizeH="0" baseline="0" noProof="0" dirty="0">
              <a:ln>
                <a:noFill/>
              </a:ln>
              <a:solidFill>
                <a:schemeClr val="accent6">
                  <a:lumMod val="75000"/>
                </a:scheme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800" b="1" i="0" u="none" strike="noStrike" kern="0" cap="none" spc="0" normalizeH="0" baseline="0" noProof="0" dirty="0">
              <a:ln>
                <a:noFill/>
              </a:ln>
              <a:solidFill>
                <a:srgbClr val="F79646">
                  <a:lumMod val="5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①将来の収入の使い方を決めてしまう</a:t>
            </a:r>
            <a:endParaRPr kumimoji="0" lang="en-US" altLang="ja-JP" sz="2400" b="1" i="0" u="none" strike="noStrike" kern="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000" b="1" i="0" u="none" strike="noStrike" kern="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②金利によって支払い総額が変わる</a:t>
            </a:r>
            <a:endParaRPr kumimoji="0" lang="en-US" altLang="ja-JP" sz="2400" b="1" i="0" u="none" strike="noStrike" kern="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9C155B48-8C99-474E-A914-6981865FB343}"/>
              </a:ext>
            </a:extLst>
          </p:cNvPr>
          <p:cNvSpPr txBox="1"/>
          <p:nvPr/>
        </p:nvSpPr>
        <p:spPr>
          <a:xfrm>
            <a:off x="8698704" y="6558244"/>
            <a:ext cx="351378" cy="253916"/>
          </a:xfrm>
          <a:prstGeom prst="rect">
            <a:avLst/>
          </a:prstGeom>
          <a:noFill/>
        </p:spPr>
        <p:txBody>
          <a:bodyPr wrap="none" rtlCol="0">
            <a:spAutoFit/>
          </a:bodyPr>
          <a:lstStyle/>
          <a:p>
            <a:r>
              <a:rPr lang="en-US" altLang="ja-JP" sz="1050" dirty="0">
                <a:latin typeface="Meiryo UI" panose="020B0604030504040204" pitchFamily="50" charset="-128"/>
                <a:ea typeface="Meiryo UI" panose="020B0604030504040204" pitchFamily="50" charset="-128"/>
              </a:rPr>
              <a:t>12</a:t>
            </a:r>
            <a:endParaRPr kumimoji="1" lang="en-US" altLang="ja-JP"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13336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82149" y="1193666"/>
            <a:ext cx="8640960" cy="4093428"/>
          </a:xfrm>
          <a:prstGeom prst="rect">
            <a:avLst/>
          </a:prstGeom>
          <a:noFill/>
        </p:spPr>
        <p:txBody>
          <a:bodyPr wrap="square" rtlCol="0">
            <a:spAutoFit/>
          </a:bodyPr>
          <a:lstStyle/>
          <a:p>
            <a:pPr defTabSz="914400"/>
            <a:r>
              <a:rPr lang="ja-JP" altLang="en-US"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36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ローン</a:t>
            </a:r>
            <a:r>
              <a:rPr lang="ja-JP" altLang="en-US"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36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お金を借りることができる仕組み</a:t>
            </a:r>
            <a:r>
              <a:rPr lang="ja-JP" altLang="en-US"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endParaRPr lang="en-US" altLang="ja-JP" sz="4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36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ローン</a:t>
            </a:r>
            <a:r>
              <a:rPr lang="ja-JP" altLang="en-US"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をかしこく活用することで、</a:t>
            </a:r>
            <a:endParaRPr lang="en-US" altLang="ja-JP"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36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生活を豊かにする</a:t>
            </a:r>
            <a:r>
              <a:rPr lang="ja-JP" altLang="en-US"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ことができる。</a:t>
            </a:r>
            <a:endParaRPr lang="en-US" altLang="ja-JP"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endParaRPr lang="en-US" altLang="ja-JP" sz="4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36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ローン</a:t>
            </a:r>
            <a:r>
              <a:rPr lang="ja-JP" altLang="en-US"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を活用するときには、</a:t>
            </a:r>
            <a:r>
              <a:rPr lang="ja-JP" altLang="en-US" sz="36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金利の違い</a:t>
            </a:r>
            <a:r>
              <a:rPr lang="ja-JP" altLang="en-US"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　 比較することが大切。</a:t>
            </a:r>
            <a:endParaRPr lang="en-US" altLang="ja-JP"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a:extLst>
              <a:ext uri="{FF2B5EF4-FFF2-40B4-BE49-F238E27FC236}">
                <a16:creationId xmlns:a16="http://schemas.microsoft.com/office/drawing/2014/main" id="{2A98DB43-FAC5-4612-A38C-DCD77302A7DF}"/>
              </a:ext>
            </a:extLst>
          </p:cNvPr>
          <p:cNvSpPr txBox="1"/>
          <p:nvPr/>
        </p:nvSpPr>
        <p:spPr>
          <a:xfrm>
            <a:off x="0" y="116632"/>
            <a:ext cx="493204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お金を借りる②「ローン」について</a:t>
            </a:r>
          </a:p>
        </p:txBody>
      </p:sp>
      <p:sp>
        <p:nvSpPr>
          <p:cNvPr id="6" name="テキスト ボックス 5">
            <a:extLst>
              <a:ext uri="{FF2B5EF4-FFF2-40B4-BE49-F238E27FC236}">
                <a16:creationId xmlns:a16="http://schemas.microsoft.com/office/drawing/2014/main" id="{D90D4E7B-94A0-4620-84E5-DF68F97E010E}"/>
              </a:ext>
            </a:extLst>
          </p:cNvPr>
          <p:cNvSpPr txBox="1"/>
          <p:nvPr/>
        </p:nvSpPr>
        <p:spPr>
          <a:xfrm>
            <a:off x="8672070" y="6398440"/>
            <a:ext cx="351378" cy="253916"/>
          </a:xfrm>
          <a:prstGeom prst="rect">
            <a:avLst/>
          </a:prstGeom>
          <a:noFill/>
        </p:spPr>
        <p:txBody>
          <a:bodyPr wrap="none" rtlCol="0">
            <a:spAutoFit/>
          </a:bodyPr>
          <a:lstStyle/>
          <a:p>
            <a:r>
              <a:rPr lang="en-US" altLang="ja-JP" sz="1050" dirty="0">
                <a:latin typeface="Meiryo UI" panose="020B0604030504040204" pitchFamily="50" charset="-128"/>
                <a:ea typeface="Meiryo UI" panose="020B0604030504040204" pitchFamily="50" charset="-128"/>
              </a:rPr>
              <a:t>13</a:t>
            </a:r>
            <a:endParaRPr kumimoji="1" lang="en-US" altLang="ja-JP"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22641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1" y="116632"/>
            <a:ext cx="8611087"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お金を借りる②「ローン」について　</a:t>
            </a:r>
            <a:r>
              <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補足</a:t>
            </a:r>
            <a:r>
              <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51520" y="864000"/>
            <a:ext cx="8640960" cy="461665"/>
          </a:xfrm>
          <a:prstGeom prst="rect">
            <a:avLst/>
          </a:prstGeom>
          <a:noFill/>
          <a:ln w="22225">
            <a:solidFill>
              <a:srgbClr val="00B050"/>
            </a:solidFill>
          </a:ln>
        </p:spPr>
        <p:txBody>
          <a:bodyPr wrap="square" rtlCol="0">
            <a:spAutoFit/>
          </a:bodyPr>
          <a:lstStyle/>
          <a:p>
            <a:pPr algn="ctr" defTabSz="914400"/>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「カードローン」について</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251520" y="1340768"/>
            <a:ext cx="8640960" cy="4001095"/>
          </a:xfrm>
          <a:prstGeom prst="rect">
            <a:avLst/>
          </a:prstGeom>
          <a:noFill/>
        </p:spPr>
        <p:txBody>
          <a:bodyPr wrap="square" rtlCol="0">
            <a:spAutoFit/>
          </a:bodyPr>
          <a:lstStyle/>
          <a:p>
            <a:pPr defTabSz="914400"/>
            <a:r>
              <a:rPr lang="ja-JP" altLang="en-US" sz="2400" b="1" dirty="0">
                <a:solidFill>
                  <a:srgbClr val="00B050"/>
                </a:solidFill>
                <a:latin typeface="+mj-ea"/>
                <a:ea typeface="+mj-ea"/>
                <a:cs typeface="Meiryo UI" panose="020B0604030504040204" pitchFamily="50" charset="-128"/>
              </a:rPr>
              <a:t>カードローン</a:t>
            </a:r>
            <a:r>
              <a:rPr lang="ja-JP" altLang="en-US" sz="2000" b="1" dirty="0">
                <a:solidFill>
                  <a:prstClr val="black">
                    <a:lumMod val="65000"/>
                    <a:lumOff val="35000"/>
                  </a:prstClr>
                </a:solidFill>
                <a:latin typeface="+mj-ea"/>
                <a:ea typeface="+mj-ea"/>
                <a:cs typeface="Meiryo UI" panose="020B0604030504040204" pitchFamily="50" charset="-128"/>
              </a:rPr>
              <a:t>は、あらかじめ決められた</a:t>
            </a:r>
            <a:r>
              <a:rPr lang="ja-JP" altLang="en-US" sz="2400" b="1" dirty="0">
                <a:solidFill>
                  <a:srgbClr val="00B050"/>
                </a:solidFill>
                <a:latin typeface="+mj-ea"/>
                <a:ea typeface="+mj-ea"/>
                <a:cs typeface="Meiryo UI" panose="020B0604030504040204" pitchFamily="50" charset="-128"/>
              </a:rPr>
              <a:t>利用限度額の範囲内</a:t>
            </a:r>
            <a:r>
              <a:rPr lang="ja-JP" altLang="en-US" sz="2000" b="1" dirty="0">
                <a:solidFill>
                  <a:prstClr val="black">
                    <a:lumMod val="65000"/>
                    <a:lumOff val="35000"/>
                  </a:prstClr>
                </a:solidFill>
                <a:latin typeface="+mj-ea"/>
                <a:ea typeface="+mj-ea"/>
                <a:cs typeface="Meiryo UI" panose="020B0604030504040204" pitchFamily="50" charset="-128"/>
              </a:rPr>
              <a:t>なら、</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r>
              <a:rPr lang="ja-JP" altLang="en-US" sz="2400" b="1" dirty="0">
                <a:solidFill>
                  <a:srgbClr val="00B050"/>
                </a:solidFill>
                <a:latin typeface="+mj-ea"/>
                <a:ea typeface="+mj-ea"/>
                <a:cs typeface="Meiryo UI" panose="020B0604030504040204" pitchFamily="50" charset="-128"/>
              </a:rPr>
              <a:t>いつでも何回でも借りる</a:t>
            </a:r>
            <a:r>
              <a:rPr lang="ja-JP" altLang="en-US" sz="2000" b="1" dirty="0">
                <a:solidFill>
                  <a:prstClr val="black">
                    <a:lumMod val="65000"/>
                    <a:lumOff val="35000"/>
                  </a:prstClr>
                </a:solidFill>
                <a:latin typeface="+mj-ea"/>
                <a:ea typeface="+mj-ea"/>
                <a:cs typeface="Meiryo UI" panose="020B0604030504040204" pitchFamily="50" charset="-128"/>
              </a:rPr>
              <a:t>ことができるローンです。</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endParaRPr lang="en-US" altLang="ja-JP" sz="1000" b="1" dirty="0">
              <a:solidFill>
                <a:prstClr val="black">
                  <a:lumMod val="65000"/>
                  <a:lumOff val="35000"/>
                </a:prstClr>
              </a:solidFill>
              <a:latin typeface="+mj-ea"/>
              <a:ea typeface="+mj-ea"/>
              <a:cs typeface="Meiryo UI" panose="020B0604030504040204" pitchFamily="50" charset="-128"/>
            </a:endParaRPr>
          </a:p>
          <a:p>
            <a:pPr defTabSz="914400"/>
            <a:r>
              <a:rPr lang="ja-JP" altLang="en-US" sz="2000" b="1" dirty="0">
                <a:solidFill>
                  <a:prstClr val="black">
                    <a:lumMod val="65000"/>
                    <a:lumOff val="35000"/>
                  </a:prstClr>
                </a:solidFill>
                <a:latin typeface="+mj-ea"/>
                <a:ea typeface="+mj-ea"/>
                <a:cs typeface="Meiryo UI" panose="020B0604030504040204" pitchFamily="50" charset="-128"/>
              </a:rPr>
              <a:t>カードローンの場合も、</a:t>
            </a:r>
            <a:r>
              <a:rPr lang="ja-JP" altLang="en-US" sz="2400" b="1" dirty="0">
                <a:solidFill>
                  <a:srgbClr val="00B050"/>
                </a:solidFill>
                <a:latin typeface="+mj-ea"/>
                <a:ea typeface="+mj-ea"/>
                <a:cs typeface="Meiryo UI" panose="020B0604030504040204" pitchFamily="50" charset="-128"/>
              </a:rPr>
              <a:t>事前に審査が行われる</a:t>
            </a:r>
            <a:r>
              <a:rPr lang="ja-JP" altLang="en-US" sz="2000" b="1" dirty="0">
                <a:solidFill>
                  <a:prstClr val="black">
                    <a:lumMod val="65000"/>
                    <a:lumOff val="35000"/>
                  </a:prstClr>
                </a:solidFill>
                <a:latin typeface="+mj-ea"/>
                <a:ea typeface="+mj-ea"/>
                <a:cs typeface="Meiryo UI" panose="020B0604030504040204" pitchFamily="50" charset="-128"/>
              </a:rPr>
              <a:t>のが一般的です。</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endParaRPr lang="en-US" altLang="ja-JP" sz="1000" b="1" dirty="0">
              <a:solidFill>
                <a:prstClr val="black">
                  <a:lumMod val="65000"/>
                  <a:lumOff val="35000"/>
                </a:prstClr>
              </a:solidFill>
              <a:latin typeface="+mj-ea"/>
              <a:ea typeface="+mj-ea"/>
              <a:cs typeface="Meiryo UI" panose="020B0604030504040204" pitchFamily="50" charset="-128"/>
            </a:endParaRPr>
          </a:p>
          <a:p>
            <a:pPr defTabSz="914400"/>
            <a:r>
              <a:rPr lang="ja-JP" altLang="en-US" sz="2000" b="1" dirty="0">
                <a:solidFill>
                  <a:prstClr val="black">
                    <a:lumMod val="65000"/>
                    <a:lumOff val="35000"/>
                  </a:prstClr>
                </a:solidFill>
                <a:latin typeface="+mj-ea"/>
                <a:ea typeface="+mj-ea"/>
                <a:cs typeface="Meiryo UI" panose="020B0604030504040204" pitchFamily="50" charset="-128"/>
              </a:rPr>
              <a:t>借りる場合は、キャッシュカードと同様に、</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r>
              <a:rPr lang="ja-JP" altLang="en-US" sz="2400" b="1" dirty="0">
                <a:solidFill>
                  <a:srgbClr val="00B050"/>
                </a:solidFill>
                <a:latin typeface="+mj-ea"/>
                <a:ea typeface="+mj-ea"/>
                <a:cs typeface="Meiryo UI" panose="020B0604030504040204" pitchFamily="50" charset="-128"/>
              </a:rPr>
              <a:t>ローンカード</a:t>
            </a:r>
            <a:r>
              <a:rPr lang="ja-JP" altLang="en-US" sz="2000" b="1" dirty="0">
                <a:solidFill>
                  <a:prstClr val="black">
                    <a:lumMod val="65000"/>
                    <a:lumOff val="35000"/>
                  </a:prstClr>
                </a:solidFill>
                <a:latin typeface="+mj-ea"/>
                <a:ea typeface="+mj-ea"/>
                <a:cs typeface="Meiryo UI" panose="020B0604030504040204" pitchFamily="50" charset="-128"/>
              </a:rPr>
              <a:t>を</a:t>
            </a:r>
            <a:r>
              <a:rPr lang="en-US" altLang="ja-JP" sz="2400" b="1" dirty="0">
                <a:solidFill>
                  <a:srgbClr val="00B050"/>
                </a:solidFill>
                <a:latin typeface="+mj-ea"/>
                <a:ea typeface="+mj-ea"/>
                <a:cs typeface="Meiryo UI" panose="020B0604030504040204" pitchFamily="50" charset="-128"/>
              </a:rPr>
              <a:t>ATM</a:t>
            </a:r>
            <a:r>
              <a:rPr lang="ja-JP" altLang="en-US" sz="2400" b="1" dirty="0">
                <a:solidFill>
                  <a:srgbClr val="00B050"/>
                </a:solidFill>
                <a:latin typeface="+mj-ea"/>
                <a:ea typeface="+mj-ea"/>
                <a:cs typeface="Meiryo UI" panose="020B0604030504040204" pitchFamily="50" charset="-128"/>
              </a:rPr>
              <a:t>に入れ</a:t>
            </a:r>
            <a:r>
              <a:rPr lang="ja-JP" altLang="en-US" sz="2000" b="1" dirty="0">
                <a:solidFill>
                  <a:prstClr val="black">
                    <a:lumMod val="65000"/>
                    <a:lumOff val="35000"/>
                  </a:prstClr>
                </a:solidFill>
                <a:latin typeface="+mj-ea"/>
                <a:ea typeface="+mj-ea"/>
                <a:cs typeface="Meiryo UI" panose="020B0604030504040204" pitchFamily="50" charset="-128"/>
              </a:rPr>
              <a:t>、暗証番号と</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r>
              <a:rPr lang="ja-JP" altLang="en-US" sz="2000" b="1" dirty="0">
                <a:solidFill>
                  <a:prstClr val="black">
                    <a:lumMod val="65000"/>
                    <a:lumOff val="35000"/>
                  </a:prstClr>
                </a:solidFill>
                <a:latin typeface="+mj-ea"/>
                <a:ea typeface="+mj-ea"/>
                <a:cs typeface="Meiryo UI" panose="020B0604030504040204" pitchFamily="50" charset="-128"/>
              </a:rPr>
              <a:t>必要な金額を入力します。</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endParaRPr lang="en-US" altLang="ja-JP" sz="1000" b="1" dirty="0">
              <a:solidFill>
                <a:prstClr val="black">
                  <a:lumMod val="65000"/>
                  <a:lumOff val="35000"/>
                </a:prstClr>
              </a:solidFill>
              <a:latin typeface="+mj-ea"/>
              <a:ea typeface="+mj-ea"/>
              <a:cs typeface="Meiryo UI" panose="020B0604030504040204" pitchFamily="50" charset="-128"/>
            </a:endParaRPr>
          </a:p>
          <a:p>
            <a:pPr defTabSz="914400"/>
            <a:r>
              <a:rPr lang="ja-JP" altLang="en-US" sz="2000" b="1" dirty="0">
                <a:solidFill>
                  <a:prstClr val="black">
                    <a:lumMod val="65000"/>
                    <a:lumOff val="35000"/>
                  </a:prstClr>
                </a:solidFill>
                <a:latin typeface="+mj-ea"/>
                <a:ea typeface="+mj-ea"/>
                <a:cs typeface="Meiryo UI" panose="020B0604030504040204" pitchFamily="50" charset="-128"/>
              </a:rPr>
              <a:t>借りるときも返すときも窓口に行く必要がなく、</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r>
              <a:rPr lang="ja-JP" altLang="en-US" sz="2000" b="1" dirty="0">
                <a:solidFill>
                  <a:prstClr val="black">
                    <a:lumMod val="65000"/>
                    <a:lumOff val="35000"/>
                  </a:prstClr>
                </a:solidFill>
                <a:latin typeface="+mj-ea"/>
                <a:ea typeface="+mj-ea"/>
                <a:cs typeface="Meiryo UI" panose="020B0604030504040204" pitchFamily="50" charset="-128"/>
              </a:rPr>
              <a:t>便利な仕組みですが、</a:t>
            </a:r>
            <a:r>
              <a:rPr lang="ja-JP" altLang="en-US" sz="2400" b="1" dirty="0">
                <a:solidFill>
                  <a:srgbClr val="00B050"/>
                </a:solidFill>
                <a:latin typeface="+mj-ea"/>
                <a:ea typeface="+mj-ea"/>
                <a:cs typeface="Meiryo UI" panose="020B0604030504040204" pitchFamily="50" charset="-128"/>
              </a:rPr>
              <a:t>機械から出てくるお金は</a:t>
            </a:r>
            <a:endParaRPr lang="en-US" altLang="ja-JP" sz="2400" b="1" dirty="0">
              <a:solidFill>
                <a:srgbClr val="00B050"/>
              </a:solidFill>
              <a:latin typeface="+mj-ea"/>
              <a:ea typeface="+mj-ea"/>
              <a:cs typeface="Meiryo UI" panose="020B0604030504040204" pitchFamily="50" charset="-128"/>
            </a:endParaRPr>
          </a:p>
          <a:p>
            <a:pPr defTabSz="914400"/>
            <a:r>
              <a:rPr lang="ja-JP" altLang="en-US" sz="2400" b="1" dirty="0">
                <a:solidFill>
                  <a:srgbClr val="00B050"/>
                </a:solidFill>
                <a:latin typeface="+mj-ea"/>
                <a:ea typeface="+mj-ea"/>
                <a:cs typeface="Meiryo UI" panose="020B0604030504040204" pitchFamily="50" charset="-128"/>
              </a:rPr>
              <a:t>自分の預金ではなく</a:t>
            </a:r>
            <a:r>
              <a:rPr lang="ja-JP" altLang="en-US" sz="2000" b="1" dirty="0">
                <a:solidFill>
                  <a:prstClr val="black">
                    <a:lumMod val="65000"/>
                    <a:lumOff val="35000"/>
                  </a:prstClr>
                </a:solidFill>
                <a:latin typeface="+mj-ea"/>
                <a:ea typeface="+mj-ea"/>
                <a:cs typeface="Meiryo UI" panose="020B0604030504040204" pitchFamily="50" charset="-128"/>
              </a:rPr>
              <a:t>、あくまで</a:t>
            </a:r>
            <a:r>
              <a:rPr lang="ja-JP" altLang="en-US" sz="2400" b="1" dirty="0">
                <a:solidFill>
                  <a:srgbClr val="00B050"/>
                </a:solidFill>
                <a:latin typeface="+mj-ea"/>
                <a:ea typeface="+mj-ea"/>
                <a:cs typeface="Meiryo UI" panose="020B0604030504040204" pitchFamily="50" charset="-128"/>
              </a:rPr>
              <a:t>借りているお金</a:t>
            </a:r>
            <a:endParaRPr lang="en-US" altLang="ja-JP" sz="2400" b="1" dirty="0">
              <a:solidFill>
                <a:srgbClr val="00B050"/>
              </a:solidFill>
              <a:latin typeface="+mj-ea"/>
              <a:ea typeface="+mj-ea"/>
              <a:cs typeface="Meiryo UI" panose="020B0604030504040204" pitchFamily="50" charset="-128"/>
            </a:endParaRPr>
          </a:p>
          <a:p>
            <a:pPr defTabSz="914400"/>
            <a:r>
              <a:rPr lang="ja-JP" altLang="en-US" sz="2000" b="1" dirty="0">
                <a:solidFill>
                  <a:prstClr val="black">
                    <a:lumMod val="65000"/>
                    <a:lumOff val="35000"/>
                  </a:prstClr>
                </a:solidFill>
                <a:latin typeface="+mj-ea"/>
                <a:ea typeface="+mj-ea"/>
                <a:cs typeface="Meiryo UI" panose="020B0604030504040204" pitchFamily="50" charset="-128"/>
              </a:rPr>
              <a:t>だということを忘れてはいけません。</a:t>
            </a:r>
            <a:endParaRPr lang="en-US" altLang="ja-JP" sz="2000" b="1" dirty="0">
              <a:solidFill>
                <a:prstClr val="black">
                  <a:lumMod val="65000"/>
                  <a:lumOff val="35000"/>
                </a:prstClr>
              </a:solidFill>
              <a:latin typeface="+mj-ea"/>
              <a:ea typeface="+mj-ea"/>
              <a:cs typeface="Meiryo UI" panose="020B0604030504040204" pitchFamily="50" charset="-128"/>
            </a:endParaRPr>
          </a:p>
        </p:txBody>
      </p:sp>
      <p:sp>
        <p:nvSpPr>
          <p:cNvPr id="10" name="テキスト ボックス 9"/>
          <p:cNvSpPr txBox="1"/>
          <p:nvPr/>
        </p:nvSpPr>
        <p:spPr>
          <a:xfrm>
            <a:off x="251520" y="5693569"/>
            <a:ext cx="8640960" cy="861774"/>
          </a:xfrm>
          <a:prstGeom prst="rect">
            <a:avLst/>
          </a:prstGeom>
          <a:noFill/>
        </p:spPr>
        <p:txBody>
          <a:bodyPr wrap="square" rtlCol="0">
            <a:spAutoFit/>
          </a:bodyPr>
          <a:lstStyle/>
          <a:p>
            <a:pPr defTabSz="914400"/>
            <a:r>
              <a:rPr lang="en-US" altLang="ja-JP" sz="14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ATM</a:t>
            </a:r>
            <a:r>
              <a:rPr lang="ja-JP" altLang="en-US" sz="14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Automated Teller Machine</a:t>
            </a:r>
            <a:r>
              <a:rPr lang="ja-JP" altLang="en-US" sz="14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現金自動預払機。銀行のほか、コンビニ、病院、駅などにも設置されており、預金の引き出しのほか、残高照会、</a:t>
            </a:r>
            <a:endParaRPr lang="en-US" altLang="ja-JP"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入金（預け入れ）、通帳記入、振込やローンカードによる借入などができる。</a:t>
            </a:r>
            <a:endParaRPr lang="en-US" altLang="ja-JP"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銀行に設置されているものには、外貨預金や税金等の払い込みなど多彩な機能がある場合が多い。</a:t>
            </a:r>
          </a:p>
        </p:txBody>
      </p:sp>
      <p:pic>
        <p:nvPicPr>
          <p:cNvPr id="3" name="図 2">
            <a:extLst>
              <a:ext uri="{FF2B5EF4-FFF2-40B4-BE49-F238E27FC236}">
                <a16:creationId xmlns:a16="http://schemas.microsoft.com/office/drawing/2014/main" id="{6717B5B9-413C-47B9-BEB3-7447F23A8B4E}"/>
              </a:ext>
            </a:extLst>
          </p:cNvPr>
          <p:cNvPicPr>
            <a:picLocks noChangeAspect="1"/>
          </p:cNvPicPr>
          <p:nvPr/>
        </p:nvPicPr>
        <p:blipFill>
          <a:blip r:embed="rId2"/>
          <a:stretch>
            <a:fillRect/>
          </a:stretch>
        </p:blipFill>
        <p:spPr>
          <a:xfrm>
            <a:off x="6296628" y="3009878"/>
            <a:ext cx="2314459" cy="2796522"/>
          </a:xfrm>
          <a:prstGeom prst="rect">
            <a:avLst/>
          </a:prstGeom>
        </p:spPr>
      </p:pic>
      <p:sp>
        <p:nvSpPr>
          <p:cNvPr id="9" name="テキスト ボックス 8">
            <a:extLst>
              <a:ext uri="{FF2B5EF4-FFF2-40B4-BE49-F238E27FC236}">
                <a16:creationId xmlns:a16="http://schemas.microsoft.com/office/drawing/2014/main" id="{6890C908-CBC8-4CA0-AB0D-CFA2FAA1B4A0}"/>
              </a:ext>
            </a:extLst>
          </p:cNvPr>
          <p:cNvSpPr txBox="1"/>
          <p:nvPr/>
        </p:nvSpPr>
        <p:spPr>
          <a:xfrm>
            <a:off x="8698704" y="6558244"/>
            <a:ext cx="351378" cy="253916"/>
          </a:xfrm>
          <a:prstGeom prst="rect">
            <a:avLst/>
          </a:prstGeom>
          <a:noFill/>
        </p:spPr>
        <p:txBody>
          <a:bodyPr wrap="none" rtlCol="0">
            <a:spAutoFit/>
          </a:bodyPr>
          <a:lstStyle/>
          <a:p>
            <a:r>
              <a:rPr lang="en-US" altLang="ja-JP" sz="1050" dirty="0">
                <a:latin typeface="Meiryo UI" panose="020B0604030504040204" pitchFamily="50" charset="-128"/>
                <a:ea typeface="Meiryo UI" panose="020B0604030504040204" pitchFamily="50" charset="-128"/>
              </a:rPr>
              <a:t>14</a:t>
            </a:r>
            <a:endParaRPr kumimoji="1" lang="en-US" altLang="ja-JP"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76465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3B0FEB18-3B6F-44C2-9013-0BD64091D613}"/>
              </a:ext>
            </a:extLst>
          </p:cNvPr>
          <p:cNvSpPr/>
          <p:nvPr/>
        </p:nvSpPr>
        <p:spPr>
          <a:xfrm>
            <a:off x="475664" y="3870798"/>
            <a:ext cx="8195441" cy="2842518"/>
          </a:xfrm>
          <a:prstGeom prst="roundRect">
            <a:avLst>
              <a:gd name="adj" fmla="val 9125"/>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3" name="テキスト ボックス 2"/>
          <p:cNvSpPr txBox="1"/>
          <p:nvPr/>
        </p:nvSpPr>
        <p:spPr>
          <a:xfrm>
            <a:off x="251520" y="864000"/>
            <a:ext cx="8640960" cy="461665"/>
          </a:xfrm>
          <a:prstGeom prst="rect">
            <a:avLst/>
          </a:prstGeom>
          <a:noFill/>
          <a:ln w="22225">
            <a:solidFill>
              <a:srgbClr val="00B050"/>
            </a:solidFill>
          </a:ln>
        </p:spPr>
        <p:txBody>
          <a:bodyPr wrap="square" rtlCol="0">
            <a:spAutoFit/>
          </a:bodyPr>
          <a:lstStyle/>
          <a:p>
            <a:pPr algn="ctr" defTabSz="914400"/>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「個人信用情報機関」について</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160080" y="1340768"/>
            <a:ext cx="8892480" cy="2492990"/>
          </a:xfrm>
          <a:prstGeom prst="rect">
            <a:avLst/>
          </a:prstGeom>
          <a:noFill/>
        </p:spPr>
        <p:txBody>
          <a:bodyPr wrap="square" rtlCol="0">
            <a:spAutoFit/>
          </a:bodyPr>
          <a:lstStyle/>
          <a:p>
            <a:pPr defTabSz="914400"/>
            <a:r>
              <a:rPr lang="ja-JP" altLang="en-US" sz="2000" b="1" dirty="0">
                <a:solidFill>
                  <a:prstClr val="black">
                    <a:lumMod val="65000"/>
                    <a:lumOff val="35000"/>
                  </a:prstClr>
                </a:solidFill>
                <a:latin typeface="+mj-ea"/>
                <a:ea typeface="+mj-ea"/>
                <a:cs typeface="Meiryo UI" panose="020B0604030504040204" pitchFamily="50" charset="-128"/>
              </a:rPr>
              <a:t>　ローンやクレジットカードの利用申し込みがあると、銀行やクレジットカード会社</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r>
              <a:rPr lang="ja-JP" altLang="en-US" sz="2000" b="1" dirty="0">
                <a:solidFill>
                  <a:prstClr val="black">
                    <a:lumMod val="65000"/>
                    <a:lumOff val="35000"/>
                  </a:prstClr>
                </a:solidFill>
                <a:latin typeface="+mj-ea"/>
                <a:ea typeface="+mj-ea"/>
                <a:cs typeface="Meiryo UI" panose="020B0604030504040204" pitchFamily="50" charset="-128"/>
              </a:rPr>
              <a:t>などは「</a:t>
            </a:r>
            <a:r>
              <a:rPr lang="en-US" altLang="ja-JP" sz="2000" b="1" dirty="0">
                <a:solidFill>
                  <a:prstClr val="black">
                    <a:lumMod val="65000"/>
                    <a:lumOff val="35000"/>
                  </a:prstClr>
                </a:solidFill>
                <a:latin typeface="+mj-ea"/>
                <a:ea typeface="+mj-ea"/>
                <a:cs typeface="Meiryo UI" panose="020B0604030504040204" pitchFamily="50" charset="-128"/>
              </a:rPr>
              <a:t>4</a:t>
            </a:r>
            <a:r>
              <a:rPr lang="ja-JP" altLang="en-US" sz="2000" b="1" dirty="0">
                <a:solidFill>
                  <a:prstClr val="black">
                    <a:lumMod val="65000"/>
                    <a:lumOff val="35000"/>
                  </a:prstClr>
                </a:solidFill>
                <a:latin typeface="+mj-ea"/>
                <a:ea typeface="+mj-ea"/>
                <a:cs typeface="Meiryo UI" panose="020B0604030504040204" pitchFamily="50" charset="-128"/>
              </a:rPr>
              <a:t>つのＣ」を基本として申込者の信用状態を調査します。</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r>
              <a:rPr lang="ja-JP" altLang="en-US" sz="2000" b="1" dirty="0">
                <a:solidFill>
                  <a:prstClr val="black">
                    <a:lumMod val="65000"/>
                    <a:lumOff val="35000"/>
                  </a:prstClr>
                </a:solidFill>
                <a:latin typeface="+mj-ea"/>
                <a:ea typeface="+mj-ea"/>
                <a:cs typeface="Meiryo UI" panose="020B0604030504040204" pitchFamily="50" charset="-128"/>
              </a:rPr>
              <a:t>　しかし、</a:t>
            </a:r>
            <a:r>
              <a:rPr lang="en-US" altLang="ja-JP" sz="2000" b="1" dirty="0">
                <a:solidFill>
                  <a:prstClr val="black">
                    <a:lumMod val="65000"/>
                    <a:lumOff val="35000"/>
                  </a:prstClr>
                </a:solidFill>
                <a:latin typeface="+mj-ea"/>
                <a:ea typeface="+mj-ea"/>
                <a:cs typeface="Meiryo UI" panose="020B0604030504040204" pitchFamily="50" charset="-128"/>
              </a:rPr>
              <a:t>1</a:t>
            </a:r>
            <a:r>
              <a:rPr lang="ja-JP" altLang="en-US" sz="2000" b="1" dirty="0">
                <a:solidFill>
                  <a:prstClr val="black">
                    <a:lumMod val="65000"/>
                    <a:lumOff val="35000"/>
                  </a:prstClr>
                </a:solidFill>
                <a:latin typeface="+mj-ea"/>
                <a:ea typeface="+mj-ea"/>
                <a:cs typeface="Meiryo UI" panose="020B0604030504040204" pitchFamily="50" charset="-128"/>
              </a:rPr>
              <a:t>社だけで持っている情報では十分ではないため、銀行やクレジットカード会社などは互いに</a:t>
            </a:r>
            <a:r>
              <a:rPr lang="ja-JP" altLang="en-US" sz="2400" b="1" dirty="0">
                <a:solidFill>
                  <a:srgbClr val="00B050"/>
                </a:solidFill>
                <a:latin typeface="+mj-ea"/>
                <a:ea typeface="+mj-ea"/>
                <a:cs typeface="Meiryo UI" panose="020B0604030504040204" pitchFamily="50" charset="-128"/>
              </a:rPr>
              <a:t>利用者個人の信用情報を交換する仕組み（個人信用情報機関）</a:t>
            </a:r>
            <a:r>
              <a:rPr lang="ja-JP" altLang="en-US" sz="2000" b="1" dirty="0">
                <a:solidFill>
                  <a:prstClr val="black">
                    <a:lumMod val="65000"/>
                    <a:lumOff val="35000"/>
                  </a:prstClr>
                </a:solidFill>
                <a:latin typeface="+mj-ea"/>
                <a:ea typeface="+mj-ea"/>
                <a:cs typeface="Meiryo UI" panose="020B0604030504040204" pitchFamily="50" charset="-128"/>
              </a:rPr>
              <a:t>をつくっています。</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endParaRPr lang="en-US" altLang="ja-JP" sz="800" b="1" dirty="0">
              <a:solidFill>
                <a:prstClr val="black">
                  <a:lumMod val="65000"/>
                  <a:lumOff val="35000"/>
                </a:prstClr>
              </a:solidFill>
              <a:latin typeface="+mj-ea"/>
              <a:ea typeface="+mj-ea"/>
              <a:cs typeface="Meiryo UI" panose="020B0604030504040204" pitchFamily="50" charset="-128"/>
            </a:endParaRPr>
          </a:p>
          <a:p>
            <a:pPr defTabSz="914400"/>
            <a:r>
              <a:rPr lang="ja-JP" altLang="en-US" sz="2000" b="1" dirty="0">
                <a:solidFill>
                  <a:prstClr val="black">
                    <a:lumMod val="65000"/>
                    <a:lumOff val="35000"/>
                  </a:prstClr>
                </a:solidFill>
                <a:latin typeface="+mj-ea"/>
                <a:ea typeface="+mj-ea"/>
                <a:cs typeface="Meiryo UI" panose="020B0604030504040204" pitchFamily="50" charset="-128"/>
              </a:rPr>
              <a:t>　個人信用情報機関には次の</a:t>
            </a:r>
            <a:r>
              <a:rPr lang="en-US" altLang="ja-JP" sz="2000" b="1" dirty="0">
                <a:solidFill>
                  <a:prstClr val="black">
                    <a:lumMod val="65000"/>
                    <a:lumOff val="35000"/>
                  </a:prstClr>
                </a:solidFill>
                <a:latin typeface="+mj-ea"/>
                <a:ea typeface="+mj-ea"/>
                <a:cs typeface="Meiryo UI" panose="020B0604030504040204" pitchFamily="50" charset="-128"/>
              </a:rPr>
              <a:t>3</a:t>
            </a:r>
            <a:r>
              <a:rPr lang="ja-JP" altLang="en-US" sz="2000" b="1" dirty="0">
                <a:solidFill>
                  <a:prstClr val="black">
                    <a:lumMod val="65000"/>
                    <a:lumOff val="35000"/>
                  </a:prstClr>
                </a:solidFill>
                <a:latin typeface="+mj-ea"/>
                <a:ea typeface="+mj-ea"/>
                <a:cs typeface="Meiryo UI" panose="020B0604030504040204" pitchFamily="50" charset="-128"/>
              </a:rPr>
              <a:t>機関があります。この</a:t>
            </a:r>
            <a:r>
              <a:rPr lang="en-US" altLang="ja-JP" sz="2000" b="1" dirty="0">
                <a:solidFill>
                  <a:prstClr val="black">
                    <a:lumMod val="65000"/>
                    <a:lumOff val="35000"/>
                  </a:prstClr>
                </a:solidFill>
                <a:latin typeface="+mj-ea"/>
                <a:ea typeface="+mj-ea"/>
                <a:cs typeface="Meiryo UI" panose="020B0604030504040204" pitchFamily="50" charset="-128"/>
              </a:rPr>
              <a:t>3</a:t>
            </a:r>
            <a:r>
              <a:rPr lang="ja-JP" altLang="en-US" sz="2000" b="1" dirty="0">
                <a:solidFill>
                  <a:prstClr val="black">
                    <a:lumMod val="65000"/>
                    <a:lumOff val="35000"/>
                  </a:prstClr>
                </a:solidFill>
                <a:latin typeface="+mj-ea"/>
                <a:ea typeface="+mj-ea"/>
                <a:cs typeface="Meiryo UI" panose="020B0604030504040204" pitchFamily="50" charset="-128"/>
              </a:rPr>
              <a:t>機関はクリン（</a:t>
            </a:r>
            <a:r>
              <a:rPr lang="en-US" altLang="ja-JP" sz="2000" b="1" dirty="0">
                <a:solidFill>
                  <a:prstClr val="black">
                    <a:lumMod val="65000"/>
                    <a:lumOff val="35000"/>
                  </a:prstClr>
                </a:solidFill>
                <a:latin typeface="+mj-ea"/>
                <a:ea typeface="+mj-ea"/>
                <a:cs typeface="Meiryo UI" panose="020B0604030504040204" pitchFamily="50" charset="-128"/>
              </a:rPr>
              <a:t>CRIN</a:t>
            </a:r>
            <a:r>
              <a:rPr lang="ja-JP" altLang="en-US" sz="2000" b="1" dirty="0">
                <a:solidFill>
                  <a:prstClr val="black">
                    <a:lumMod val="65000"/>
                    <a:lumOff val="35000"/>
                  </a:prstClr>
                </a:solidFill>
                <a:latin typeface="+mj-ea"/>
                <a:ea typeface="+mj-ea"/>
                <a:cs typeface="Meiryo UI" panose="020B0604030504040204" pitchFamily="50" charset="-128"/>
              </a:rPr>
              <a:t>）</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r>
              <a:rPr lang="ja-JP" altLang="en-US" sz="2000" b="1" dirty="0">
                <a:solidFill>
                  <a:prstClr val="black">
                    <a:lumMod val="65000"/>
                    <a:lumOff val="35000"/>
                  </a:prstClr>
                </a:solidFill>
                <a:latin typeface="+mj-ea"/>
                <a:ea typeface="+mj-ea"/>
                <a:cs typeface="Meiryo UI" panose="020B0604030504040204" pitchFamily="50" charset="-128"/>
              </a:rPr>
              <a:t>というネットワークを通じて情報交流しています。</a:t>
            </a:r>
            <a:endParaRPr lang="en-US" altLang="ja-JP" sz="2000" b="1" dirty="0">
              <a:solidFill>
                <a:prstClr val="black">
                  <a:lumMod val="65000"/>
                  <a:lumOff val="35000"/>
                </a:prstClr>
              </a:solidFill>
              <a:latin typeface="+mj-ea"/>
              <a:ea typeface="+mj-ea"/>
              <a:cs typeface="Meiryo UI" panose="020B0604030504040204" pitchFamily="50" charset="-128"/>
            </a:endParaRPr>
          </a:p>
        </p:txBody>
      </p:sp>
      <p:sp>
        <p:nvSpPr>
          <p:cNvPr id="5" name="テキスト ボックス 4">
            <a:extLst>
              <a:ext uri="{FF2B5EF4-FFF2-40B4-BE49-F238E27FC236}">
                <a16:creationId xmlns:a16="http://schemas.microsoft.com/office/drawing/2014/main" id="{6AFCB5C0-30E7-41BA-B103-0FC33977DC1E}"/>
              </a:ext>
            </a:extLst>
          </p:cNvPr>
          <p:cNvSpPr txBox="1"/>
          <p:nvPr/>
        </p:nvSpPr>
        <p:spPr>
          <a:xfrm>
            <a:off x="-1" y="116632"/>
            <a:ext cx="8671105"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お金を借りる②「ローン」について　</a:t>
            </a:r>
            <a:r>
              <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補足</a:t>
            </a:r>
            <a:r>
              <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a:extLst>
              <a:ext uri="{FF2B5EF4-FFF2-40B4-BE49-F238E27FC236}">
                <a16:creationId xmlns:a16="http://schemas.microsoft.com/office/drawing/2014/main" id="{8A927629-264C-4830-A342-1A278B7680CC}"/>
              </a:ext>
            </a:extLst>
          </p:cNvPr>
          <p:cNvSpPr txBox="1"/>
          <p:nvPr/>
        </p:nvSpPr>
        <p:spPr>
          <a:xfrm>
            <a:off x="569206" y="3949655"/>
            <a:ext cx="9092953" cy="1046440"/>
          </a:xfrm>
          <a:prstGeom prst="rect">
            <a:avLst/>
          </a:prstGeom>
          <a:noFill/>
        </p:spPr>
        <p:txBody>
          <a:bodyPr wrap="square" rtlCol="0">
            <a:spAutoFit/>
          </a:bodyPr>
          <a:lstStyle/>
          <a:p>
            <a:pPr defTabSz="914400"/>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●全国銀行個人信用情報センター</a:t>
            </a:r>
            <a:endPar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全国銀行協会が設置・運営している個人信用情報機関で、会員は金融機関（銀行、</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信用金庫、信用組合、労働金庫、農業協同組合など）、銀行系クレジットカード会社、</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保証会社などです。</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a:extLst>
              <a:ext uri="{FF2B5EF4-FFF2-40B4-BE49-F238E27FC236}">
                <a16:creationId xmlns:a16="http://schemas.microsoft.com/office/drawing/2014/main" id="{2F5A06FA-2082-44DF-B8B1-B5DDAA2D7C4F}"/>
              </a:ext>
            </a:extLst>
          </p:cNvPr>
          <p:cNvSpPr txBox="1"/>
          <p:nvPr/>
        </p:nvSpPr>
        <p:spPr>
          <a:xfrm>
            <a:off x="569207" y="5095853"/>
            <a:ext cx="9092952" cy="830997"/>
          </a:xfrm>
          <a:prstGeom prst="rect">
            <a:avLst/>
          </a:prstGeom>
          <a:noFill/>
        </p:spPr>
        <p:txBody>
          <a:bodyPr wrap="square" rtlCol="0">
            <a:spAutoFit/>
          </a:bodyPr>
          <a:lstStyle/>
          <a:p>
            <a:pPr defTabSz="914400"/>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●（株）シー・アイ・シー（</a:t>
            </a:r>
            <a:r>
              <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CIC</a:t>
            </a: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会員は信販会社、専門店会、リース会社、保証会社、消費者金融会社、金融機関、</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クレジットカード会社、百貨店などです。</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a:extLst>
              <a:ext uri="{FF2B5EF4-FFF2-40B4-BE49-F238E27FC236}">
                <a16:creationId xmlns:a16="http://schemas.microsoft.com/office/drawing/2014/main" id="{86554AC4-3A10-4DA1-8A7C-9378F950F18F}"/>
              </a:ext>
            </a:extLst>
          </p:cNvPr>
          <p:cNvSpPr txBox="1"/>
          <p:nvPr/>
        </p:nvSpPr>
        <p:spPr>
          <a:xfrm>
            <a:off x="569206" y="5975826"/>
            <a:ext cx="9092953" cy="646331"/>
          </a:xfrm>
          <a:prstGeom prst="rect">
            <a:avLst/>
          </a:prstGeom>
          <a:noFill/>
        </p:spPr>
        <p:txBody>
          <a:bodyPr wrap="square" rtlCol="0">
            <a:spAutoFit/>
          </a:bodyPr>
          <a:lstStyle/>
          <a:p>
            <a:pPr defTabSz="914400"/>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●（株）日本信用情報機構（</a:t>
            </a:r>
            <a:r>
              <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JICC</a:t>
            </a: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会員は消費者金融会社、信販会社、カード会社、金融機関、保証会社、リース会社などです。</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CDD4E98D-B00E-428B-9CC6-052515779A28}"/>
              </a:ext>
            </a:extLst>
          </p:cNvPr>
          <p:cNvSpPr txBox="1"/>
          <p:nvPr/>
        </p:nvSpPr>
        <p:spPr>
          <a:xfrm>
            <a:off x="8698704" y="6558244"/>
            <a:ext cx="351378" cy="253916"/>
          </a:xfrm>
          <a:prstGeom prst="rect">
            <a:avLst/>
          </a:prstGeom>
          <a:noFill/>
        </p:spPr>
        <p:txBody>
          <a:bodyPr wrap="none" rtlCol="0">
            <a:spAutoFit/>
          </a:bodyPr>
          <a:lstStyle/>
          <a:p>
            <a:r>
              <a:rPr lang="en-US" altLang="ja-JP" sz="1050" dirty="0">
                <a:latin typeface="Meiryo UI" panose="020B0604030504040204" pitchFamily="50" charset="-128"/>
                <a:ea typeface="Meiryo UI" panose="020B0604030504040204" pitchFamily="50" charset="-128"/>
              </a:rPr>
              <a:t>15</a:t>
            </a:r>
            <a:endParaRPr kumimoji="1" lang="en-US" altLang="ja-JP"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63004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FF0250EC-69FE-4E25-872A-F4F1937AA0A8}"/>
              </a:ext>
            </a:extLst>
          </p:cNvPr>
          <p:cNvSpPr/>
          <p:nvPr/>
        </p:nvSpPr>
        <p:spPr>
          <a:xfrm>
            <a:off x="347621" y="2728558"/>
            <a:ext cx="8344965" cy="3544923"/>
          </a:xfrm>
          <a:prstGeom prst="roundRect">
            <a:avLst>
              <a:gd name="adj" fmla="val 9125"/>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3" name="テキスト ボックス 2"/>
          <p:cNvSpPr txBox="1"/>
          <p:nvPr/>
        </p:nvSpPr>
        <p:spPr>
          <a:xfrm>
            <a:off x="251520" y="864000"/>
            <a:ext cx="8640960" cy="461665"/>
          </a:xfrm>
          <a:prstGeom prst="rect">
            <a:avLst/>
          </a:prstGeom>
          <a:noFill/>
          <a:ln w="22225">
            <a:solidFill>
              <a:srgbClr val="00B050"/>
            </a:solidFill>
          </a:ln>
        </p:spPr>
        <p:txBody>
          <a:bodyPr wrap="square" rtlCol="0">
            <a:spAutoFit/>
          </a:bodyPr>
          <a:lstStyle/>
          <a:p>
            <a:pPr algn="ctr" defTabSz="914400"/>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「奨学金」について</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251520" y="1368000"/>
            <a:ext cx="8640960" cy="1200329"/>
          </a:xfrm>
          <a:prstGeom prst="rect">
            <a:avLst/>
          </a:prstGeom>
          <a:noFill/>
        </p:spPr>
        <p:txBody>
          <a:bodyPr wrap="square" rtlCol="0">
            <a:spAutoFit/>
          </a:bodyPr>
          <a:lstStyle/>
          <a:p>
            <a:pPr defTabSz="914400"/>
            <a:r>
              <a:rPr lang="ja-JP" altLang="en-US" sz="2400" b="1" dirty="0">
                <a:solidFill>
                  <a:srgbClr val="00B050"/>
                </a:solidFill>
                <a:latin typeface="+mj-ea"/>
                <a:ea typeface="+mj-ea"/>
                <a:cs typeface="Meiryo UI" panose="020B0604030504040204" pitchFamily="50" charset="-128"/>
              </a:rPr>
              <a:t>奨学金</a:t>
            </a:r>
            <a:r>
              <a:rPr lang="ja-JP" altLang="en-US" sz="2000" b="1" dirty="0">
                <a:solidFill>
                  <a:prstClr val="black">
                    <a:lumMod val="65000"/>
                    <a:lumOff val="35000"/>
                  </a:prstClr>
                </a:solidFill>
                <a:latin typeface="+mj-ea"/>
                <a:ea typeface="+mj-ea"/>
                <a:cs typeface="Meiryo UI" panose="020B0604030504040204" pitchFamily="50" charset="-128"/>
              </a:rPr>
              <a:t>は、進学に必要な学費や生活費を支援してくれる制度です。</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r>
              <a:rPr lang="ja-JP" altLang="en-US" sz="2000" b="1" dirty="0">
                <a:solidFill>
                  <a:prstClr val="black">
                    <a:lumMod val="65000"/>
                    <a:lumOff val="35000"/>
                  </a:prstClr>
                </a:solidFill>
                <a:latin typeface="+mj-ea"/>
                <a:ea typeface="+mj-ea"/>
                <a:cs typeface="Meiryo UI" panose="020B0604030504040204" pitchFamily="50" charset="-128"/>
              </a:rPr>
              <a:t>学校卒業後に返還（返済）する</a:t>
            </a:r>
            <a:r>
              <a:rPr lang="ja-JP" altLang="en-US" sz="2400" b="1" dirty="0">
                <a:solidFill>
                  <a:srgbClr val="00B050"/>
                </a:solidFill>
                <a:latin typeface="+mj-ea"/>
                <a:ea typeface="+mj-ea"/>
                <a:cs typeface="Meiryo UI" panose="020B0604030504040204" pitchFamily="50" charset="-128"/>
              </a:rPr>
              <a:t>「貸与」</a:t>
            </a:r>
            <a:r>
              <a:rPr lang="ja-JP" altLang="en-US" sz="2000" b="1" dirty="0">
                <a:solidFill>
                  <a:prstClr val="black">
                    <a:lumMod val="65000"/>
                    <a:lumOff val="35000"/>
                  </a:prstClr>
                </a:solidFill>
                <a:latin typeface="+mj-ea"/>
                <a:ea typeface="+mj-ea"/>
                <a:cs typeface="Meiryo UI" panose="020B0604030504040204" pitchFamily="50" charset="-128"/>
              </a:rPr>
              <a:t>型と、返還（返済）の必要がない</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r>
              <a:rPr lang="ja-JP" altLang="en-US" sz="2400" b="1" dirty="0">
                <a:solidFill>
                  <a:srgbClr val="00B050"/>
                </a:solidFill>
                <a:latin typeface="+mj-ea"/>
                <a:ea typeface="+mj-ea"/>
                <a:cs typeface="Meiryo UI" panose="020B0604030504040204" pitchFamily="50" charset="-128"/>
              </a:rPr>
              <a:t>「給付」</a:t>
            </a:r>
            <a:r>
              <a:rPr lang="ja-JP" altLang="en-US" sz="2000" b="1" dirty="0">
                <a:solidFill>
                  <a:prstClr val="black">
                    <a:lumMod val="65000"/>
                    <a:lumOff val="35000"/>
                  </a:prstClr>
                </a:solidFill>
                <a:latin typeface="+mj-ea"/>
                <a:ea typeface="+mj-ea"/>
                <a:cs typeface="Meiryo UI" panose="020B0604030504040204" pitchFamily="50" charset="-128"/>
              </a:rPr>
              <a:t>型があります。</a:t>
            </a:r>
            <a:endParaRPr lang="en-US" altLang="ja-JP" sz="2000" b="1" dirty="0">
              <a:solidFill>
                <a:prstClr val="black">
                  <a:lumMod val="65000"/>
                  <a:lumOff val="35000"/>
                </a:prstClr>
              </a:solidFill>
              <a:latin typeface="+mj-ea"/>
              <a:ea typeface="+mj-ea"/>
              <a:cs typeface="Meiryo UI" panose="020B0604030504040204" pitchFamily="50" charset="-128"/>
            </a:endParaRPr>
          </a:p>
        </p:txBody>
      </p:sp>
      <p:sp>
        <p:nvSpPr>
          <p:cNvPr id="5" name="テキスト ボックス 4">
            <a:extLst>
              <a:ext uri="{FF2B5EF4-FFF2-40B4-BE49-F238E27FC236}">
                <a16:creationId xmlns:a16="http://schemas.microsoft.com/office/drawing/2014/main" id="{97602D10-7693-479C-A5F8-81D140CD2492}"/>
              </a:ext>
            </a:extLst>
          </p:cNvPr>
          <p:cNvSpPr txBox="1"/>
          <p:nvPr/>
        </p:nvSpPr>
        <p:spPr>
          <a:xfrm>
            <a:off x="0" y="116632"/>
            <a:ext cx="889248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お金を借りる②「ローン」について　</a:t>
            </a:r>
            <a:r>
              <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補足</a:t>
            </a:r>
            <a:r>
              <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a:extLst>
              <a:ext uri="{FF2B5EF4-FFF2-40B4-BE49-F238E27FC236}">
                <a16:creationId xmlns:a16="http://schemas.microsoft.com/office/drawing/2014/main" id="{1A3AF00A-46D9-456D-A8CB-8AB9BDCE15DF}"/>
              </a:ext>
            </a:extLst>
          </p:cNvPr>
          <p:cNvSpPr txBox="1"/>
          <p:nvPr/>
        </p:nvSpPr>
        <p:spPr>
          <a:xfrm>
            <a:off x="427071" y="2905246"/>
            <a:ext cx="8534859" cy="1046440"/>
          </a:xfrm>
          <a:prstGeom prst="rect">
            <a:avLst/>
          </a:prstGeom>
          <a:noFill/>
        </p:spPr>
        <p:txBody>
          <a:bodyPr wrap="square" rtlCol="0">
            <a:spAutoFit/>
          </a:bodyPr>
          <a:lstStyle/>
          <a:p>
            <a:pPr defTabSz="914400"/>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●日本学生支援機構</a:t>
            </a:r>
            <a:endPar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第一種奨学金（無利息）と第二種奨学金（利息付）があり、どちらも返還の必要があります。</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大学院・大学・短期大学・高等専門学校・専修学校で学ぶ学生、生徒が最も多く利用する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奨学金制度です。</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a:extLst>
              <a:ext uri="{FF2B5EF4-FFF2-40B4-BE49-F238E27FC236}">
                <a16:creationId xmlns:a16="http://schemas.microsoft.com/office/drawing/2014/main" id="{7ECC7133-F786-4AAC-97E4-6D664C31AA1C}"/>
              </a:ext>
            </a:extLst>
          </p:cNvPr>
          <p:cNvSpPr txBox="1"/>
          <p:nvPr/>
        </p:nvSpPr>
        <p:spPr>
          <a:xfrm>
            <a:off x="427070" y="5186038"/>
            <a:ext cx="8534859" cy="830997"/>
          </a:xfrm>
          <a:prstGeom prst="rect">
            <a:avLst/>
          </a:prstGeom>
          <a:noFill/>
        </p:spPr>
        <p:txBody>
          <a:bodyPr wrap="square" rtlCol="0">
            <a:spAutoFit/>
          </a:bodyPr>
          <a:lstStyle/>
          <a:p>
            <a:pPr defTabSz="914400"/>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●地方自治体の奨学金制度</a:t>
            </a:r>
            <a:endPar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自治体が設置している奨学金で、保護者がその自治体の住民であることが条件になっている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ところが多く、貸与型が多いです。</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a:extLst>
              <a:ext uri="{FF2B5EF4-FFF2-40B4-BE49-F238E27FC236}">
                <a16:creationId xmlns:a16="http://schemas.microsoft.com/office/drawing/2014/main" id="{9AA958EA-4827-44A4-997D-378EFC88C072}"/>
              </a:ext>
            </a:extLst>
          </p:cNvPr>
          <p:cNvSpPr txBox="1"/>
          <p:nvPr/>
        </p:nvSpPr>
        <p:spPr>
          <a:xfrm>
            <a:off x="427070" y="4045642"/>
            <a:ext cx="8534858" cy="1046440"/>
          </a:xfrm>
          <a:prstGeom prst="rect">
            <a:avLst/>
          </a:prstGeom>
          <a:noFill/>
        </p:spPr>
        <p:txBody>
          <a:bodyPr wrap="square" rtlCol="0">
            <a:spAutoFit/>
          </a:bodyPr>
          <a:lstStyle/>
          <a:p>
            <a:pPr defTabSz="914400"/>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●大学独自の奨学金制度</a:t>
            </a:r>
            <a:endPar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主に私立大学が独自に設けており、貸与型、給付型の両方があります。</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入試で優秀な成績を修めた受験生を対象にした特待生制度では、授業料の一部あるいは</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全額が免除になることもあります。</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1E80A0A4-FA62-44EE-B257-40728BB51A72}"/>
              </a:ext>
            </a:extLst>
          </p:cNvPr>
          <p:cNvSpPr txBox="1"/>
          <p:nvPr/>
        </p:nvSpPr>
        <p:spPr>
          <a:xfrm>
            <a:off x="8698704" y="6558244"/>
            <a:ext cx="351378" cy="253916"/>
          </a:xfrm>
          <a:prstGeom prst="rect">
            <a:avLst/>
          </a:prstGeom>
          <a:noFill/>
        </p:spPr>
        <p:txBody>
          <a:bodyPr wrap="none" rtlCol="0">
            <a:spAutoFit/>
          </a:bodyPr>
          <a:lstStyle/>
          <a:p>
            <a:r>
              <a:rPr lang="en-US" altLang="ja-JP" sz="1050" dirty="0">
                <a:latin typeface="Meiryo UI" panose="020B0604030504040204" pitchFamily="50" charset="-128"/>
                <a:ea typeface="Meiryo UI" panose="020B0604030504040204" pitchFamily="50" charset="-128"/>
              </a:rPr>
              <a:t>16</a:t>
            </a:r>
            <a:endParaRPr kumimoji="1" lang="en-US" altLang="ja-JP"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63004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1520" y="864000"/>
            <a:ext cx="8640960" cy="461665"/>
          </a:xfrm>
          <a:prstGeom prst="rect">
            <a:avLst/>
          </a:prstGeom>
          <a:noFill/>
          <a:ln w="22225">
            <a:solidFill>
              <a:srgbClr val="00B050"/>
            </a:solidFill>
          </a:ln>
        </p:spPr>
        <p:txBody>
          <a:bodyPr wrap="square" rtlCol="0">
            <a:spAutoFit/>
          </a:bodyPr>
          <a:lstStyle/>
          <a:p>
            <a:pPr algn="ctr" defTabSz="914400"/>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「奨学金」と「教育ローン」の違い</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251520" y="1368000"/>
            <a:ext cx="8640960" cy="769441"/>
          </a:xfrm>
          <a:prstGeom prst="rect">
            <a:avLst/>
          </a:prstGeom>
          <a:noFill/>
        </p:spPr>
        <p:txBody>
          <a:bodyPr wrap="square" rtlCol="0">
            <a:spAutoFit/>
          </a:bodyPr>
          <a:lstStyle/>
          <a:p>
            <a:pPr defTabSz="914400"/>
            <a:r>
              <a:rPr lang="ja-JP" altLang="en-US" sz="2400" b="1" dirty="0">
                <a:solidFill>
                  <a:srgbClr val="00B050"/>
                </a:solidFill>
                <a:latin typeface="+mn-ea"/>
                <a:cs typeface="Meiryo UI" panose="020B0604030504040204" pitchFamily="50" charset="-128"/>
              </a:rPr>
              <a:t>貸与型の奨学金</a:t>
            </a:r>
            <a:r>
              <a:rPr lang="ja-JP" altLang="en-US" sz="2000" b="1" dirty="0">
                <a:solidFill>
                  <a:prstClr val="black">
                    <a:lumMod val="65000"/>
                    <a:lumOff val="35000"/>
                  </a:prstClr>
                </a:solidFill>
                <a:latin typeface="+mn-ea"/>
                <a:cs typeface="Meiryo UI" panose="020B0604030504040204" pitchFamily="50" charset="-128"/>
              </a:rPr>
              <a:t>は、教育ローンと同じように利息をつけて返済します。</a:t>
            </a:r>
            <a:endParaRPr lang="en-US" altLang="ja-JP" sz="2000" b="1" dirty="0">
              <a:solidFill>
                <a:prstClr val="black">
                  <a:lumMod val="65000"/>
                  <a:lumOff val="35000"/>
                </a:prstClr>
              </a:solidFill>
              <a:latin typeface="+mn-ea"/>
              <a:cs typeface="Meiryo UI" panose="020B0604030504040204" pitchFamily="50" charset="-128"/>
            </a:endParaRPr>
          </a:p>
          <a:p>
            <a:pPr defTabSz="914400"/>
            <a:r>
              <a:rPr lang="ja-JP" altLang="en-US" sz="2000" b="1" dirty="0">
                <a:solidFill>
                  <a:prstClr val="black">
                    <a:lumMod val="65000"/>
                    <a:lumOff val="35000"/>
                  </a:prstClr>
                </a:solidFill>
                <a:latin typeface="+mn-ea"/>
                <a:cs typeface="Meiryo UI" panose="020B0604030504040204" pitchFamily="50" charset="-128"/>
              </a:rPr>
              <a:t>奨学金と教育ローンには、違う部分があるので、覚えておきましょう。</a:t>
            </a:r>
            <a:endParaRPr lang="en-US" altLang="ja-JP" sz="2000" b="1" dirty="0">
              <a:solidFill>
                <a:prstClr val="black">
                  <a:lumMod val="65000"/>
                  <a:lumOff val="35000"/>
                </a:prstClr>
              </a:solidFill>
              <a:latin typeface="+mn-ea"/>
              <a:cs typeface="Meiryo UI" panose="020B0604030504040204" pitchFamily="50" charset="-128"/>
            </a:endParaRPr>
          </a:p>
        </p:txBody>
      </p:sp>
      <p:sp>
        <p:nvSpPr>
          <p:cNvPr id="8" name="テキスト ボックス 7">
            <a:extLst>
              <a:ext uri="{FF2B5EF4-FFF2-40B4-BE49-F238E27FC236}">
                <a16:creationId xmlns:a16="http://schemas.microsoft.com/office/drawing/2014/main" id="{908DF5B0-5514-4DB6-9B4F-4D97C4B2EEBA}"/>
              </a:ext>
            </a:extLst>
          </p:cNvPr>
          <p:cNvSpPr txBox="1"/>
          <p:nvPr/>
        </p:nvSpPr>
        <p:spPr>
          <a:xfrm>
            <a:off x="0" y="116632"/>
            <a:ext cx="8569568"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お金を借りる②「ローン」について　</a:t>
            </a:r>
            <a:r>
              <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補足</a:t>
            </a:r>
            <a:r>
              <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a:extLst>
              <a:ext uri="{FF2B5EF4-FFF2-40B4-BE49-F238E27FC236}">
                <a16:creationId xmlns:a16="http://schemas.microsoft.com/office/drawing/2014/main" id="{25A64A81-5772-4AAD-8B6C-2D707275A659}"/>
              </a:ext>
            </a:extLst>
          </p:cNvPr>
          <p:cNvGraphicFramePr>
            <a:graphicFrameLocks noGrp="1"/>
          </p:cNvGraphicFramePr>
          <p:nvPr>
            <p:extLst>
              <p:ext uri="{D42A27DB-BD31-4B8C-83A1-F6EECF244321}">
                <p14:modId xmlns:p14="http://schemas.microsoft.com/office/powerpoint/2010/main" val="2572460941"/>
              </p:ext>
            </p:extLst>
          </p:nvPr>
        </p:nvGraphicFramePr>
        <p:xfrm>
          <a:off x="539261" y="2545861"/>
          <a:ext cx="8030307" cy="2846755"/>
        </p:xfrm>
        <a:graphic>
          <a:graphicData uri="http://schemas.openxmlformats.org/drawingml/2006/table">
            <a:tbl>
              <a:tblPr firstRow="1" bandRow="1">
                <a:tableStyleId>{5940675A-B579-460E-94D1-54222C63F5DA}</a:tableStyleId>
              </a:tblPr>
              <a:tblGrid>
                <a:gridCol w="2274277">
                  <a:extLst>
                    <a:ext uri="{9D8B030D-6E8A-4147-A177-3AD203B41FA5}">
                      <a16:colId xmlns:a16="http://schemas.microsoft.com/office/drawing/2014/main" val="3605486869"/>
                    </a:ext>
                  </a:extLst>
                </a:gridCol>
                <a:gridCol w="2878015">
                  <a:extLst>
                    <a:ext uri="{9D8B030D-6E8A-4147-A177-3AD203B41FA5}">
                      <a16:colId xmlns:a16="http://schemas.microsoft.com/office/drawing/2014/main" val="3069141909"/>
                    </a:ext>
                  </a:extLst>
                </a:gridCol>
                <a:gridCol w="2878015">
                  <a:extLst>
                    <a:ext uri="{9D8B030D-6E8A-4147-A177-3AD203B41FA5}">
                      <a16:colId xmlns:a16="http://schemas.microsoft.com/office/drawing/2014/main" val="7887080"/>
                    </a:ext>
                  </a:extLst>
                </a:gridCol>
              </a:tblGrid>
              <a:tr h="569351">
                <a:tc>
                  <a:txBody>
                    <a:bodyPr/>
                    <a:lstStyle/>
                    <a:p>
                      <a:pPr algn="l" fontAlgn="ctr"/>
                      <a:r>
                        <a:rPr lang="ja-JP" altLang="en-US" sz="200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p>
                  </a:txBody>
                  <a:tcPr marL="7620" marR="7620" marT="7620" marB="0" anchor="ctr">
                    <a:solidFill>
                      <a:srgbClr val="85D725"/>
                    </a:solidFill>
                  </a:tcPr>
                </a:tc>
                <a:tc>
                  <a:txBody>
                    <a:bodyPr/>
                    <a:lstStyle/>
                    <a:p>
                      <a:pPr algn="ctr" fontAlgn="ctr"/>
                      <a:r>
                        <a:rPr lang="ja-JP" altLang="en-US" sz="200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奨学金</a:t>
                      </a:r>
                    </a:p>
                  </a:txBody>
                  <a:tcPr marL="7620" marR="7620" marT="7620" marB="0" anchor="ctr">
                    <a:solidFill>
                      <a:srgbClr val="85D725"/>
                    </a:solidFill>
                  </a:tcPr>
                </a:tc>
                <a:tc>
                  <a:txBody>
                    <a:bodyPr/>
                    <a:lstStyle/>
                    <a:p>
                      <a:pPr algn="ctr" fontAlgn="ctr"/>
                      <a:r>
                        <a:rPr lang="ja-JP" altLang="en-US" sz="200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教育ローン</a:t>
                      </a:r>
                    </a:p>
                  </a:txBody>
                  <a:tcPr marL="7620" marR="7620" marT="7620" marB="0" anchor="ctr">
                    <a:solidFill>
                      <a:srgbClr val="85D725"/>
                    </a:solidFill>
                  </a:tcPr>
                </a:tc>
                <a:extLst>
                  <a:ext uri="{0D108BD9-81ED-4DB2-BD59-A6C34878D82A}">
                    <a16:rowId xmlns:a16="http://schemas.microsoft.com/office/drawing/2014/main" val="3719948473"/>
                  </a:ext>
                </a:extLst>
              </a:tr>
              <a:tr h="569351">
                <a:tc>
                  <a:txBody>
                    <a:bodyPr/>
                    <a:lstStyle/>
                    <a:p>
                      <a:pPr algn="ctr" fontAlgn="ctr"/>
                      <a:r>
                        <a:rPr lang="ja-JP" altLang="en-US" sz="200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借主（返済主）</a:t>
                      </a:r>
                    </a:p>
                  </a:txBody>
                  <a:tcPr marL="7620" marR="7620" marT="7620" marB="0" anchor="ctr">
                    <a:solidFill>
                      <a:srgbClr val="CCFF99"/>
                    </a:solidFill>
                  </a:tcPr>
                </a:tc>
                <a:tc>
                  <a:txBody>
                    <a:bodyPr/>
                    <a:lstStyle/>
                    <a:p>
                      <a:pPr algn="ctr" fontAlgn="ctr"/>
                      <a:r>
                        <a:rPr lang="ja-JP" altLang="en-US" sz="2000" b="1" i="0" u="none" strike="noStrike">
                          <a:solidFill>
                            <a:schemeClr val="tx1">
                              <a:lumMod val="75000"/>
                              <a:lumOff val="25000"/>
                            </a:schemeClr>
                          </a:solidFill>
                          <a:effectLst/>
                          <a:latin typeface="Meiryo UI" panose="020B0604030504040204" pitchFamily="50" charset="-128"/>
                          <a:ea typeface="Meiryo UI" panose="020B0604030504040204" pitchFamily="50" charset="-128"/>
                        </a:rPr>
                        <a:t>学生本人</a:t>
                      </a:r>
                    </a:p>
                  </a:txBody>
                  <a:tcPr marL="7620" marR="7620" marT="7620" marB="0" anchor="ctr"/>
                </a:tc>
                <a:tc>
                  <a:txBody>
                    <a:bodyPr/>
                    <a:lstStyle/>
                    <a:p>
                      <a:pPr algn="ctr" fontAlgn="ctr"/>
                      <a:r>
                        <a:rPr lang="ja-JP" altLang="en-US" sz="2000" b="1" i="0" u="none" strike="noStrike">
                          <a:solidFill>
                            <a:schemeClr val="tx1">
                              <a:lumMod val="75000"/>
                              <a:lumOff val="25000"/>
                            </a:schemeClr>
                          </a:solidFill>
                          <a:effectLst/>
                          <a:latin typeface="Meiryo UI" panose="020B0604030504040204" pitchFamily="50" charset="-128"/>
                          <a:ea typeface="Meiryo UI" panose="020B0604030504040204" pitchFamily="50" charset="-128"/>
                        </a:rPr>
                        <a:t>保護者</a:t>
                      </a:r>
                    </a:p>
                  </a:txBody>
                  <a:tcPr marL="7620" marR="7620" marT="7620" marB="0" anchor="ctr"/>
                </a:tc>
                <a:extLst>
                  <a:ext uri="{0D108BD9-81ED-4DB2-BD59-A6C34878D82A}">
                    <a16:rowId xmlns:a16="http://schemas.microsoft.com/office/drawing/2014/main" val="240982361"/>
                  </a:ext>
                </a:extLst>
              </a:tr>
              <a:tr h="569351">
                <a:tc>
                  <a:txBody>
                    <a:bodyPr/>
                    <a:lstStyle/>
                    <a:p>
                      <a:pPr algn="ctr" fontAlgn="ctr"/>
                      <a:r>
                        <a:rPr lang="ja-JP" altLang="en-US" sz="200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借り方</a:t>
                      </a:r>
                    </a:p>
                  </a:txBody>
                  <a:tcPr marL="7620" marR="7620" marT="7620" marB="0" anchor="ctr">
                    <a:solidFill>
                      <a:srgbClr val="CCFF99"/>
                    </a:solidFill>
                  </a:tcPr>
                </a:tc>
                <a:tc>
                  <a:txBody>
                    <a:bodyPr/>
                    <a:lstStyle/>
                    <a:p>
                      <a:pPr algn="ctr" fontAlgn="ctr"/>
                      <a:r>
                        <a:rPr lang="ja-JP" altLang="en-US" sz="2000" b="1" i="0" u="none" strike="noStrike">
                          <a:solidFill>
                            <a:schemeClr val="tx1">
                              <a:lumMod val="75000"/>
                              <a:lumOff val="25000"/>
                            </a:schemeClr>
                          </a:solidFill>
                          <a:effectLst/>
                          <a:latin typeface="Meiryo UI" panose="020B0604030504040204" pitchFamily="50" charset="-128"/>
                          <a:ea typeface="Meiryo UI" panose="020B0604030504040204" pitchFamily="50" charset="-128"/>
                        </a:rPr>
                        <a:t>毎月定額で振込み</a:t>
                      </a:r>
                    </a:p>
                  </a:txBody>
                  <a:tcPr marL="7620" marR="7620" marT="7620" marB="0" anchor="ctr"/>
                </a:tc>
                <a:tc>
                  <a:txBody>
                    <a:bodyPr/>
                    <a:lstStyle/>
                    <a:p>
                      <a:pPr algn="ctr" fontAlgn="ctr"/>
                      <a:r>
                        <a:rPr lang="ja-JP" altLang="en-US" sz="2000" b="1" i="0" u="none" strike="noStrike">
                          <a:solidFill>
                            <a:schemeClr val="tx1">
                              <a:lumMod val="75000"/>
                              <a:lumOff val="25000"/>
                            </a:schemeClr>
                          </a:solidFill>
                          <a:effectLst/>
                          <a:latin typeface="Meiryo UI" panose="020B0604030504040204" pitchFamily="50" charset="-128"/>
                          <a:ea typeface="Meiryo UI" panose="020B0604030504040204" pitchFamily="50" charset="-128"/>
                        </a:rPr>
                        <a:t>一括で振込み</a:t>
                      </a:r>
                    </a:p>
                  </a:txBody>
                  <a:tcPr marL="7620" marR="7620" marT="7620" marB="0" anchor="ctr"/>
                </a:tc>
                <a:extLst>
                  <a:ext uri="{0D108BD9-81ED-4DB2-BD59-A6C34878D82A}">
                    <a16:rowId xmlns:a16="http://schemas.microsoft.com/office/drawing/2014/main" val="1250953650"/>
                  </a:ext>
                </a:extLst>
              </a:tr>
              <a:tr h="569351">
                <a:tc>
                  <a:txBody>
                    <a:bodyPr/>
                    <a:lstStyle/>
                    <a:p>
                      <a:pPr algn="ctr" fontAlgn="ctr"/>
                      <a:r>
                        <a:rPr lang="ja-JP" altLang="en-US" sz="200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利息</a:t>
                      </a:r>
                    </a:p>
                  </a:txBody>
                  <a:tcPr marL="7620" marR="7620" marT="7620" marB="0" anchor="ctr">
                    <a:solidFill>
                      <a:srgbClr val="CCFF99"/>
                    </a:solidFill>
                  </a:tcPr>
                </a:tc>
                <a:tc>
                  <a:txBody>
                    <a:bodyPr/>
                    <a:lstStyle/>
                    <a:p>
                      <a:pPr algn="ctr" fontAlgn="ctr"/>
                      <a:r>
                        <a:rPr lang="ja-JP" altLang="en-US" sz="200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在学中は発生しない</a:t>
                      </a:r>
                    </a:p>
                  </a:txBody>
                  <a:tcPr marL="7620" marR="7620" marT="7620" marB="0" anchor="ctr"/>
                </a:tc>
                <a:tc>
                  <a:txBody>
                    <a:bodyPr/>
                    <a:lstStyle/>
                    <a:p>
                      <a:pPr algn="ctr" fontAlgn="ctr"/>
                      <a:r>
                        <a:rPr lang="ja-JP" altLang="en-US" sz="2000" b="1" i="0" u="none" strike="noStrike">
                          <a:solidFill>
                            <a:schemeClr val="tx1">
                              <a:lumMod val="75000"/>
                              <a:lumOff val="25000"/>
                            </a:schemeClr>
                          </a:solidFill>
                          <a:effectLst/>
                          <a:latin typeface="Meiryo UI" panose="020B0604030504040204" pitchFamily="50" charset="-128"/>
                          <a:ea typeface="Meiryo UI" panose="020B0604030504040204" pitchFamily="50" charset="-128"/>
                        </a:rPr>
                        <a:t>借りた翌日から発生</a:t>
                      </a:r>
                    </a:p>
                  </a:txBody>
                  <a:tcPr marL="7620" marR="7620" marT="7620" marB="0" anchor="ctr"/>
                </a:tc>
                <a:extLst>
                  <a:ext uri="{0D108BD9-81ED-4DB2-BD59-A6C34878D82A}">
                    <a16:rowId xmlns:a16="http://schemas.microsoft.com/office/drawing/2014/main" val="1977751772"/>
                  </a:ext>
                </a:extLst>
              </a:tr>
              <a:tr h="569351">
                <a:tc>
                  <a:txBody>
                    <a:bodyPr/>
                    <a:lstStyle/>
                    <a:p>
                      <a:pPr algn="ctr" fontAlgn="ctr"/>
                      <a:r>
                        <a:rPr lang="ja-JP" altLang="en-US" sz="200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返済開始</a:t>
                      </a:r>
                    </a:p>
                  </a:txBody>
                  <a:tcPr marL="7620" marR="7620" marT="7620" marB="0" anchor="ctr">
                    <a:solidFill>
                      <a:srgbClr val="CCFF99"/>
                    </a:solidFill>
                  </a:tcPr>
                </a:tc>
                <a:tc>
                  <a:txBody>
                    <a:bodyPr/>
                    <a:lstStyle/>
                    <a:p>
                      <a:pPr algn="ctr" fontAlgn="ctr"/>
                      <a:r>
                        <a:rPr lang="ja-JP" altLang="en-US" sz="200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卒業後から</a:t>
                      </a:r>
                    </a:p>
                  </a:txBody>
                  <a:tcPr marL="7620" marR="7620" marT="7620" marB="0" anchor="ctr"/>
                </a:tc>
                <a:tc>
                  <a:txBody>
                    <a:bodyPr/>
                    <a:lstStyle/>
                    <a:p>
                      <a:pPr algn="ctr" fontAlgn="ctr"/>
                      <a:r>
                        <a:rPr lang="ja-JP" altLang="en-US" sz="200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借りた翌日から</a:t>
                      </a:r>
                    </a:p>
                  </a:txBody>
                  <a:tcPr marL="7620" marR="7620" marT="7620" marB="0" anchor="ctr"/>
                </a:tc>
                <a:extLst>
                  <a:ext uri="{0D108BD9-81ED-4DB2-BD59-A6C34878D82A}">
                    <a16:rowId xmlns:a16="http://schemas.microsoft.com/office/drawing/2014/main" val="1780056000"/>
                  </a:ext>
                </a:extLst>
              </a:tr>
            </a:tbl>
          </a:graphicData>
        </a:graphic>
      </p:graphicFrame>
      <p:sp>
        <p:nvSpPr>
          <p:cNvPr id="6" name="テキスト ボックス 5">
            <a:extLst>
              <a:ext uri="{FF2B5EF4-FFF2-40B4-BE49-F238E27FC236}">
                <a16:creationId xmlns:a16="http://schemas.microsoft.com/office/drawing/2014/main" id="{0B37A4E7-9090-43D6-B327-62A31CAD7057}"/>
              </a:ext>
            </a:extLst>
          </p:cNvPr>
          <p:cNvSpPr txBox="1"/>
          <p:nvPr/>
        </p:nvSpPr>
        <p:spPr>
          <a:xfrm>
            <a:off x="8698704" y="6558244"/>
            <a:ext cx="351378" cy="253916"/>
          </a:xfrm>
          <a:prstGeom prst="rect">
            <a:avLst/>
          </a:prstGeom>
          <a:noFill/>
        </p:spPr>
        <p:txBody>
          <a:bodyPr wrap="none" rtlCol="0">
            <a:spAutoFit/>
          </a:bodyPr>
          <a:lstStyle/>
          <a:p>
            <a:r>
              <a:rPr lang="en-US" altLang="ja-JP" sz="1050" dirty="0">
                <a:latin typeface="Meiryo UI" panose="020B0604030504040204" pitchFamily="50" charset="-128"/>
                <a:ea typeface="Meiryo UI" panose="020B0604030504040204" pitchFamily="50" charset="-128"/>
              </a:rPr>
              <a:t>17</a:t>
            </a:r>
            <a:endParaRPr kumimoji="1" lang="en-US" altLang="ja-JP"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63004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1520" y="879103"/>
            <a:ext cx="8640960" cy="461665"/>
          </a:xfrm>
          <a:prstGeom prst="rect">
            <a:avLst/>
          </a:prstGeom>
          <a:noFill/>
          <a:ln w="22225">
            <a:solidFill>
              <a:srgbClr val="00B050"/>
            </a:solidFill>
          </a:ln>
        </p:spPr>
        <p:txBody>
          <a:bodyPr wrap="square" rtlCol="0">
            <a:spAutoFit/>
          </a:bodyPr>
          <a:lstStyle/>
          <a:p>
            <a:pPr algn="ctr" defTabSz="914400"/>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「ローン返済シミュレーション」</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251520" y="1458774"/>
            <a:ext cx="8640960" cy="1400383"/>
          </a:xfrm>
          <a:prstGeom prst="rect">
            <a:avLst/>
          </a:prstGeom>
          <a:noFill/>
        </p:spPr>
        <p:txBody>
          <a:bodyPr wrap="square" rtlCol="0">
            <a:spAutoFit/>
          </a:bodyPr>
          <a:lstStyle/>
          <a:p>
            <a:pPr defTabSz="914400"/>
            <a:r>
              <a:rPr lang="ja-JP" altLang="en-US"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◆ローンを活用した、家の購入をシミュレーションしてみよう！</a:t>
            </a:r>
            <a:endParaRPr lang="en-US" altLang="ja-JP"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endParaRPr lang="en-US" altLang="ja-JP" sz="5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買いたい家の金額（</a:t>
            </a:r>
            <a:r>
              <a:rPr lang="en-US" altLang="ja-JP"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購入金額）と、最初に支払うお金（</a:t>
            </a:r>
            <a:r>
              <a:rPr lang="en-US" altLang="ja-JP"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頭金）、</a:t>
            </a:r>
            <a:endParaRPr lang="en-US" altLang="ja-JP"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何年かけて借りたお金を返すのか（</a:t>
            </a:r>
            <a:r>
              <a:rPr lang="en-US" altLang="ja-JP"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D:</a:t>
            </a:r>
            <a:r>
              <a:rPr lang="ja-JP" altLang="en-US"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返済年数）、利息の割合（</a:t>
            </a:r>
            <a:r>
              <a:rPr lang="en-US" altLang="ja-JP"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E:</a:t>
            </a:r>
            <a:r>
              <a:rPr lang="ja-JP" altLang="en-US"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金利）</a:t>
            </a:r>
            <a:endParaRPr lang="en-US" altLang="ja-JP"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という</a:t>
            </a:r>
            <a:r>
              <a:rPr lang="en-US" altLang="ja-JP"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つの条件を入力して、どれくらいお金がかかるのか調べてみよう！</a:t>
            </a:r>
            <a:endParaRPr lang="en-US" altLang="ja-JP"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a:extLst>
              <a:ext uri="{FF2B5EF4-FFF2-40B4-BE49-F238E27FC236}">
                <a16:creationId xmlns:a16="http://schemas.microsoft.com/office/drawing/2014/main" id="{F4E38CBF-69B4-4862-B38E-18A41523DF4D}"/>
              </a:ext>
            </a:extLst>
          </p:cNvPr>
          <p:cNvSpPr txBox="1"/>
          <p:nvPr/>
        </p:nvSpPr>
        <p:spPr>
          <a:xfrm>
            <a:off x="0" y="116632"/>
            <a:ext cx="859536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お金を借りる②「ローン」について　</a:t>
            </a:r>
            <a:r>
              <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補足</a:t>
            </a:r>
            <a:r>
              <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8171BCEB-0D4F-4B8D-8849-E27DD86290A4}"/>
              </a:ext>
            </a:extLst>
          </p:cNvPr>
          <p:cNvSpPr txBox="1"/>
          <p:nvPr/>
        </p:nvSpPr>
        <p:spPr>
          <a:xfrm>
            <a:off x="8698704" y="6558244"/>
            <a:ext cx="351378" cy="253916"/>
          </a:xfrm>
          <a:prstGeom prst="rect">
            <a:avLst/>
          </a:prstGeom>
          <a:noFill/>
        </p:spPr>
        <p:txBody>
          <a:bodyPr wrap="none" rtlCol="0">
            <a:spAutoFit/>
          </a:bodyPr>
          <a:lstStyle/>
          <a:p>
            <a:r>
              <a:rPr lang="en-US" altLang="ja-JP" sz="1050" dirty="0">
                <a:latin typeface="Meiryo UI" panose="020B0604030504040204" pitchFamily="50" charset="-128"/>
                <a:ea typeface="Meiryo UI" panose="020B0604030504040204" pitchFamily="50" charset="-128"/>
              </a:rPr>
              <a:t>18</a:t>
            </a:r>
            <a:endParaRPr kumimoji="1" lang="en-US" altLang="ja-JP" sz="1050"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8AA77AD2-4B90-4E7D-AA9C-F3D801C1DE8A}"/>
              </a:ext>
            </a:extLst>
          </p:cNvPr>
          <p:cNvPicPr>
            <a:picLocks noChangeAspect="1"/>
          </p:cNvPicPr>
          <p:nvPr/>
        </p:nvPicPr>
        <p:blipFill>
          <a:blip r:embed="rId2"/>
          <a:stretch>
            <a:fillRect/>
          </a:stretch>
        </p:blipFill>
        <p:spPr>
          <a:xfrm>
            <a:off x="471701" y="2958702"/>
            <a:ext cx="8244000" cy="2894880"/>
          </a:xfrm>
          <a:prstGeom prst="rect">
            <a:avLst/>
          </a:prstGeom>
        </p:spPr>
      </p:pic>
      <p:sp>
        <p:nvSpPr>
          <p:cNvPr id="10" name="テキスト ボックス 9">
            <a:extLst>
              <a:ext uri="{FF2B5EF4-FFF2-40B4-BE49-F238E27FC236}">
                <a16:creationId xmlns:a16="http://schemas.microsoft.com/office/drawing/2014/main" id="{D1CBCE18-78C0-4316-8F71-4141BDF7107D}"/>
              </a:ext>
            </a:extLst>
          </p:cNvPr>
          <p:cNvSpPr txBox="1"/>
          <p:nvPr/>
        </p:nvSpPr>
        <p:spPr>
          <a:xfrm>
            <a:off x="442383" y="5833459"/>
            <a:ext cx="8188489" cy="769441"/>
          </a:xfrm>
          <a:prstGeom prst="rect">
            <a:avLst/>
          </a:prstGeom>
          <a:noFill/>
        </p:spPr>
        <p:txBody>
          <a:bodyPr wrap="square" rtlCol="0">
            <a:spAutoFit/>
          </a:bodyPr>
          <a:lstStyle/>
          <a:p>
            <a:r>
              <a:rPr kumimoji="1" lang="en-US" altLang="ja-JP" sz="1100" dirty="0">
                <a:solidFill>
                  <a:schemeClr val="tx1">
                    <a:lumMod val="65000"/>
                    <a:lumOff val="35000"/>
                  </a:schemeClr>
                </a:solidFill>
                <a:latin typeface="Meiryo UI" panose="020B0604030504040204" pitchFamily="50" charset="-128"/>
                <a:ea typeface="Meiryo UI" panose="020B0604030504040204" pitchFamily="50" charset="-128"/>
              </a:rPr>
              <a:t>※</a:t>
            </a:r>
            <a:r>
              <a:rPr kumimoji="1" lang="ja-JP" altLang="en-US" sz="1100" dirty="0">
                <a:solidFill>
                  <a:schemeClr val="tx1">
                    <a:lumMod val="65000"/>
                    <a:lumOff val="35000"/>
                  </a:schemeClr>
                </a:solidFill>
                <a:latin typeface="Meiryo UI" panose="020B0604030504040204" pitchFamily="50" charset="-128"/>
                <a:ea typeface="Meiryo UI" panose="020B0604030504040204" pitchFamily="50" charset="-128"/>
              </a:rPr>
              <a:t>元利均等法式で支払うこととします。</a:t>
            </a:r>
            <a:endParaRPr kumimoji="1" lang="en-US" altLang="ja-JP" sz="1100" dirty="0">
              <a:solidFill>
                <a:schemeClr val="tx1">
                  <a:lumMod val="65000"/>
                  <a:lumOff val="35000"/>
                </a:schemeClr>
              </a:solidFill>
              <a:latin typeface="Meiryo UI" panose="020B0604030504040204" pitchFamily="50" charset="-128"/>
              <a:ea typeface="Meiryo UI" panose="020B0604030504040204" pitchFamily="50" charset="-128"/>
            </a:endParaRPr>
          </a:p>
          <a:p>
            <a:r>
              <a:rPr kumimoji="1" lang="en-US" altLang="ja-JP" sz="1100" dirty="0">
                <a:solidFill>
                  <a:schemeClr val="tx1">
                    <a:lumMod val="65000"/>
                    <a:lumOff val="35000"/>
                  </a:schemeClr>
                </a:solidFill>
                <a:latin typeface="Meiryo UI" panose="020B0604030504040204" pitchFamily="50" charset="-128"/>
                <a:ea typeface="Meiryo UI" panose="020B0604030504040204" pitchFamily="50" charset="-128"/>
              </a:rPr>
              <a:t>※1</a:t>
            </a:r>
            <a:r>
              <a:rPr kumimoji="1" lang="ja-JP" altLang="en-US" sz="1100" dirty="0">
                <a:solidFill>
                  <a:schemeClr val="tx1">
                    <a:lumMod val="65000"/>
                    <a:lumOff val="35000"/>
                  </a:schemeClr>
                </a:solidFill>
                <a:latin typeface="Meiryo UI" panose="020B0604030504040204" pitchFamily="50" charset="-128"/>
                <a:ea typeface="Meiryo UI" panose="020B0604030504040204" pitchFamily="50" charset="-128"/>
              </a:rPr>
              <a:t>年間</a:t>
            </a:r>
            <a:r>
              <a:rPr kumimoji="1" lang="en-US" altLang="ja-JP" sz="1100" dirty="0">
                <a:solidFill>
                  <a:schemeClr val="tx1">
                    <a:lumMod val="65000"/>
                    <a:lumOff val="35000"/>
                  </a:schemeClr>
                </a:solidFill>
                <a:latin typeface="Meiryo UI" panose="020B0604030504040204" pitchFamily="50" charset="-128"/>
                <a:ea typeface="Meiryo UI" panose="020B0604030504040204" pitchFamily="50" charset="-128"/>
              </a:rPr>
              <a:t>12</a:t>
            </a:r>
            <a:r>
              <a:rPr kumimoji="1" lang="ja-JP" altLang="en-US" sz="1100" dirty="0">
                <a:solidFill>
                  <a:schemeClr val="tx1">
                    <a:lumMod val="65000"/>
                    <a:lumOff val="35000"/>
                  </a:schemeClr>
                </a:solidFill>
                <a:latin typeface="Meiryo UI" panose="020B0604030504040204" pitchFamily="50" charset="-128"/>
                <a:ea typeface="Meiryo UI" panose="020B0604030504040204" pitchFamily="50" charset="-128"/>
              </a:rPr>
              <a:t>回払いでボーナス払いはないものとします。</a:t>
            </a:r>
            <a:endParaRPr kumimoji="1" lang="en-US" altLang="ja-JP" sz="1100" dirty="0">
              <a:solidFill>
                <a:schemeClr val="tx1">
                  <a:lumMod val="65000"/>
                  <a:lumOff val="35000"/>
                </a:schemeClr>
              </a:solidFill>
              <a:latin typeface="Meiryo UI" panose="020B0604030504040204" pitchFamily="50" charset="-128"/>
              <a:ea typeface="Meiryo UI" panose="020B0604030504040204" pitchFamily="50" charset="-128"/>
            </a:endParaRPr>
          </a:p>
          <a:p>
            <a:r>
              <a:rPr kumimoji="1" lang="en-US" altLang="ja-JP" sz="1100" dirty="0">
                <a:solidFill>
                  <a:schemeClr val="tx1">
                    <a:lumMod val="65000"/>
                    <a:lumOff val="35000"/>
                  </a:schemeClr>
                </a:solidFill>
                <a:latin typeface="Meiryo UI" panose="020B0604030504040204" pitchFamily="50" charset="-128"/>
                <a:ea typeface="Meiryo UI" panose="020B0604030504040204" pitchFamily="50" charset="-128"/>
              </a:rPr>
              <a:t>※</a:t>
            </a:r>
            <a:r>
              <a:rPr kumimoji="1" lang="ja-JP" altLang="en-US" sz="1100" dirty="0">
                <a:solidFill>
                  <a:schemeClr val="tx1">
                    <a:lumMod val="65000"/>
                    <a:lumOff val="35000"/>
                  </a:schemeClr>
                </a:solidFill>
                <a:latin typeface="Meiryo UI" panose="020B0604030504040204" pitchFamily="50" charset="-128"/>
                <a:ea typeface="Meiryo UI" panose="020B0604030504040204" pitchFamily="50" charset="-128"/>
              </a:rPr>
              <a:t>返済途中で金利の変動はないものとします。</a:t>
            </a:r>
            <a:endParaRPr kumimoji="1" lang="en-US" altLang="ja-JP" sz="1100" dirty="0">
              <a:solidFill>
                <a:schemeClr val="tx1">
                  <a:lumMod val="65000"/>
                  <a:lumOff val="35000"/>
                </a:schemeClr>
              </a:solidFill>
              <a:latin typeface="Meiryo UI" panose="020B0604030504040204" pitchFamily="50" charset="-128"/>
              <a:ea typeface="Meiryo UI" panose="020B0604030504040204" pitchFamily="50" charset="-128"/>
            </a:endParaRPr>
          </a:p>
          <a:p>
            <a:r>
              <a:rPr kumimoji="1" lang="en-US" altLang="ja-JP" sz="1100" dirty="0">
                <a:solidFill>
                  <a:schemeClr val="tx1">
                    <a:lumMod val="65000"/>
                    <a:lumOff val="35000"/>
                  </a:schemeClr>
                </a:solidFill>
                <a:latin typeface="Meiryo UI" panose="020B0604030504040204" pitchFamily="50" charset="-128"/>
                <a:ea typeface="Meiryo UI" panose="020B0604030504040204" pitchFamily="50" charset="-128"/>
              </a:rPr>
              <a:t>※1</a:t>
            </a:r>
            <a:r>
              <a:rPr kumimoji="1" lang="ja-JP" altLang="en-US" sz="1100" dirty="0">
                <a:solidFill>
                  <a:schemeClr val="tx1">
                    <a:lumMod val="65000"/>
                    <a:lumOff val="35000"/>
                  </a:schemeClr>
                </a:solidFill>
                <a:latin typeface="Meiryo UI" panose="020B0604030504040204" pitchFamily="50" charset="-128"/>
                <a:ea typeface="Meiryo UI" panose="020B0604030504040204" pitchFamily="50" charset="-128"/>
              </a:rPr>
              <a:t>円未満の金額の扱いや、算出方法の違いなどによって、実際の金額とは異なる場合があります。</a:t>
            </a:r>
          </a:p>
        </p:txBody>
      </p:sp>
    </p:spTree>
    <p:extLst>
      <p:ext uri="{BB962C8B-B14F-4D97-AF65-F5344CB8AC3E}">
        <p14:creationId xmlns:p14="http://schemas.microsoft.com/office/powerpoint/2010/main" val="1988388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1520" y="864000"/>
            <a:ext cx="8640960" cy="461665"/>
          </a:xfrm>
          <a:prstGeom prst="rect">
            <a:avLst/>
          </a:prstGeom>
          <a:noFill/>
          <a:ln w="22225">
            <a:solidFill>
              <a:srgbClr val="00B050"/>
            </a:solidFill>
          </a:ln>
        </p:spPr>
        <p:txBody>
          <a:bodyPr wrap="square" rtlCol="0">
            <a:spAutoFit/>
          </a:bodyPr>
          <a:lstStyle/>
          <a:p>
            <a:pPr algn="ctr" defTabSz="914400"/>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「ローン返済シミュレーション」</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251520" y="1368000"/>
            <a:ext cx="8640960" cy="707886"/>
          </a:xfrm>
          <a:prstGeom prst="rect">
            <a:avLst/>
          </a:prstGeom>
          <a:noFill/>
        </p:spPr>
        <p:txBody>
          <a:bodyPr wrap="square" rtlCol="0">
            <a:spAutoFit/>
          </a:bodyPr>
          <a:lstStyle/>
          <a:p>
            <a:pPr defTabSz="914400"/>
            <a:r>
              <a:rPr lang="ja-JP" altLang="en-US"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「シミュレーションツール」を使って、計算してみよう。</a:t>
            </a:r>
            <a:endParaRPr lang="en-US" altLang="ja-JP"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「頭金」と「金利」が、「支払総額」の違いに関係してきます。</a:t>
            </a:r>
            <a:endParaRPr lang="en-US" altLang="ja-JP"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a:extLst>
              <a:ext uri="{FF2B5EF4-FFF2-40B4-BE49-F238E27FC236}">
                <a16:creationId xmlns:a16="http://schemas.microsoft.com/office/drawing/2014/main" id="{DE82C57E-2ECE-4B59-9E8E-186C4DB80F46}"/>
              </a:ext>
            </a:extLst>
          </p:cNvPr>
          <p:cNvSpPr txBox="1"/>
          <p:nvPr/>
        </p:nvSpPr>
        <p:spPr>
          <a:xfrm>
            <a:off x="0" y="116632"/>
            <a:ext cx="848360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お金を借りる②「ローン」について　</a:t>
            </a:r>
            <a:r>
              <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補足</a:t>
            </a:r>
            <a:r>
              <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a:extLst>
              <a:ext uri="{FF2B5EF4-FFF2-40B4-BE49-F238E27FC236}">
                <a16:creationId xmlns:a16="http://schemas.microsoft.com/office/drawing/2014/main" id="{5E2D42CB-6150-401C-B409-3CB3A53504CB}"/>
              </a:ext>
            </a:extLst>
          </p:cNvPr>
          <p:cNvSpPr txBox="1"/>
          <p:nvPr/>
        </p:nvSpPr>
        <p:spPr>
          <a:xfrm>
            <a:off x="8698704" y="6558244"/>
            <a:ext cx="351378" cy="253916"/>
          </a:xfrm>
          <a:prstGeom prst="rect">
            <a:avLst/>
          </a:prstGeom>
          <a:noFill/>
        </p:spPr>
        <p:txBody>
          <a:bodyPr wrap="none" rtlCol="0">
            <a:spAutoFit/>
          </a:bodyPr>
          <a:lstStyle/>
          <a:p>
            <a:r>
              <a:rPr lang="en-US" altLang="ja-JP" sz="1050" dirty="0">
                <a:latin typeface="Meiryo UI" panose="020B0604030504040204" pitchFamily="50" charset="-128"/>
                <a:ea typeface="Meiryo UI" panose="020B0604030504040204" pitchFamily="50" charset="-128"/>
              </a:rPr>
              <a:t>19</a:t>
            </a:r>
            <a:endParaRPr kumimoji="1" lang="en-US" altLang="ja-JP" sz="1050"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8895F2E3-FA28-4AC3-A502-2F62B4CC6958}"/>
              </a:ext>
            </a:extLst>
          </p:cNvPr>
          <p:cNvPicPr>
            <a:picLocks noChangeAspect="1"/>
          </p:cNvPicPr>
          <p:nvPr/>
        </p:nvPicPr>
        <p:blipFill rotWithShape="1">
          <a:blip r:embed="rId2"/>
          <a:srcRect l="2664" t="69019" r="5765"/>
          <a:stretch/>
        </p:blipFill>
        <p:spPr>
          <a:xfrm>
            <a:off x="1374363" y="2056972"/>
            <a:ext cx="6316364" cy="1574881"/>
          </a:xfrm>
          <a:prstGeom prst="rect">
            <a:avLst/>
          </a:prstGeom>
        </p:spPr>
      </p:pic>
      <p:pic>
        <p:nvPicPr>
          <p:cNvPr id="9" name="図 8">
            <a:extLst>
              <a:ext uri="{FF2B5EF4-FFF2-40B4-BE49-F238E27FC236}">
                <a16:creationId xmlns:a16="http://schemas.microsoft.com/office/drawing/2014/main" id="{932DDAC3-D7A9-4212-A468-39AB86740317}"/>
              </a:ext>
            </a:extLst>
          </p:cNvPr>
          <p:cNvPicPr>
            <a:picLocks noChangeAspect="1"/>
          </p:cNvPicPr>
          <p:nvPr/>
        </p:nvPicPr>
        <p:blipFill>
          <a:blip r:embed="rId3"/>
          <a:stretch>
            <a:fillRect/>
          </a:stretch>
        </p:blipFill>
        <p:spPr>
          <a:xfrm>
            <a:off x="1374363" y="3708735"/>
            <a:ext cx="6316364" cy="2265185"/>
          </a:xfrm>
          <a:prstGeom prst="rect">
            <a:avLst/>
          </a:prstGeom>
        </p:spPr>
      </p:pic>
      <p:sp>
        <p:nvSpPr>
          <p:cNvPr id="10" name="テキスト ボックス 9">
            <a:extLst>
              <a:ext uri="{FF2B5EF4-FFF2-40B4-BE49-F238E27FC236}">
                <a16:creationId xmlns:a16="http://schemas.microsoft.com/office/drawing/2014/main" id="{7C2D886A-ED0E-40FE-9080-4B645108D6C7}"/>
              </a:ext>
            </a:extLst>
          </p:cNvPr>
          <p:cNvSpPr txBox="1"/>
          <p:nvPr/>
        </p:nvSpPr>
        <p:spPr>
          <a:xfrm>
            <a:off x="1330153" y="5956164"/>
            <a:ext cx="7005984" cy="738664"/>
          </a:xfrm>
          <a:prstGeom prst="rect">
            <a:avLst/>
          </a:prstGeom>
          <a:noFill/>
        </p:spPr>
        <p:txBody>
          <a:bodyPr wrap="square" rtlCol="0">
            <a:spAutoFit/>
          </a:bodyPr>
          <a:lstStyle/>
          <a:p>
            <a:r>
              <a:rPr kumimoji="1" lang="en-US" altLang="ja-JP" sz="1050" dirty="0">
                <a:solidFill>
                  <a:schemeClr val="tx1">
                    <a:lumMod val="65000"/>
                    <a:lumOff val="35000"/>
                  </a:schemeClr>
                </a:solidFill>
                <a:latin typeface="Meiryo UI" panose="020B0604030504040204" pitchFamily="50" charset="-128"/>
                <a:ea typeface="Meiryo UI" panose="020B0604030504040204" pitchFamily="50" charset="-128"/>
              </a:rPr>
              <a:t>※</a:t>
            </a:r>
            <a:r>
              <a:rPr kumimoji="1" lang="ja-JP" altLang="en-US" sz="1050" dirty="0">
                <a:solidFill>
                  <a:schemeClr val="tx1">
                    <a:lumMod val="65000"/>
                    <a:lumOff val="35000"/>
                  </a:schemeClr>
                </a:solidFill>
                <a:latin typeface="Meiryo UI" panose="020B0604030504040204" pitchFamily="50" charset="-128"/>
                <a:ea typeface="Meiryo UI" panose="020B0604030504040204" pitchFamily="50" charset="-128"/>
              </a:rPr>
              <a:t>元利均等法式で支払うこととします。</a:t>
            </a:r>
            <a:endParaRPr kumimoji="1" lang="en-US" altLang="ja-JP" sz="1050" dirty="0">
              <a:solidFill>
                <a:schemeClr val="tx1">
                  <a:lumMod val="65000"/>
                  <a:lumOff val="35000"/>
                </a:schemeClr>
              </a:solidFill>
              <a:latin typeface="Meiryo UI" panose="020B0604030504040204" pitchFamily="50" charset="-128"/>
              <a:ea typeface="Meiryo UI" panose="020B0604030504040204" pitchFamily="50" charset="-128"/>
            </a:endParaRPr>
          </a:p>
          <a:p>
            <a:r>
              <a:rPr kumimoji="1" lang="en-US" altLang="ja-JP" sz="1050" dirty="0">
                <a:solidFill>
                  <a:schemeClr val="tx1">
                    <a:lumMod val="65000"/>
                    <a:lumOff val="35000"/>
                  </a:schemeClr>
                </a:solidFill>
                <a:latin typeface="Meiryo UI" panose="020B0604030504040204" pitchFamily="50" charset="-128"/>
                <a:ea typeface="Meiryo UI" panose="020B0604030504040204" pitchFamily="50" charset="-128"/>
              </a:rPr>
              <a:t>※1</a:t>
            </a:r>
            <a:r>
              <a:rPr kumimoji="1" lang="ja-JP" altLang="en-US" sz="1050" dirty="0">
                <a:solidFill>
                  <a:schemeClr val="tx1">
                    <a:lumMod val="65000"/>
                    <a:lumOff val="35000"/>
                  </a:schemeClr>
                </a:solidFill>
                <a:latin typeface="Meiryo UI" panose="020B0604030504040204" pitchFamily="50" charset="-128"/>
                <a:ea typeface="Meiryo UI" panose="020B0604030504040204" pitchFamily="50" charset="-128"/>
              </a:rPr>
              <a:t>年間</a:t>
            </a:r>
            <a:r>
              <a:rPr kumimoji="1" lang="en-US" altLang="ja-JP" sz="1050" dirty="0">
                <a:solidFill>
                  <a:schemeClr val="tx1">
                    <a:lumMod val="65000"/>
                    <a:lumOff val="35000"/>
                  </a:schemeClr>
                </a:solidFill>
                <a:latin typeface="Meiryo UI" panose="020B0604030504040204" pitchFamily="50" charset="-128"/>
                <a:ea typeface="Meiryo UI" panose="020B0604030504040204" pitchFamily="50" charset="-128"/>
              </a:rPr>
              <a:t>12</a:t>
            </a:r>
            <a:r>
              <a:rPr kumimoji="1" lang="ja-JP" altLang="en-US" sz="1050" dirty="0">
                <a:solidFill>
                  <a:schemeClr val="tx1">
                    <a:lumMod val="65000"/>
                    <a:lumOff val="35000"/>
                  </a:schemeClr>
                </a:solidFill>
                <a:latin typeface="Meiryo UI" panose="020B0604030504040204" pitchFamily="50" charset="-128"/>
                <a:ea typeface="Meiryo UI" panose="020B0604030504040204" pitchFamily="50" charset="-128"/>
              </a:rPr>
              <a:t>回払いでボーナス払いはないものとします。</a:t>
            </a:r>
            <a:endParaRPr kumimoji="1" lang="en-US" altLang="ja-JP" sz="1050" dirty="0">
              <a:solidFill>
                <a:schemeClr val="tx1">
                  <a:lumMod val="65000"/>
                  <a:lumOff val="35000"/>
                </a:schemeClr>
              </a:solidFill>
              <a:latin typeface="Meiryo UI" panose="020B0604030504040204" pitchFamily="50" charset="-128"/>
              <a:ea typeface="Meiryo UI" panose="020B0604030504040204" pitchFamily="50" charset="-128"/>
            </a:endParaRPr>
          </a:p>
          <a:p>
            <a:r>
              <a:rPr kumimoji="1" lang="en-US" altLang="ja-JP" sz="1050" dirty="0">
                <a:solidFill>
                  <a:schemeClr val="tx1">
                    <a:lumMod val="65000"/>
                    <a:lumOff val="35000"/>
                  </a:schemeClr>
                </a:solidFill>
                <a:latin typeface="Meiryo UI" panose="020B0604030504040204" pitchFamily="50" charset="-128"/>
                <a:ea typeface="Meiryo UI" panose="020B0604030504040204" pitchFamily="50" charset="-128"/>
              </a:rPr>
              <a:t>※</a:t>
            </a:r>
            <a:r>
              <a:rPr kumimoji="1" lang="ja-JP" altLang="en-US" sz="1050" dirty="0">
                <a:solidFill>
                  <a:schemeClr val="tx1">
                    <a:lumMod val="65000"/>
                    <a:lumOff val="35000"/>
                  </a:schemeClr>
                </a:solidFill>
                <a:latin typeface="Meiryo UI" panose="020B0604030504040204" pitchFamily="50" charset="-128"/>
                <a:ea typeface="Meiryo UI" panose="020B0604030504040204" pitchFamily="50" charset="-128"/>
              </a:rPr>
              <a:t>返済途中で金利の変動はないものとします。</a:t>
            </a:r>
            <a:endParaRPr kumimoji="1" lang="en-US" altLang="ja-JP" sz="1050" dirty="0">
              <a:solidFill>
                <a:schemeClr val="tx1">
                  <a:lumMod val="65000"/>
                  <a:lumOff val="35000"/>
                </a:schemeClr>
              </a:solidFill>
              <a:latin typeface="Meiryo UI" panose="020B0604030504040204" pitchFamily="50" charset="-128"/>
              <a:ea typeface="Meiryo UI" panose="020B0604030504040204" pitchFamily="50" charset="-128"/>
            </a:endParaRPr>
          </a:p>
          <a:p>
            <a:r>
              <a:rPr kumimoji="1" lang="en-US" altLang="ja-JP" sz="1050" dirty="0">
                <a:solidFill>
                  <a:schemeClr val="tx1">
                    <a:lumMod val="65000"/>
                    <a:lumOff val="35000"/>
                  </a:schemeClr>
                </a:solidFill>
                <a:latin typeface="Meiryo UI" panose="020B0604030504040204" pitchFamily="50" charset="-128"/>
                <a:ea typeface="Meiryo UI" panose="020B0604030504040204" pitchFamily="50" charset="-128"/>
              </a:rPr>
              <a:t>※1</a:t>
            </a:r>
            <a:r>
              <a:rPr kumimoji="1" lang="ja-JP" altLang="en-US" sz="1050" dirty="0">
                <a:solidFill>
                  <a:schemeClr val="tx1">
                    <a:lumMod val="65000"/>
                    <a:lumOff val="35000"/>
                  </a:schemeClr>
                </a:solidFill>
                <a:latin typeface="Meiryo UI" panose="020B0604030504040204" pitchFamily="50" charset="-128"/>
                <a:ea typeface="Meiryo UI" panose="020B0604030504040204" pitchFamily="50" charset="-128"/>
              </a:rPr>
              <a:t>円未満の金額の扱いや、算出方法の違いなどによって、実際の金額とは異なる場合があります。</a:t>
            </a:r>
          </a:p>
        </p:txBody>
      </p:sp>
    </p:spTree>
    <p:extLst>
      <p:ext uri="{BB962C8B-B14F-4D97-AF65-F5344CB8AC3E}">
        <p14:creationId xmlns:p14="http://schemas.microsoft.com/office/powerpoint/2010/main" val="2989245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0" y="116632"/>
            <a:ext cx="493204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お金を借りる②「ローン」について</a:t>
            </a:r>
          </a:p>
        </p:txBody>
      </p:sp>
      <p:sp>
        <p:nvSpPr>
          <p:cNvPr id="3" name="テキスト ボックス 2"/>
          <p:cNvSpPr txBox="1"/>
          <p:nvPr/>
        </p:nvSpPr>
        <p:spPr>
          <a:xfrm>
            <a:off x="251520" y="870972"/>
            <a:ext cx="8640960" cy="461665"/>
          </a:xfrm>
          <a:prstGeom prst="rect">
            <a:avLst/>
          </a:prstGeom>
          <a:noFill/>
          <a:ln w="22225">
            <a:noFill/>
          </a:ln>
        </p:spPr>
        <p:txBody>
          <a:bodyPr wrap="square" rtlCol="0">
            <a:spAutoFit/>
          </a:bodyPr>
          <a:lstStyle/>
          <a:p>
            <a:pPr defTabSz="914400"/>
            <a:r>
              <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歳代・</a:t>
            </a:r>
            <a:r>
              <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歳代のライフイベント（例）</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29931" y="5709404"/>
            <a:ext cx="3705516" cy="923330"/>
          </a:xfrm>
          <a:prstGeom prst="rect">
            <a:avLst/>
          </a:prstGeom>
          <a:noFill/>
        </p:spPr>
        <p:txBody>
          <a:bodyPr wrap="square" rtlCol="0">
            <a:spAutoFit/>
          </a:bodyPr>
          <a:lstStyle/>
          <a:p>
            <a:pPr algn="ctr" defTabSz="914400"/>
            <a:r>
              <a:rPr lang="ja-JP" altLang="en-US"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就職をして自立。</a:t>
            </a:r>
            <a:endParaRPr lang="en-US" altLang="ja-JP"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r>
              <a:rPr lang="ja-JP" altLang="en-US"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一人暮らしを始める。</a:t>
            </a:r>
            <a:endParaRPr lang="en-US" altLang="ja-JP"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r>
              <a:rPr lang="ja-JP" altLang="en-US"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自動車を購入する。</a:t>
            </a:r>
            <a:endParaRPr lang="en-US" altLang="ja-JP"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758270" y="1509752"/>
            <a:ext cx="1988770" cy="461665"/>
          </a:xfrm>
          <a:prstGeom prst="rect">
            <a:avLst/>
          </a:prstGeom>
          <a:noFill/>
        </p:spPr>
        <p:txBody>
          <a:bodyPr wrap="square" rtlCol="0">
            <a:spAutoFit/>
          </a:bodyPr>
          <a:lstStyle/>
          <a:p>
            <a:pPr algn="ctr" defTabSz="914400"/>
            <a:r>
              <a:rPr lang="en-US" altLang="ja-JP" sz="2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2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歳代</a:t>
            </a:r>
            <a:endParaRPr lang="en-US" altLang="ja-JP" sz="2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5536010" y="1509752"/>
            <a:ext cx="1988770" cy="461665"/>
          </a:xfrm>
          <a:prstGeom prst="rect">
            <a:avLst/>
          </a:prstGeom>
          <a:noFill/>
        </p:spPr>
        <p:txBody>
          <a:bodyPr wrap="square" rtlCol="0">
            <a:spAutoFit/>
          </a:bodyPr>
          <a:lstStyle/>
          <a:p>
            <a:pPr algn="ctr" defTabSz="914400"/>
            <a:r>
              <a:rPr lang="en-US" altLang="ja-JP" sz="2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2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歳代</a:t>
            </a:r>
            <a:endParaRPr lang="en-US" altLang="ja-JP" sz="2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右矢印 8"/>
          <p:cNvSpPr/>
          <p:nvPr/>
        </p:nvSpPr>
        <p:spPr bwMode="gray">
          <a:xfrm>
            <a:off x="3083328" y="3320988"/>
            <a:ext cx="919712" cy="720080"/>
          </a:xfrm>
          <a:prstGeom prst="rightArrow">
            <a:avLst/>
          </a:prstGeom>
          <a:solidFill>
            <a:schemeClr val="accent1"/>
          </a:solidFill>
          <a:ln w="2540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a:cs typeface="+mn-cs"/>
            </a:endParaRPr>
          </a:p>
        </p:txBody>
      </p:sp>
      <p:sp>
        <p:nvSpPr>
          <p:cNvPr id="10" name="テキスト ボックス 9"/>
          <p:cNvSpPr txBox="1"/>
          <p:nvPr/>
        </p:nvSpPr>
        <p:spPr>
          <a:xfrm>
            <a:off x="4622182" y="5737406"/>
            <a:ext cx="4076521" cy="646331"/>
          </a:xfrm>
          <a:prstGeom prst="rect">
            <a:avLst/>
          </a:prstGeom>
          <a:noFill/>
        </p:spPr>
        <p:txBody>
          <a:bodyPr wrap="square" rtlCol="0">
            <a:spAutoFit/>
          </a:bodyPr>
          <a:lstStyle/>
          <a:p>
            <a:pPr algn="ctr" defTabSz="914400"/>
            <a:r>
              <a:rPr lang="ja-JP" altLang="en-US"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結婚、子育て、住居の購入など。</a:t>
            </a:r>
            <a:endParaRPr lang="en-US" altLang="ja-JP"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r>
              <a:rPr lang="ja-JP" altLang="en-US"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さまざまなライフイベントがある。</a:t>
            </a:r>
            <a:endParaRPr lang="en-US" altLang="ja-JP"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12">
            <a:extLst>
              <a:ext uri="{FF2B5EF4-FFF2-40B4-BE49-F238E27FC236}">
                <a16:creationId xmlns:a16="http://schemas.microsoft.com/office/drawing/2014/main" id="{8DCA17D3-D478-4922-B961-41072FD3238C}"/>
              </a:ext>
            </a:extLst>
          </p:cNvPr>
          <p:cNvPicPr>
            <a:picLocks noChangeAspect="1"/>
          </p:cNvPicPr>
          <p:nvPr/>
        </p:nvPicPr>
        <p:blipFill>
          <a:blip r:embed="rId2"/>
          <a:stretch>
            <a:fillRect/>
          </a:stretch>
        </p:blipFill>
        <p:spPr>
          <a:xfrm>
            <a:off x="4755311" y="1971417"/>
            <a:ext cx="3550168" cy="3612109"/>
          </a:xfrm>
          <a:prstGeom prst="rect">
            <a:avLst/>
          </a:prstGeom>
        </p:spPr>
      </p:pic>
      <p:sp>
        <p:nvSpPr>
          <p:cNvPr id="12" name="テキスト ボックス 11">
            <a:extLst>
              <a:ext uri="{FF2B5EF4-FFF2-40B4-BE49-F238E27FC236}">
                <a16:creationId xmlns:a16="http://schemas.microsoft.com/office/drawing/2014/main" id="{446CA53F-064D-4E9A-9242-3D35618B23E5}"/>
              </a:ext>
            </a:extLst>
          </p:cNvPr>
          <p:cNvSpPr txBox="1"/>
          <p:nvPr/>
        </p:nvSpPr>
        <p:spPr>
          <a:xfrm>
            <a:off x="8698704" y="6558244"/>
            <a:ext cx="268022" cy="253916"/>
          </a:xfrm>
          <a:prstGeom prst="rect">
            <a:avLst/>
          </a:prstGeom>
          <a:noFill/>
        </p:spPr>
        <p:txBody>
          <a:bodyPr wrap="none" rtlCol="0">
            <a:spAutoFit/>
          </a:bodyPr>
          <a:lstStyle/>
          <a:p>
            <a:r>
              <a:rPr lang="en-US" altLang="ja-JP" sz="1050" dirty="0">
                <a:latin typeface="Meiryo UI" panose="020B0604030504040204" pitchFamily="50" charset="-128"/>
                <a:ea typeface="Meiryo UI" panose="020B0604030504040204" pitchFamily="50" charset="-128"/>
              </a:rPr>
              <a:t>2</a:t>
            </a:r>
            <a:endParaRPr kumimoji="1" lang="en-US" altLang="ja-JP" sz="1050" dirty="0">
              <a:latin typeface="Meiryo UI" panose="020B0604030504040204" pitchFamily="50" charset="-128"/>
              <a:ea typeface="Meiryo UI" panose="020B0604030504040204" pitchFamily="50" charset="-128"/>
            </a:endParaRPr>
          </a:p>
        </p:txBody>
      </p:sp>
      <p:pic>
        <p:nvPicPr>
          <p:cNvPr id="4" name="図 3" descr="おもちゃ, 人形 が含まれている画像&#10;&#10;自動的に生成された説明">
            <a:extLst>
              <a:ext uri="{FF2B5EF4-FFF2-40B4-BE49-F238E27FC236}">
                <a16:creationId xmlns:a16="http://schemas.microsoft.com/office/drawing/2014/main" id="{0219914C-CA47-46B3-D47E-1057A8479A7C}"/>
              </a:ext>
            </a:extLst>
          </p:cNvPr>
          <p:cNvPicPr>
            <a:picLocks noChangeAspect="1"/>
          </p:cNvPicPr>
          <p:nvPr/>
        </p:nvPicPr>
        <p:blipFill>
          <a:blip r:embed="rId3"/>
          <a:stretch>
            <a:fillRect/>
          </a:stretch>
        </p:blipFill>
        <p:spPr>
          <a:xfrm>
            <a:off x="601101" y="2044215"/>
            <a:ext cx="2317299" cy="3539311"/>
          </a:xfrm>
          <a:prstGeom prst="rect">
            <a:avLst/>
          </a:prstGeom>
        </p:spPr>
      </p:pic>
    </p:spTree>
    <p:extLst>
      <p:ext uri="{BB962C8B-B14F-4D97-AF65-F5344CB8AC3E}">
        <p14:creationId xmlns:p14="http://schemas.microsoft.com/office/powerpoint/2010/main" val="4069343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5B6B8EA-F9BE-4AF6-ACFB-091FD97829CB}"/>
              </a:ext>
            </a:extLst>
          </p:cNvPr>
          <p:cNvPicPr>
            <a:picLocks noChangeAspect="1"/>
          </p:cNvPicPr>
          <p:nvPr/>
        </p:nvPicPr>
        <p:blipFill>
          <a:blip r:embed="rId2"/>
          <a:stretch>
            <a:fillRect/>
          </a:stretch>
        </p:blipFill>
        <p:spPr>
          <a:xfrm>
            <a:off x="152017" y="900547"/>
            <a:ext cx="8839966" cy="1201016"/>
          </a:xfrm>
          <a:prstGeom prst="rect">
            <a:avLst/>
          </a:prstGeom>
        </p:spPr>
      </p:pic>
      <p:sp>
        <p:nvSpPr>
          <p:cNvPr id="14" name="テキスト ボックス 13"/>
          <p:cNvSpPr txBox="1"/>
          <p:nvPr/>
        </p:nvSpPr>
        <p:spPr>
          <a:xfrm>
            <a:off x="0" y="116632"/>
            <a:ext cx="493204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お金を借りる②「ローン」について</a:t>
            </a:r>
          </a:p>
        </p:txBody>
      </p:sp>
      <p:sp>
        <p:nvSpPr>
          <p:cNvPr id="6" name="テキスト ボックス 5"/>
          <p:cNvSpPr txBox="1"/>
          <p:nvPr/>
        </p:nvSpPr>
        <p:spPr>
          <a:xfrm>
            <a:off x="1248847" y="993224"/>
            <a:ext cx="8640960" cy="1015663"/>
          </a:xfrm>
          <a:prstGeom prst="rect">
            <a:avLst/>
          </a:prstGeom>
          <a:noFill/>
          <a:ln w="22225">
            <a:noFill/>
          </a:ln>
        </p:spPr>
        <p:txBody>
          <a:bodyPr wrap="square" rtlCol="0">
            <a:spAutoFit/>
          </a:bodyPr>
          <a:lstStyle/>
          <a:p>
            <a:pPr defTabSz="914400"/>
            <a:r>
              <a:rPr lang="ja-JP" altLang="en-US" sz="2000" b="1" dirty="0">
                <a:solidFill>
                  <a:srgbClr val="00B050"/>
                </a:solidFill>
                <a:latin typeface="+mj-ea"/>
                <a:ea typeface="+mj-ea"/>
                <a:cs typeface="Meiryo UI" panose="020B0604030504040204" pitchFamily="50" charset="-128"/>
              </a:rPr>
              <a:t>人生の中で一番大きな買い物と言われている「住居の購入」について、</a:t>
            </a:r>
            <a:endParaRPr lang="en-US" altLang="ja-JP" sz="2000" b="1" dirty="0">
              <a:solidFill>
                <a:srgbClr val="00B050"/>
              </a:solidFill>
              <a:latin typeface="+mj-ea"/>
              <a:ea typeface="+mj-ea"/>
              <a:cs typeface="Meiryo UI" panose="020B0604030504040204" pitchFamily="50" charset="-128"/>
            </a:endParaRPr>
          </a:p>
          <a:p>
            <a:pPr defTabSz="914400"/>
            <a:r>
              <a:rPr lang="ja-JP" altLang="en-US" sz="2000" b="1" dirty="0">
                <a:solidFill>
                  <a:srgbClr val="00B050"/>
                </a:solidFill>
                <a:latin typeface="+mj-ea"/>
                <a:ea typeface="+mj-ea"/>
                <a:cs typeface="Meiryo UI" panose="020B0604030504040204" pitchFamily="50" charset="-128"/>
              </a:rPr>
              <a:t>班で話し合いましょう。</a:t>
            </a:r>
            <a:endParaRPr lang="en-US" altLang="ja-JP" sz="2000" b="1" dirty="0">
              <a:solidFill>
                <a:srgbClr val="00B050"/>
              </a:solidFill>
              <a:latin typeface="+mj-ea"/>
              <a:ea typeface="+mj-ea"/>
              <a:cs typeface="Meiryo UI" panose="020B0604030504040204" pitchFamily="50" charset="-128"/>
            </a:endParaRPr>
          </a:p>
          <a:p>
            <a:pPr defTabSz="914400"/>
            <a:r>
              <a:rPr lang="ja-JP" altLang="en-US" sz="2000" b="1" dirty="0">
                <a:solidFill>
                  <a:srgbClr val="00B050"/>
                </a:solidFill>
                <a:latin typeface="+mj-ea"/>
                <a:ea typeface="+mj-ea"/>
                <a:cs typeface="Meiryo UI" panose="020B0604030504040204" pitchFamily="50" charset="-128"/>
              </a:rPr>
              <a:t>＊３０歳代の家族構成は、どの班も同じです。</a:t>
            </a:r>
            <a:endParaRPr lang="en-US" altLang="ja-JP" sz="2000" b="1" dirty="0">
              <a:solidFill>
                <a:srgbClr val="00B050"/>
              </a:solidFill>
              <a:latin typeface="+mj-ea"/>
              <a:ea typeface="+mj-ea"/>
              <a:cs typeface="Meiryo UI" panose="020B0604030504040204" pitchFamily="50" charset="-128"/>
            </a:endParaRPr>
          </a:p>
        </p:txBody>
      </p:sp>
      <p:sp>
        <p:nvSpPr>
          <p:cNvPr id="8" name="テキスト ボックス 7"/>
          <p:cNvSpPr txBox="1"/>
          <p:nvPr/>
        </p:nvSpPr>
        <p:spPr>
          <a:xfrm>
            <a:off x="2466020" y="5540536"/>
            <a:ext cx="4307769" cy="707886"/>
          </a:xfrm>
          <a:prstGeom prst="rect">
            <a:avLst/>
          </a:prstGeom>
          <a:noFill/>
        </p:spPr>
        <p:txBody>
          <a:bodyPr wrap="square" rtlCol="0">
            <a:spAutoFit/>
          </a:bodyPr>
          <a:lstStyle/>
          <a:p>
            <a:pPr algn="ctr" defTabSz="914400"/>
            <a:r>
              <a:rPr lang="en-US" altLang="ja-JP"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歳代、夫婦共働き</a:t>
            </a:r>
            <a:endParaRPr lang="en-US" altLang="ja-JP"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r>
              <a:rPr lang="ja-JP" altLang="en-US"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子どもは</a:t>
            </a:r>
            <a:r>
              <a:rPr lang="en-US" altLang="ja-JP"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a:extLst>
              <a:ext uri="{FF2B5EF4-FFF2-40B4-BE49-F238E27FC236}">
                <a16:creationId xmlns:a16="http://schemas.microsoft.com/office/drawing/2014/main" id="{08DF78AE-6215-4110-91DF-99D95A251770}"/>
              </a:ext>
            </a:extLst>
          </p:cNvPr>
          <p:cNvPicPr>
            <a:picLocks noChangeAspect="1"/>
          </p:cNvPicPr>
          <p:nvPr/>
        </p:nvPicPr>
        <p:blipFill>
          <a:blip r:embed="rId3"/>
          <a:stretch>
            <a:fillRect/>
          </a:stretch>
        </p:blipFill>
        <p:spPr>
          <a:xfrm>
            <a:off x="2958288" y="2207036"/>
            <a:ext cx="3227425" cy="3283735"/>
          </a:xfrm>
          <a:prstGeom prst="rect">
            <a:avLst/>
          </a:prstGeom>
        </p:spPr>
      </p:pic>
      <p:sp>
        <p:nvSpPr>
          <p:cNvPr id="10" name="テキスト ボックス 9">
            <a:extLst>
              <a:ext uri="{FF2B5EF4-FFF2-40B4-BE49-F238E27FC236}">
                <a16:creationId xmlns:a16="http://schemas.microsoft.com/office/drawing/2014/main" id="{90DAD3DB-3579-45D5-A42D-C0D9C9EE025B}"/>
              </a:ext>
            </a:extLst>
          </p:cNvPr>
          <p:cNvSpPr txBox="1"/>
          <p:nvPr/>
        </p:nvSpPr>
        <p:spPr>
          <a:xfrm>
            <a:off x="8698704" y="6558244"/>
            <a:ext cx="268022" cy="253916"/>
          </a:xfrm>
          <a:prstGeom prst="rect">
            <a:avLst/>
          </a:prstGeom>
          <a:noFill/>
        </p:spPr>
        <p:txBody>
          <a:bodyPr wrap="none" rtlCol="0">
            <a:spAutoFit/>
          </a:bodyPr>
          <a:lstStyle/>
          <a:p>
            <a:r>
              <a:rPr lang="en-US" altLang="ja-JP" sz="1050" dirty="0">
                <a:latin typeface="Meiryo UI" panose="020B0604030504040204" pitchFamily="50" charset="-128"/>
                <a:ea typeface="Meiryo UI" panose="020B0604030504040204" pitchFamily="50" charset="-128"/>
              </a:rPr>
              <a:t>3</a:t>
            </a:r>
            <a:endParaRPr kumimoji="1" lang="en-US" altLang="ja-JP" sz="105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B2128376-9379-13AD-91A7-75FA66AA5475}"/>
              </a:ext>
            </a:extLst>
          </p:cNvPr>
          <p:cNvSpPr txBox="1"/>
          <p:nvPr/>
        </p:nvSpPr>
        <p:spPr>
          <a:xfrm>
            <a:off x="2351138" y="6273728"/>
            <a:ext cx="6436377" cy="430887"/>
          </a:xfrm>
          <a:prstGeom prst="rect">
            <a:avLst/>
          </a:prstGeom>
          <a:noFill/>
        </p:spPr>
        <p:txBody>
          <a:bodyPr wrap="none" rtlCol="0">
            <a:spAutoFit/>
          </a:bodyPr>
          <a:lstStyle/>
          <a:p>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結婚する・しない、子どもの有無、住居は賃貸など、様々な人生の選択肢がありますが、</a:t>
            </a:r>
            <a:endPar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ここではローンの仕組みを検討するため、一例として、家族</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4</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人、夫婦共働き、子ども</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人の設定にしております。</a:t>
            </a:r>
          </a:p>
        </p:txBody>
      </p:sp>
    </p:spTree>
    <p:extLst>
      <p:ext uri="{BB962C8B-B14F-4D97-AF65-F5344CB8AC3E}">
        <p14:creationId xmlns:p14="http://schemas.microsoft.com/office/powerpoint/2010/main" val="926851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F02CB5A2-A5C7-30DC-4B69-A02A249A093B}"/>
              </a:ext>
            </a:extLst>
          </p:cNvPr>
          <p:cNvPicPr>
            <a:picLocks noChangeAspect="1"/>
          </p:cNvPicPr>
          <p:nvPr/>
        </p:nvPicPr>
        <p:blipFill>
          <a:blip r:embed="rId2"/>
          <a:stretch>
            <a:fillRect/>
          </a:stretch>
        </p:blipFill>
        <p:spPr>
          <a:xfrm>
            <a:off x="5160942" y="1206284"/>
            <a:ext cx="3671773" cy="5321866"/>
          </a:xfrm>
          <a:prstGeom prst="rect">
            <a:avLst/>
          </a:prstGeom>
        </p:spPr>
      </p:pic>
      <p:sp>
        <p:nvSpPr>
          <p:cNvPr id="14" name="テキスト ボックス 13"/>
          <p:cNvSpPr txBox="1"/>
          <p:nvPr/>
        </p:nvSpPr>
        <p:spPr>
          <a:xfrm>
            <a:off x="0" y="116632"/>
            <a:ext cx="493204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お金を借りる②「ローン」について</a:t>
            </a:r>
          </a:p>
        </p:txBody>
      </p:sp>
      <p:sp>
        <p:nvSpPr>
          <p:cNvPr id="3" name="テキスト ボックス 2"/>
          <p:cNvSpPr txBox="1"/>
          <p:nvPr/>
        </p:nvSpPr>
        <p:spPr>
          <a:xfrm>
            <a:off x="251520" y="879103"/>
            <a:ext cx="8640960" cy="461665"/>
          </a:xfrm>
          <a:prstGeom prst="rect">
            <a:avLst/>
          </a:prstGeom>
          <a:noFill/>
          <a:ln w="22225">
            <a:noFill/>
          </a:ln>
        </p:spPr>
        <p:txBody>
          <a:bodyPr wrap="square" rtlCol="0">
            <a:spAutoFit/>
          </a:bodyPr>
          <a:lstStyle/>
          <a:p>
            <a:pPr defTabSz="914400"/>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現在の貯蓄額を確認しよう</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251519" y="1628218"/>
            <a:ext cx="5163761" cy="2277547"/>
          </a:xfrm>
          <a:prstGeom prst="rect">
            <a:avLst/>
          </a:prstGeom>
          <a:noFill/>
        </p:spPr>
        <p:txBody>
          <a:bodyPr wrap="square" rtlCol="0">
            <a:spAutoFit/>
          </a:bodyPr>
          <a:lstStyle/>
          <a:p>
            <a:pPr defTabSz="914400"/>
            <a:r>
              <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生活パターンが決まる。</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pPr defTabSz="914400"/>
            <a:endParaRPr lang="en-US" altLang="ja-JP" sz="10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2000" b="1" dirty="0">
                <a:solidFill>
                  <a:prstClr val="black">
                    <a:lumMod val="65000"/>
                    <a:lumOff val="35000"/>
                  </a:prstClr>
                </a:solidFill>
                <a:latin typeface="+mj-ea"/>
                <a:ea typeface="+mj-ea"/>
                <a:cs typeface="Meiryo UI" panose="020B0604030504040204" pitchFamily="50" charset="-128"/>
              </a:rPr>
              <a:t>班長は、生活パターンのプリントを裏返して</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r>
              <a:rPr lang="en-US" altLang="ja-JP" sz="2000" b="1" dirty="0">
                <a:solidFill>
                  <a:prstClr val="black">
                    <a:lumMod val="65000"/>
                    <a:lumOff val="35000"/>
                  </a:prstClr>
                </a:solidFill>
                <a:latin typeface="+mj-ea"/>
                <a:ea typeface="+mj-ea"/>
                <a:cs typeface="Meiryo UI" panose="020B0604030504040204" pitchFamily="50" charset="-128"/>
              </a:rPr>
              <a:t>1</a:t>
            </a:r>
            <a:r>
              <a:rPr lang="ja-JP" altLang="en-US" sz="2000" b="1" dirty="0">
                <a:solidFill>
                  <a:prstClr val="black">
                    <a:lumMod val="65000"/>
                    <a:lumOff val="35000"/>
                  </a:prstClr>
                </a:solidFill>
                <a:latin typeface="+mj-ea"/>
                <a:ea typeface="+mj-ea"/>
                <a:cs typeface="Meiryo UI" panose="020B0604030504040204" pitchFamily="50" charset="-128"/>
              </a:rPr>
              <a:t>枚選んでください。</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endParaRPr lang="en-US" altLang="ja-JP" sz="800" b="1" dirty="0">
              <a:solidFill>
                <a:prstClr val="black">
                  <a:lumMod val="65000"/>
                  <a:lumOff val="35000"/>
                </a:prstClr>
              </a:solidFill>
              <a:latin typeface="+mj-ea"/>
              <a:ea typeface="+mj-ea"/>
              <a:cs typeface="Meiryo UI" panose="020B0604030504040204" pitchFamily="50" charset="-128"/>
            </a:endParaRPr>
          </a:p>
          <a:p>
            <a:pPr defTabSz="914400"/>
            <a:r>
              <a:rPr lang="ja-JP" altLang="en-US" sz="2000" b="1" dirty="0">
                <a:solidFill>
                  <a:prstClr val="black">
                    <a:lumMod val="65000"/>
                    <a:lumOff val="35000"/>
                  </a:prstClr>
                </a:solidFill>
                <a:latin typeface="+mj-ea"/>
                <a:ea typeface="+mj-ea"/>
                <a:cs typeface="Meiryo UI" panose="020B0604030504040204" pitchFamily="50" charset="-128"/>
              </a:rPr>
              <a:t>そして、プリントの左側に書かれている、</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r>
              <a:rPr lang="en-US" altLang="ja-JP" sz="2000" b="1" dirty="0">
                <a:solidFill>
                  <a:prstClr val="black">
                    <a:lumMod val="65000"/>
                    <a:lumOff val="35000"/>
                  </a:prstClr>
                </a:solidFill>
                <a:latin typeface="+mj-ea"/>
                <a:ea typeface="+mj-ea"/>
                <a:cs typeface="Meiryo UI" panose="020B0604030504040204" pitchFamily="50" charset="-128"/>
              </a:rPr>
              <a:t>20</a:t>
            </a:r>
            <a:r>
              <a:rPr lang="ja-JP" altLang="en-US" sz="2000" b="1" dirty="0">
                <a:solidFill>
                  <a:prstClr val="black">
                    <a:lumMod val="65000"/>
                    <a:lumOff val="35000"/>
                  </a:prstClr>
                </a:solidFill>
                <a:latin typeface="+mj-ea"/>
                <a:ea typeface="+mj-ea"/>
                <a:cs typeface="Meiryo UI" panose="020B0604030504040204" pitchFamily="50" charset="-128"/>
              </a:rPr>
              <a:t>歳代、</a:t>
            </a:r>
            <a:r>
              <a:rPr lang="en-US" altLang="ja-JP" sz="2000" b="1" dirty="0">
                <a:solidFill>
                  <a:prstClr val="black">
                    <a:lumMod val="65000"/>
                    <a:lumOff val="35000"/>
                  </a:prstClr>
                </a:solidFill>
                <a:latin typeface="+mj-ea"/>
                <a:ea typeface="+mj-ea"/>
                <a:cs typeface="Meiryo UI" panose="020B0604030504040204" pitchFamily="50" charset="-128"/>
              </a:rPr>
              <a:t>30</a:t>
            </a:r>
            <a:r>
              <a:rPr lang="ja-JP" altLang="en-US" sz="2000" b="1" dirty="0">
                <a:solidFill>
                  <a:prstClr val="black">
                    <a:lumMod val="65000"/>
                    <a:lumOff val="35000"/>
                  </a:prstClr>
                </a:solidFill>
                <a:latin typeface="+mj-ea"/>
                <a:ea typeface="+mj-ea"/>
                <a:cs typeface="Meiryo UI" panose="020B0604030504040204" pitchFamily="50" charset="-128"/>
              </a:rPr>
              <a:t>歳代の生活の状況、収入と</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r>
              <a:rPr lang="ja-JP" altLang="en-US" sz="2000" b="1" dirty="0">
                <a:solidFill>
                  <a:prstClr val="black">
                    <a:lumMod val="65000"/>
                    <a:lumOff val="35000"/>
                  </a:prstClr>
                </a:solidFill>
                <a:latin typeface="+mj-ea"/>
                <a:ea typeface="+mj-ea"/>
                <a:cs typeface="Meiryo UI" panose="020B0604030504040204" pitchFamily="50" charset="-128"/>
              </a:rPr>
              <a:t>支出、現在の貯蓄額を確認しましょう。</a:t>
            </a:r>
            <a:endParaRPr lang="en-US" altLang="ja-JP" sz="2000" b="1" dirty="0">
              <a:solidFill>
                <a:prstClr val="black">
                  <a:lumMod val="65000"/>
                  <a:lumOff val="35000"/>
                </a:prstClr>
              </a:solidFill>
              <a:latin typeface="+mj-ea"/>
              <a:ea typeface="+mj-ea"/>
              <a:cs typeface="Meiryo UI" panose="020B0604030504040204" pitchFamily="50" charset="-128"/>
            </a:endParaRPr>
          </a:p>
        </p:txBody>
      </p:sp>
      <p:grpSp>
        <p:nvGrpSpPr>
          <p:cNvPr id="5" name="グループ化 4">
            <a:extLst>
              <a:ext uri="{FF2B5EF4-FFF2-40B4-BE49-F238E27FC236}">
                <a16:creationId xmlns:a16="http://schemas.microsoft.com/office/drawing/2014/main" id="{2FFB124E-2164-4036-9036-2063B23875B1}"/>
              </a:ext>
            </a:extLst>
          </p:cNvPr>
          <p:cNvGrpSpPr/>
          <p:nvPr/>
        </p:nvGrpSpPr>
        <p:grpSpPr>
          <a:xfrm>
            <a:off x="569671" y="4095537"/>
            <a:ext cx="4273790" cy="2376889"/>
            <a:chOff x="569671" y="4095537"/>
            <a:chExt cx="4273790" cy="2376889"/>
          </a:xfrm>
        </p:grpSpPr>
        <p:pic>
          <p:nvPicPr>
            <p:cNvPr id="6" name="図 5">
              <a:extLst>
                <a:ext uri="{FF2B5EF4-FFF2-40B4-BE49-F238E27FC236}">
                  <a16:creationId xmlns:a16="http://schemas.microsoft.com/office/drawing/2014/main" id="{7B7B1567-1B24-498A-83A7-00D0C1D500D7}"/>
                </a:ext>
              </a:extLst>
            </p:cNvPr>
            <p:cNvPicPr>
              <a:picLocks noChangeAspect="1"/>
            </p:cNvPicPr>
            <p:nvPr/>
          </p:nvPicPr>
          <p:blipFill>
            <a:blip r:embed="rId3"/>
            <a:stretch>
              <a:fillRect/>
            </a:stretch>
          </p:blipFill>
          <p:spPr>
            <a:xfrm>
              <a:off x="569672" y="4095537"/>
              <a:ext cx="4273789" cy="2233424"/>
            </a:xfrm>
            <a:prstGeom prst="rect">
              <a:avLst/>
            </a:prstGeom>
            <a:solidFill>
              <a:schemeClr val="bg1"/>
            </a:solidFill>
            <a:ln>
              <a:solidFill>
                <a:schemeClr val="tx1">
                  <a:lumMod val="65000"/>
                  <a:lumOff val="35000"/>
                </a:schemeClr>
              </a:solidFill>
            </a:ln>
          </p:spPr>
        </p:pic>
        <p:sp>
          <p:nvSpPr>
            <p:cNvPr id="9" name="正方形/長方形 8">
              <a:extLst>
                <a:ext uri="{FF2B5EF4-FFF2-40B4-BE49-F238E27FC236}">
                  <a16:creationId xmlns:a16="http://schemas.microsoft.com/office/drawing/2014/main" id="{AE0AB54E-DAAB-4A65-89CA-334B360856C9}"/>
                </a:ext>
              </a:extLst>
            </p:cNvPr>
            <p:cNvSpPr/>
            <p:nvPr/>
          </p:nvSpPr>
          <p:spPr>
            <a:xfrm>
              <a:off x="569671" y="6161596"/>
              <a:ext cx="4273789" cy="31083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nvGrpSpPr>
          <p:cNvPr id="7" name="グループ化 6">
            <a:extLst>
              <a:ext uri="{FF2B5EF4-FFF2-40B4-BE49-F238E27FC236}">
                <a16:creationId xmlns:a16="http://schemas.microsoft.com/office/drawing/2014/main" id="{A9DD0748-3F53-46FD-9D1C-13C4DCD867F5}"/>
              </a:ext>
            </a:extLst>
          </p:cNvPr>
          <p:cNvGrpSpPr/>
          <p:nvPr/>
        </p:nvGrpSpPr>
        <p:grpSpPr>
          <a:xfrm>
            <a:off x="2434847" y="4794085"/>
            <a:ext cx="6008049" cy="1252306"/>
            <a:chOff x="2434847" y="4794085"/>
            <a:chExt cx="6008049" cy="1252306"/>
          </a:xfrm>
        </p:grpSpPr>
        <p:sp>
          <p:nvSpPr>
            <p:cNvPr id="8" name="テキスト ボックス 7">
              <a:extLst>
                <a:ext uri="{FF2B5EF4-FFF2-40B4-BE49-F238E27FC236}">
                  <a16:creationId xmlns:a16="http://schemas.microsoft.com/office/drawing/2014/main" id="{52B4C60A-9E75-4A10-B01F-EB4915998DBE}"/>
                </a:ext>
              </a:extLst>
            </p:cNvPr>
            <p:cNvSpPr txBox="1"/>
            <p:nvPr/>
          </p:nvSpPr>
          <p:spPr>
            <a:xfrm>
              <a:off x="2434847" y="4794085"/>
              <a:ext cx="1224136" cy="369332"/>
            </a:xfrm>
            <a:prstGeom prst="rect">
              <a:avLst/>
            </a:prstGeom>
            <a:noFill/>
          </p:spPr>
          <p:txBody>
            <a:bodyPr wrap="square" rtlCol="0">
              <a:spAutoFit/>
            </a:bodyPr>
            <a:lstStyle/>
            <a:p>
              <a:pPr algn="r" defTabSz="914400"/>
              <a:r>
                <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3,100</a:t>
              </a:r>
              <a:endPar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a:extLst>
                <a:ext uri="{FF2B5EF4-FFF2-40B4-BE49-F238E27FC236}">
                  <a16:creationId xmlns:a16="http://schemas.microsoft.com/office/drawing/2014/main" id="{152F9FF7-02AF-47AB-8EE9-2329A3DA2478}"/>
                </a:ext>
              </a:extLst>
            </p:cNvPr>
            <p:cNvSpPr/>
            <p:nvPr/>
          </p:nvSpPr>
          <p:spPr>
            <a:xfrm>
              <a:off x="2608118" y="4826128"/>
              <a:ext cx="1369016" cy="337289"/>
            </a:xfrm>
            <a:prstGeom prst="rect">
              <a:avLst/>
            </a:prstGeom>
            <a:noFill/>
            <a:ln w="28575"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a:cs typeface="+mn-cs"/>
              </a:endParaRPr>
            </a:p>
          </p:txBody>
        </p:sp>
        <p:sp>
          <p:nvSpPr>
            <p:cNvPr id="11" name="正方形/長方形 10">
              <a:extLst>
                <a:ext uri="{FF2B5EF4-FFF2-40B4-BE49-F238E27FC236}">
                  <a16:creationId xmlns:a16="http://schemas.microsoft.com/office/drawing/2014/main" id="{593A9122-94A9-4BB5-9F71-09C2F93512CB}"/>
                </a:ext>
              </a:extLst>
            </p:cNvPr>
            <p:cNvSpPr/>
            <p:nvPr/>
          </p:nvSpPr>
          <p:spPr>
            <a:xfrm>
              <a:off x="7230927" y="5721878"/>
              <a:ext cx="1211969" cy="324513"/>
            </a:xfrm>
            <a:prstGeom prst="rect">
              <a:avLst/>
            </a:prstGeom>
            <a:noFill/>
            <a:ln w="28575"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a:cs typeface="+mn-cs"/>
              </a:endParaRPr>
            </a:p>
          </p:txBody>
        </p:sp>
        <p:cxnSp>
          <p:nvCxnSpPr>
            <p:cNvPr id="18" name="コネクタ: カギ線 17">
              <a:extLst>
                <a:ext uri="{FF2B5EF4-FFF2-40B4-BE49-F238E27FC236}">
                  <a16:creationId xmlns:a16="http://schemas.microsoft.com/office/drawing/2014/main" id="{0CEE2178-EDA3-4010-BBA5-ECE454101CE5}"/>
                </a:ext>
              </a:extLst>
            </p:cNvPr>
            <p:cNvCxnSpPr>
              <a:cxnSpLocks/>
              <a:stCxn id="11" idx="0"/>
              <a:endCxn id="10" idx="0"/>
            </p:cNvCxnSpPr>
            <p:nvPr/>
          </p:nvCxnSpPr>
          <p:spPr>
            <a:xfrm rot="16200000" flipV="1">
              <a:off x="5116894" y="3001860"/>
              <a:ext cx="895750" cy="4544286"/>
            </a:xfrm>
            <a:prstGeom prst="bentConnector3">
              <a:avLst>
                <a:gd name="adj1" fmla="val 117401"/>
              </a:avLst>
            </a:prstGeom>
            <a:ln w="28575">
              <a:solidFill>
                <a:srgbClr val="FF0000"/>
              </a:solidFill>
              <a:headEnd w="lg" len="med"/>
              <a:tailEnd type="triangle" w="lg" len="med"/>
            </a:ln>
            <a:effectLst/>
          </p:spPr>
          <p:style>
            <a:lnRef idx="2">
              <a:schemeClr val="accent1"/>
            </a:lnRef>
            <a:fillRef idx="0">
              <a:schemeClr val="accent1"/>
            </a:fillRef>
            <a:effectRef idx="1">
              <a:schemeClr val="accent1"/>
            </a:effectRef>
            <a:fontRef idx="minor">
              <a:schemeClr val="tx1"/>
            </a:fontRef>
          </p:style>
        </p:cxnSp>
      </p:grpSp>
      <p:sp>
        <p:nvSpPr>
          <p:cNvPr id="13" name="テキスト ボックス 12">
            <a:extLst>
              <a:ext uri="{FF2B5EF4-FFF2-40B4-BE49-F238E27FC236}">
                <a16:creationId xmlns:a16="http://schemas.microsoft.com/office/drawing/2014/main" id="{5277797E-3D69-4285-B8E9-B71DD4D81E23}"/>
              </a:ext>
            </a:extLst>
          </p:cNvPr>
          <p:cNvSpPr txBox="1"/>
          <p:nvPr/>
        </p:nvSpPr>
        <p:spPr>
          <a:xfrm>
            <a:off x="8698704" y="6558244"/>
            <a:ext cx="268022" cy="253916"/>
          </a:xfrm>
          <a:prstGeom prst="rect">
            <a:avLst/>
          </a:prstGeom>
          <a:noFill/>
        </p:spPr>
        <p:txBody>
          <a:bodyPr wrap="none" rtlCol="0">
            <a:spAutoFit/>
          </a:bodyPr>
          <a:lstStyle/>
          <a:p>
            <a:r>
              <a:rPr lang="en-US" altLang="ja-JP" sz="1050" dirty="0">
                <a:latin typeface="Meiryo UI" panose="020B0604030504040204" pitchFamily="50" charset="-128"/>
                <a:ea typeface="Meiryo UI" panose="020B0604030504040204" pitchFamily="50" charset="-128"/>
              </a:rPr>
              <a:t>4</a:t>
            </a:r>
            <a:endParaRPr kumimoji="1" lang="en-US" altLang="ja-JP"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45258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0" y="116632"/>
            <a:ext cx="493204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お金を借りる②「ローン」について</a:t>
            </a:r>
          </a:p>
        </p:txBody>
      </p:sp>
      <p:sp>
        <p:nvSpPr>
          <p:cNvPr id="3" name="テキスト ボックス 2"/>
          <p:cNvSpPr txBox="1"/>
          <p:nvPr/>
        </p:nvSpPr>
        <p:spPr>
          <a:xfrm>
            <a:off x="251520" y="879103"/>
            <a:ext cx="8640960" cy="461665"/>
          </a:xfrm>
          <a:prstGeom prst="rect">
            <a:avLst/>
          </a:prstGeom>
          <a:noFill/>
          <a:ln w="22225">
            <a:noFill/>
          </a:ln>
        </p:spPr>
        <p:txBody>
          <a:bodyPr wrap="square" rtlCol="0">
            <a:spAutoFit/>
          </a:bodyPr>
          <a:lstStyle/>
          <a:p>
            <a:pPr defTabSz="914400"/>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「ローン」とは</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251519" y="1364949"/>
            <a:ext cx="8640000" cy="1446550"/>
          </a:xfrm>
          <a:prstGeom prst="rect">
            <a:avLst/>
          </a:prstGeom>
          <a:noFill/>
        </p:spPr>
        <p:txBody>
          <a:bodyPr wrap="square" rtlCol="0">
            <a:spAutoFit/>
          </a:bodyPr>
          <a:lstStyle/>
          <a:p>
            <a:pPr defTabSz="914400"/>
            <a:r>
              <a:rPr lang="ja-JP" altLang="en-US" sz="2400" b="1" dirty="0">
                <a:solidFill>
                  <a:srgbClr val="00B050"/>
                </a:solidFill>
                <a:latin typeface="+mj-ea"/>
                <a:ea typeface="+mj-ea"/>
                <a:cs typeface="Meiryo UI" panose="020B0604030504040204" pitchFamily="50" charset="-128"/>
              </a:rPr>
              <a:t>ローン</a:t>
            </a:r>
            <a:r>
              <a:rPr lang="ja-JP" altLang="en-US" sz="2000" b="1" dirty="0">
                <a:solidFill>
                  <a:prstClr val="black">
                    <a:lumMod val="65000"/>
                    <a:lumOff val="35000"/>
                  </a:prstClr>
                </a:solidFill>
                <a:latin typeface="+mj-ea"/>
                <a:ea typeface="+mj-ea"/>
                <a:cs typeface="Meiryo UI" panose="020B0604030504040204" pitchFamily="50" charset="-128"/>
              </a:rPr>
              <a:t>とは、</a:t>
            </a:r>
            <a:r>
              <a:rPr lang="ja-JP" altLang="en-US" sz="2400" b="1" dirty="0">
                <a:solidFill>
                  <a:srgbClr val="00B050"/>
                </a:solidFill>
                <a:latin typeface="+mj-ea"/>
                <a:ea typeface="+mj-ea"/>
                <a:cs typeface="Meiryo UI" panose="020B0604030504040204" pitchFamily="50" charset="-128"/>
              </a:rPr>
              <a:t>先にお金を借り、後から少しずつ返すことで、</a:t>
            </a:r>
            <a:endParaRPr lang="en-US" altLang="ja-JP" sz="2400" b="1" dirty="0">
              <a:solidFill>
                <a:srgbClr val="00B050"/>
              </a:solidFill>
              <a:latin typeface="+mj-ea"/>
              <a:ea typeface="+mj-ea"/>
              <a:cs typeface="Meiryo UI" panose="020B0604030504040204" pitchFamily="50" charset="-128"/>
            </a:endParaRPr>
          </a:p>
          <a:p>
            <a:pPr defTabSz="914400"/>
            <a:r>
              <a:rPr lang="ja-JP" altLang="en-US" sz="2000" b="1" dirty="0">
                <a:solidFill>
                  <a:prstClr val="black">
                    <a:lumMod val="65000"/>
                    <a:lumOff val="35000"/>
                  </a:prstClr>
                </a:solidFill>
                <a:latin typeface="+mj-ea"/>
                <a:ea typeface="+mj-ea"/>
                <a:cs typeface="Meiryo UI" panose="020B0604030504040204" pitchFamily="50" charset="-128"/>
              </a:rPr>
              <a:t>必要なときにお金を使うことのできる仕組みです。</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r>
              <a:rPr lang="ja-JP" altLang="en-US" sz="2000" b="1" dirty="0">
                <a:solidFill>
                  <a:prstClr val="black">
                    <a:lumMod val="65000"/>
                    <a:lumOff val="35000"/>
                  </a:prstClr>
                </a:solidFill>
                <a:latin typeface="+mj-ea"/>
                <a:ea typeface="+mj-ea"/>
                <a:cs typeface="Meiryo UI" panose="020B0604030504040204" pitchFamily="50" charset="-128"/>
              </a:rPr>
              <a:t>最初にある程度まとまったお金を支払う</a:t>
            </a:r>
            <a:r>
              <a:rPr lang="ja-JP" altLang="en-US" sz="2400" b="1" dirty="0">
                <a:solidFill>
                  <a:srgbClr val="00B050"/>
                </a:solidFill>
                <a:latin typeface="+mj-ea"/>
                <a:ea typeface="+mj-ea"/>
                <a:cs typeface="Meiryo UI" panose="020B0604030504040204" pitchFamily="50" charset="-128"/>
              </a:rPr>
              <a:t>（頭金）</a:t>
            </a:r>
            <a:r>
              <a:rPr lang="ja-JP" altLang="en-US" sz="2000" b="1" dirty="0">
                <a:solidFill>
                  <a:schemeClr val="tx1">
                    <a:lumMod val="65000"/>
                    <a:lumOff val="35000"/>
                  </a:schemeClr>
                </a:solidFill>
                <a:latin typeface="+mj-ea"/>
                <a:ea typeface="+mj-ea"/>
                <a:cs typeface="Meiryo UI" panose="020B0604030504040204" pitchFamily="50" charset="-128"/>
              </a:rPr>
              <a:t>ほか</a:t>
            </a:r>
            <a:r>
              <a:rPr lang="ja-JP" altLang="en-US" sz="2000" b="1" dirty="0">
                <a:solidFill>
                  <a:prstClr val="black">
                    <a:lumMod val="65000"/>
                    <a:lumOff val="35000"/>
                  </a:prstClr>
                </a:solidFill>
                <a:latin typeface="+mj-ea"/>
                <a:ea typeface="+mj-ea"/>
                <a:cs typeface="Meiryo UI" panose="020B0604030504040204" pitchFamily="50" charset="-128"/>
              </a:rPr>
              <a:t>、</a:t>
            </a:r>
            <a:r>
              <a:rPr lang="ja-JP" altLang="en-US" sz="2400" b="1" dirty="0">
                <a:solidFill>
                  <a:srgbClr val="00B050"/>
                </a:solidFill>
                <a:latin typeface="+mj-ea"/>
                <a:ea typeface="+mj-ea"/>
                <a:cs typeface="Meiryo UI" panose="020B0604030504040204" pitchFamily="50" charset="-128"/>
              </a:rPr>
              <a:t>利息</a:t>
            </a:r>
            <a:r>
              <a:rPr lang="ja-JP" altLang="en-US" sz="2000" b="1" dirty="0">
                <a:solidFill>
                  <a:prstClr val="black">
                    <a:lumMod val="65000"/>
                    <a:lumOff val="35000"/>
                  </a:prstClr>
                </a:solidFill>
                <a:latin typeface="+mj-ea"/>
                <a:ea typeface="+mj-ea"/>
                <a:cs typeface="Meiryo UI" panose="020B0604030504040204" pitchFamily="50" charset="-128"/>
              </a:rPr>
              <a:t>（「お金のレンタル料」である金利）と一緒に借りたお金を返します。</a:t>
            </a:r>
            <a:endParaRPr lang="en-US" altLang="ja-JP" sz="2000" b="1" dirty="0">
              <a:solidFill>
                <a:prstClr val="black">
                  <a:lumMod val="65000"/>
                  <a:lumOff val="35000"/>
                </a:prstClr>
              </a:solidFill>
              <a:latin typeface="+mj-ea"/>
              <a:ea typeface="+mj-ea"/>
              <a:cs typeface="Meiryo UI" panose="020B0604030504040204" pitchFamily="50" charset="-128"/>
            </a:endParaRPr>
          </a:p>
        </p:txBody>
      </p:sp>
      <p:grpSp>
        <p:nvGrpSpPr>
          <p:cNvPr id="6" name="グループ化 5">
            <a:extLst>
              <a:ext uri="{FF2B5EF4-FFF2-40B4-BE49-F238E27FC236}">
                <a16:creationId xmlns:a16="http://schemas.microsoft.com/office/drawing/2014/main" id="{77177088-9D3C-4885-A4D4-59A486C9753B}"/>
              </a:ext>
            </a:extLst>
          </p:cNvPr>
          <p:cNvGrpSpPr/>
          <p:nvPr/>
        </p:nvGrpSpPr>
        <p:grpSpPr>
          <a:xfrm>
            <a:off x="684996" y="3150174"/>
            <a:ext cx="7898155" cy="3014125"/>
            <a:chOff x="684996" y="3150174"/>
            <a:chExt cx="7898155" cy="3014125"/>
          </a:xfrm>
        </p:grpSpPr>
        <p:pic>
          <p:nvPicPr>
            <p:cNvPr id="5" name="図 4">
              <a:extLst>
                <a:ext uri="{FF2B5EF4-FFF2-40B4-BE49-F238E27FC236}">
                  <a16:creationId xmlns:a16="http://schemas.microsoft.com/office/drawing/2014/main" id="{6D85829D-0704-4415-B34D-70962824FDD0}"/>
                </a:ext>
              </a:extLst>
            </p:cNvPr>
            <p:cNvPicPr>
              <a:picLocks noChangeAspect="1"/>
            </p:cNvPicPr>
            <p:nvPr/>
          </p:nvPicPr>
          <p:blipFill>
            <a:blip r:embed="rId2"/>
            <a:stretch>
              <a:fillRect/>
            </a:stretch>
          </p:blipFill>
          <p:spPr>
            <a:xfrm>
              <a:off x="684996" y="3457938"/>
              <a:ext cx="1401430" cy="2060337"/>
            </a:xfrm>
            <a:prstGeom prst="rect">
              <a:avLst/>
            </a:prstGeom>
          </p:spPr>
        </p:pic>
        <p:pic>
          <p:nvPicPr>
            <p:cNvPr id="7" name="図 6">
              <a:extLst>
                <a:ext uri="{FF2B5EF4-FFF2-40B4-BE49-F238E27FC236}">
                  <a16:creationId xmlns:a16="http://schemas.microsoft.com/office/drawing/2014/main" id="{DA627D04-1EB9-4DA5-8861-E6CA29D0B9DF}"/>
                </a:ext>
              </a:extLst>
            </p:cNvPr>
            <p:cNvPicPr>
              <a:picLocks noChangeAspect="1"/>
            </p:cNvPicPr>
            <p:nvPr/>
          </p:nvPicPr>
          <p:blipFill>
            <a:blip r:embed="rId3"/>
            <a:stretch>
              <a:fillRect/>
            </a:stretch>
          </p:blipFill>
          <p:spPr>
            <a:xfrm>
              <a:off x="5962967" y="3330624"/>
              <a:ext cx="2620184" cy="2314965"/>
            </a:xfrm>
            <a:prstGeom prst="rect">
              <a:avLst/>
            </a:prstGeom>
          </p:spPr>
        </p:pic>
        <p:sp>
          <p:nvSpPr>
            <p:cNvPr id="10" name="テキスト ボックス 9"/>
            <p:cNvSpPr txBox="1"/>
            <p:nvPr/>
          </p:nvSpPr>
          <p:spPr>
            <a:xfrm>
              <a:off x="2387862" y="5517968"/>
              <a:ext cx="3802022" cy="646331"/>
            </a:xfrm>
            <a:prstGeom prst="rect">
              <a:avLst/>
            </a:prstGeom>
            <a:noFill/>
          </p:spPr>
          <p:txBody>
            <a:bodyPr wrap="square" rtlCol="0">
              <a:spAutoFit/>
            </a:bodyPr>
            <a:lstStyle/>
            <a:p>
              <a:pPr algn="ctr" defTabSz="914400"/>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利息と一緒に、</a:t>
              </a:r>
              <a:endPar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後から少しずつお金を返す</a:t>
              </a:r>
            </a:p>
          </p:txBody>
        </p:sp>
        <p:cxnSp>
          <p:nvCxnSpPr>
            <p:cNvPr id="19" name="直線矢印コネクタ 18">
              <a:extLst>
                <a:ext uri="{FF2B5EF4-FFF2-40B4-BE49-F238E27FC236}">
                  <a16:creationId xmlns:a16="http://schemas.microsoft.com/office/drawing/2014/main" id="{92DDCF04-C9EF-4B73-981B-5269A2987CF1}"/>
                </a:ext>
              </a:extLst>
            </p:cNvPr>
            <p:cNvCxnSpPr/>
            <p:nvPr/>
          </p:nvCxnSpPr>
          <p:spPr>
            <a:xfrm flipH="1">
              <a:off x="2604292" y="5315376"/>
              <a:ext cx="3132000" cy="0"/>
            </a:xfrm>
            <a:prstGeom prst="straightConnector1">
              <a:avLst/>
            </a:prstGeom>
            <a:ln w="101600" cap="rnd">
              <a:solidFill>
                <a:schemeClr val="accent1"/>
              </a:solidFill>
              <a:headEnd type="none" w="med" len="med"/>
              <a:tailEnd type="triangle"/>
            </a:ln>
            <a:effectLst/>
          </p:spPr>
          <p:style>
            <a:lnRef idx="2">
              <a:schemeClr val="accent1"/>
            </a:lnRef>
            <a:fillRef idx="0">
              <a:schemeClr val="accent1"/>
            </a:fillRef>
            <a:effectRef idx="1">
              <a:schemeClr val="accent1"/>
            </a:effectRef>
            <a:fontRef idx="minor">
              <a:schemeClr val="tx1"/>
            </a:fontRef>
          </p:style>
        </p:cxnSp>
        <p:pic>
          <p:nvPicPr>
            <p:cNvPr id="18" name="図 17">
              <a:extLst>
                <a:ext uri="{FF2B5EF4-FFF2-40B4-BE49-F238E27FC236}">
                  <a16:creationId xmlns:a16="http://schemas.microsoft.com/office/drawing/2014/main" id="{04E4E2E3-7F6E-44BC-82B6-A7347FB2AD77}"/>
                </a:ext>
              </a:extLst>
            </p:cNvPr>
            <p:cNvPicPr>
              <a:picLocks noChangeAspect="1"/>
            </p:cNvPicPr>
            <p:nvPr/>
          </p:nvPicPr>
          <p:blipFill>
            <a:blip r:embed="rId4"/>
            <a:stretch>
              <a:fillRect/>
            </a:stretch>
          </p:blipFill>
          <p:spPr>
            <a:xfrm>
              <a:off x="4170292" y="4724855"/>
              <a:ext cx="890657" cy="491596"/>
            </a:xfrm>
            <a:prstGeom prst="rect">
              <a:avLst/>
            </a:prstGeom>
          </p:spPr>
        </p:pic>
        <p:pic>
          <p:nvPicPr>
            <p:cNvPr id="25" name="図 24">
              <a:extLst>
                <a:ext uri="{FF2B5EF4-FFF2-40B4-BE49-F238E27FC236}">
                  <a16:creationId xmlns:a16="http://schemas.microsoft.com/office/drawing/2014/main" id="{95329E03-5758-481E-A84C-7DB260BCE773}"/>
                </a:ext>
              </a:extLst>
            </p:cNvPr>
            <p:cNvPicPr>
              <a:picLocks noChangeAspect="1"/>
            </p:cNvPicPr>
            <p:nvPr/>
          </p:nvPicPr>
          <p:blipFill>
            <a:blip r:embed="rId5"/>
            <a:stretch>
              <a:fillRect/>
            </a:stretch>
          </p:blipFill>
          <p:spPr>
            <a:xfrm>
              <a:off x="3575685" y="4853782"/>
              <a:ext cx="321909" cy="318410"/>
            </a:xfrm>
            <a:prstGeom prst="rect">
              <a:avLst/>
            </a:prstGeom>
          </p:spPr>
        </p:pic>
        <p:pic>
          <p:nvPicPr>
            <p:cNvPr id="27" name="図 26">
              <a:extLst>
                <a:ext uri="{FF2B5EF4-FFF2-40B4-BE49-F238E27FC236}">
                  <a16:creationId xmlns:a16="http://schemas.microsoft.com/office/drawing/2014/main" id="{795C6E61-5633-431F-8AC2-CB0892C90A8F}"/>
                </a:ext>
              </a:extLst>
            </p:cNvPr>
            <p:cNvPicPr>
              <a:picLocks noChangeAspect="1"/>
            </p:cNvPicPr>
            <p:nvPr/>
          </p:nvPicPr>
          <p:blipFill>
            <a:blip r:embed="rId6"/>
            <a:stretch>
              <a:fillRect/>
            </a:stretch>
          </p:blipFill>
          <p:spPr>
            <a:xfrm>
              <a:off x="4076773" y="4912769"/>
              <a:ext cx="815472" cy="451112"/>
            </a:xfrm>
            <a:prstGeom prst="rect">
              <a:avLst/>
            </a:prstGeom>
          </p:spPr>
        </p:pic>
        <p:sp>
          <p:nvSpPr>
            <p:cNvPr id="9" name="テキスト ボックス 8"/>
            <p:cNvSpPr txBox="1"/>
            <p:nvPr/>
          </p:nvSpPr>
          <p:spPr>
            <a:xfrm>
              <a:off x="2204982" y="3150174"/>
              <a:ext cx="3802022" cy="369332"/>
            </a:xfrm>
            <a:prstGeom prst="rect">
              <a:avLst/>
            </a:prstGeom>
            <a:noFill/>
          </p:spPr>
          <p:txBody>
            <a:bodyPr wrap="square" rtlCol="0">
              <a:spAutoFit/>
            </a:bodyPr>
            <a:lstStyle/>
            <a:p>
              <a:pPr algn="ctr" defTabSz="914400"/>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銀行からお金を借りて家を買う</a:t>
              </a:r>
            </a:p>
          </p:txBody>
        </p:sp>
        <p:cxnSp>
          <p:nvCxnSpPr>
            <p:cNvPr id="17" name="直線矢印コネクタ 16">
              <a:extLst>
                <a:ext uri="{FF2B5EF4-FFF2-40B4-BE49-F238E27FC236}">
                  <a16:creationId xmlns:a16="http://schemas.microsoft.com/office/drawing/2014/main" id="{96B62154-2BB2-43AE-8100-A5A824AFA8BE}"/>
                </a:ext>
              </a:extLst>
            </p:cNvPr>
            <p:cNvCxnSpPr/>
            <p:nvPr/>
          </p:nvCxnSpPr>
          <p:spPr>
            <a:xfrm>
              <a:off x="2632686" y="3726086"/>
              <a:ext cx="3132000" cy="0"/>
            </a:xfrm>
            <a:prstGeom prst="straightConnector1">
              <a:avLst/>
            </a:prstGeom>
            <a:ln w="101600" cap="rnd">
              <a:solidFill>
                <a:schemeClr val="accent1"/>
              </a:solidFill>
              <a:headEnd type="none" w="med" len="med"/>
              <a:tailEnd type="triangle"/>
            </a:ln>
            <a:effectLst/>
          </p:spPr>
          <p:style>
            <a:lnRef idx="2">
              <a:schemeClr val="accent1"/>
            </a:lnRef>
            <a:fillRef idx="0">
              <a:schemeClr val="accent1"/>
            </a:fillRef>
            <a:effectRef idx="1">
              <a:schemeClr val="accent1"/>
            </a:effectRef>
            <a:fontRef idx="minor">
              <a:schemeClr val="tx1"/>
            </a:fontRef>
          </p:style>
        </p:cxnSp>
        <p:pic>
          <p:nvPicPr>
            <p:cNvPr id="30" name="図 29">
              <a:extLst>
                <a:ext uri="{FF2B5EF4-FFF2-40B4-BE49-F238E27FC236}">
                  <a16:creationId xmlns:a16="http://schemas.microsoft.com/office/drawing/2014/main" id="{938AB888-35F3-4E58-B10F-333015D45D46}"/>
                </a:ext>
              </a:extLst>
            </p:cNvPr>
            <p:cNvPicPr>
              <a:picLocks noChangeAspect="1"/>
            </p:cNvPicPr>
            <p:nvPr/>
          </p:nvPicPr>
          <p:blipFill>
            <a:blip r:embed="rId7"/>
            <a:stretch>
              <a:fillRect/>
            </a:stretch>
          </p:blipFill>
          <p:spPr>
            <a:xfrm>
              <a:off x="3940233" y="3952408"/>
              <a:ext cx="1093486" cy="244195"/>
            </a:xfrm>
            <a:prstGeom prst="rect">
              <a:avLst/>
            </a:prstGeom>
          </p:spPr>
        </p:pic>
        <p:pic>
          <p:nvPicPr>
            <p:cNvPr id="31" name="図 30">
              <a:extLst>
                <a:ext uri="{FF2B5EF4-FFF2-40B4-BE49-F238E27FC236}">
                  <a16:creationId xmlns:a16="http://schemas.microsoft.com/office/drawing/2014/main" id="{C9CA7B07-E1A1-4845-9EFE-E2CAB3B1310E}"/>
                </a:ext>
              </a:extLst>
            </p:cNvPr>
            <p:cNvPicPr>
              <a:picLocks noChangeAspect="1"/>
            </p:cNvPicPr>
            <p:nvPr/>
          </p:nvPicPr>
          <p:blipFill>
            <a:blip r:embed="rId7"/>
            <a:stretch>
              <a:fillRect/>
            </a:stretch>
          </p:blipFill>
          <p:spPr>
            <a:xfrm>
              <a:off x="3195387" y="3966698"/>
              <a:ext cx="1093486" cy="244195"/>
            </a:xfrm>
            <a:prstGeom prst="rect">
              <a:avLst/>
            </a:prstGeom>
          </p:spPr>
        </p:pic>
        <p:pic>
          <p:nvPicPr>
            <p:cNvPr id="29" name="図 28">
              <a:extLst>
                <a:ext uri="{FF2B5EF4-FFF2-40B4-BE49-F238E27FC236}">
                  <a16:creationId xmlns:a16="http://schemas.microsoft.com/office/drawing/2014/main" id="{4986C297-443F-447F-BC52-4E0E769B6D2D}"/>
                </a:ext>
              </a:extLst>
            </p:cNvPr>
            <p:cNvPicPr>
              <a:picLocks noChangeAspect="1"/>
            </p:cNvPicPr>
            <p:nvPr/>
          </p:nvPicPr>
          <p:blipFill>
            <a:blip r:embed="rId7"/>
            <a:stretch>
              <a:fillRect/>
            </a:stretch>
          </p:blipFill>
          <p:spPr>
            <a:xfrm>
              <a:off x="3509193" y="3726086"/>
              <a:ext cx="1093486" cy="244195"/>
            </a:xfrm>
            <a:prstGeom prst="rect">
              <a:avLst/>
            </a:prstGeom>
          </p:spPr>
        </p:pic>
      </p:grpSp>
      <p:sp>
        <p:nvSpPr>
          <p:cNvPr id="20" name="テキスト ボックス 19">
            <a:extLst>
              <a:ext uri="{FF2B5EF4-FFF2-40B4-BE49-F238E27FC236}">
                <a16:creationId xmlns:a16="http://schemas.microsoft.com/office/drawing/2014/main" id="{9B3FBD64-6883-405E-862B-A411777F3EC4}"/>
              </a:ext>
            </a:extLst>
          </p:cNvPr>
          <p:cNvSpPr txBox="1"/>
          <p:nvPr/>
        </p:nvSpPr>
        <p:spPr>
          <a:xfrm>
            <a:off x="8698704" y="6558244"/>
            <a:ext cx="268022" cy="253916"/>
          </a:xfrm>
          <a:prstGeom prst="rect">
            <a:avLst/>
          </a:prstGeom>
          <a:noFill/>
        </p:spPr>
        <p:txBody>
          <a:bodyPr wrap="none" rtlCol="0">
            <a:spAutoFit/>
          </a:bodyPr>
          <a:lstStyle/>
          <a:p>
            <a:r>
              <a:rPr lang="en-US" altLang="ja-JP" sz="1050" dirty="0">
                <a:latin typeface="Meiryo UI" panose="020B0604030504040204" pitchFamily="50" charset="-128"/>
                <a:ea typeface="Meiryo UI" panose="020B0604030504040204" pitchFamily="50" charset="-128"/>
              </a:rPr>
              <a:t>5</a:t>
            </a:r>
            <a:endParaRPr kumimoji="1" lang="en-US" altLang="ja-JP"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69343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0" y="116632"/>
            <a:ext cx="493204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お金を借りる②「ローン」について</a:t>
            </a:r>
          </a:p>
        </p:txBody>
      </p:sp>
      <p:sp>
        <p:nvSpPr>
          <p:cNvPr id="3" name="テキスト ボックス 2"/>
          <p:cNvSpPr txBox="1"/>
          <p:nvPr/>
        </p:nvSpPr>
        <p:spPr>
          <a:xfrm>
            <a:off x="251520" y="792000"/>
            <a:ext cx="8640960" cy="461665"/>
          </a:xfrm>
          <a:prstGeom prst="rect">
            <a:avLst/>
          </a:prstGeom>
          <a:noFill/>
          <a:ln w="22225">
            <a:noFill/>
          </a:ln>
        </p:spPr>
        <p:txBody>
          <a:bodyPr wrap="square" rtlCol="0">
            <a:spAutoFit/>
          </a:bodyPr>
          <a:lstStyle/>
          <a:p>
            <a:pPr defTabSz="914400"/>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「住居の購入」について話し合おう！</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172720" y="1332000"/>
            <a:ext cx="5913120" cy="1231106"/>
          </a:xfrm>
          <a:prstGeom prst="rect">
            <a:avLst/>
          </a:prstGeom>
          <a:noFill/>
        </p:spPr>
        <p:txBody>
          <a:bodyPr wrap="square" rtlCol="0">
            <a:spAutoFit/>
          </a:bodyPr>
          <a:lstStyle/>
          <a:p>
            <a:pPr defTabSz="914400"/>
            <a:r>
              <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「家」と「支払い方法」を決める。</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pPr defTabSz="914400"/>
            <a:endParaRPr lang="en-US" altLang="ja-JP" sz="10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2000" b="1" dirty="0">
                <a:solidFill>
                  <a:prstClr val="black">
                    <a:lumMod val="65000"/>
                    <a:lumOff val="35000"/>
                  </a:prstClr>
                </a:solidFill>
                <a:latin typeface="+mj-ea"/>
                <a:ea typeface="+mj-ea"/>
                <a:cs typeface="Meiryo UI" panose="020B0604030504040204" pitchFamily="50" charset="-128"/>
              </a:rPr>
              <a:t>プリントの右側の、「住居の種類」を見て、</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r>
              <a:rPr lang="ja-JP" altLang="en-US" sz="2000" b="1" dirty="0">
                <a:solidFill>
                  <a:prstClr val="black">
                    <a:lumMod val="65000"/>
                    <a:lumOff val="35000"/>
                  </a:prstClr>
                </a:solidFill>
                <a:latin typeface="+mj-ea"/>
                <a:ea typeface="+mj-ea"/>
                <a:cs typeface="Meiryo UI" panose="020B0604030504040204" pitchFamily="50" charset="-128"/>
              </a:rPr>
              <a:t>購入する「家」と「支払い方法」を決めましょう。</a:t>
            </a:r>
            <a:endParaRPr lang="en-US" altLang="ja-JP" sz="2000" b="1" dirty="0">
              <a:solidFill>
                <a:prstClr val="black">
                  <a:lumMod val="65000"/>
                  <a:lumOff val="35000"/>
                </a:prstClr>
              </a:solidFill>
              <a:latin typeface="+mj-ea"/>
              <a:ea typeface="+mj-ea"/>
              <a:cs typeface="Meiryo UI" panose="020B0604030504040204" pitchFamily="50" charset="-128"/>
            </a:endParaRPr>
          </a:p>
        </p:txBody>
      </p:sp>
      <p:sp>
        <p:nvSpPr>
          <p:cNvPr id="6" name="テキスト ボックス 5">
            <a:extLst>
              <a:ext uri="{FF2B5EF4-FFF2-40B4-BE49-F238E27FC236}">
                <a16:creationId xmlns:a16="http://schemas.microsoft.com/office/drawing/2014/main" id="{795703DF-1EE3-4916-93EA-970711849F96}"/>
              </a:ext>
            </a:extLst>
          </p:cNvPr>
          <p:cNvSpPr txBox="1"/>
          <p:nvPr/>
        </p:nvSpPr>
        <p:spPr>
          <a:xfrm>
            <a:off x="343467" y="3157226"/>
            <a:ext cx="5873616" cy="1261884"/>
          </a:xfrm>
          <a:prstGeom prst="rect">
            <a:avLst/>
          </a:prstGeom>
          <a:noFill/>
        </p:spPr>
        <p:txBody>
          <a:bodyPr wrap="square" rtlCol="0">
            <a:spAutoFit/>
          </a:bodyPr>
          <a:lstStyle/>
          <a:p>
            <a:pPr defTabSz="914400"/>
            <a:r>
              <a:rPr lang="ja-JP" altLang="en-US" sz="2000" b="1" dirty="0">
                <a:solidFill>
                  <a:prstClr val="black">
                    <a:lumMod val="65000"/>
                    <a:lumOff val="35000"/>
                  </a:prstClr>
                </a:solidFill>
                <a:latin typeface="+mj-ea"/>
                <a:ea typeface="+mj-ea"/>
                <a:cs typeface="Meiryo UI" panose="020B0604030504040204" pitchFamily="50" charset="-128"/>
              </a:rPr>
              <a:t>●「マンション」か「一戸建て」</a:t>
            </a:r>
            <a:r>
              <a:rPr lang="ja-JP" altLang="en-US" sz="2000" b="1" dirty="0" err="1">
                <a:solidFill>
                  <a:prstClr val="black">
                    <a:lumMod val="65000"/>
                    <a:lumOff val="35000"/>
                  </a:prstClr>
                </a:solidFill>
                <a:latin typeface="+mj-ea"/>
                <a:ea typeface="+mj-ea"/>
                <a:cs typeface="Meiryo UI" panose="020B0604030504040204" pitchFamily="50" charset="-128"/>
              </a:rPr>
              <a:t>か</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endParaRPr lang="en-US" altLang="ja-JP" sz="800" b="1" dirty="0">
              <a:solidFill>
                <a:prstClr val="black">
                  <a:lumMod val="65000"/>
                  <a:lumOff val="35000"/>
                </a:prstClr>
              </a:solidFill>
              <a:latin typeface="+mj-ea"/>
              <a:ea typeface="+mj-ea"/>
              <a:cs typeface="Meiryo UI" panose="020B0604030504040204" pitchFamily="50" charset="-128"/>
            </a:endParaRPr>
          </a:p>
          <a:p>
            <a:pPr defTabSz="914400"/>
            <a:r>
              <a:rPr lang="ja-JP" altLang="en-US" sz="2000" b="1" dirty="0">
                <a:solidFill>
                  <a:prstClr val="black">
                    <a:lumMod val="65000"/>
                    <a:lumOff val="35000"/>
                  </a:prstClr>
                </a:solidFill>
                <a:latin typeface="+mj-ea"/>
                <a:ea typeface="+mj-ea"/>
                <a:cs typeface="Meiryo UI" panose="020B0604030504040204" pitchFamily="50" charset="-128"/>
              </a:rPr>
              <a:t>●「標準（新築）」か「お手ごろ（中古）」</a:t>
            </a:r>
            <a:r>
              <a:rPr lang="ja-JP" altLang="en-US" sz="2000" b="1" dirty="0" err="1">
                <a:solidFill>
                  <a:prstClr val="black">
                    <a:lumMod val="65000"/>
                    <a:lumOff val="35000"/>
                  </a:prstClr>
                </a:solidFill>
                <a:latin typeface="+mj-ea"/>
                <a:ea typeface="+mj-ea"/>
                <a:cs typeface="Meiryo UI" panose="020B0604030504040204" pitchFamily="50" charset="-128"/>
              </a:rPr>
              <a:t>か</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endParaRPr lang="en-US" altLang="ja-JP" sz="800" b="1" dirty="0">
              <a:solidFill>
                <a:prstClr val="black">
                  <a:lumMod val="65000"/>
                  <a:lumOff val="35000"/>
                </a:prstClr>
              </a:solidFill>
              <a:latin typeface="+mj-ea"/>
              <a:ea typeface="+mj-ea"/>
              <a:cs typeface="Meiryo UI" panose="020B0604030504040204" pitchFamily="50" charset="-128"/>
            </a:endParaRPr>
          </a:p>
          <a:p>
            <a:pPr defTabSz="914400"/>
            <a:r>
              <a:rPr lang="ja-JP" altLang="en-US" sz="2000" b="1" dirty="0">
                <a:solidFill>
                  <a:prstClr val="black">
                    <a:lumMod val="65000"/>
                    <a:lumOff val="35000"/>
                  </a:prstClr>
                </a:solidFill>
                <a:latin typeface="+mj-ea"/>
                <a:ea typeface="+mj-ea"/>
                <a:cs typeface="Meiryo UI" panose="020B0604030504040204" pitchFamily="50" charset="-128"/>
              </a:rPr>
              <a:t>●「一括」か「ローン」か</a:t>
            </a:r>
            <a:endParaRPr lang="en-US" altLang="ja-JP" sz="2000" b="1" dirty="0">
              <a:solidFill>
                <a:prstClr val="black">
                  <a:lumMod val="65000"/>
                  <a:lumOff val="35000"/>
                </a:prstClr>
              </a:solidFill>
              <a:latin typeface="+mj-ea"/>
              <a:ea typeface="+mj-ea"/>
              <a:cs typeface="Meiryo UI" panose="020B0604030504040204" pitchFamily="50" charset="-128"/>
            </a:endParaRPr>
          </a:p>
        </p:txBody>
      </p:sp>
      <p:sp>
        <p:nvSpPr>
          <p:cNvPr id="7" name="テキスト ボックス 6">
            <a:extLst>
              <a:ext uri="{FF2B5EF4-FFF2-40B4-BE49-F238E27FC236}">
                <a16:creationId xmlns:a16="http://schemas.microsoft.com/office/drawing/2014/main" id="{BC34CCEC-F9A4-48BB-9160-74A4FE924B2D}"/>
              </a:ext>
            </a:extLst>
          </p:cNvPr>
          <p:cNvSpPr txBox="1"/>
          <p:nvPr/>
        </p:nvSpPr>
        <p:spPr>
          <a:xfrm>
            <a:off x="210497" y="5024342"/>
            <a:ext cx="5095504" cy="830997"/>
          </a:xfrm>
          <a:prstGeom prst="rect">
            <a:avLst/>
          </a:prstGeom>
          <a:noFill/>
        </p:spPr>
        <p:txBody>
          <a:bodyPr wrap="square" rtlCol="0">
            <a:spAutoFit/>
          </a:bodyPr>
          <a:lstStyle/>
          <a:p>
            <a:pPr defTabSz="914400"/>
            <a:r>
              <a:rPr lang="ja-JP" altLang="en-US" sz="2000" b="1" dirty="0">
                <a:solidFill>
                  <a:srgbClr val="C0504D">
                    <a:lumMod val="75000"/>
                  </a:srgbClr>
                </a:solidFill>
                <a:latin typeface="+mj-ea"/>
                <a:ea typeface="+mj-ea"/>
                <a:cs typeface="Meiryo UI" panose="020B0604030504040204" pitchFamily="50" charset="-128"/>
              </a:rPr>
              <a:t>次の条件に注意して話し合い決めましょう。</a:t>
            </a:r>
            <a:endParaRPr lang="en-US" altLang="ja-JP" sz="2000" b="1" dirty="0">
              <a:solidFill>
                <a:srgbClr val="C0504D">
                  <a:lumMod val="75000"/>
                </a:srgbClr>
              </a:solidFill>
              <a:latin typeface="+mj-ea"/>
              <a:ea typeface="+mj-ea"/>
              <a:cs typeface="Meiryo UI" panose="020B0604030504040204" pitchFamily="50" charset="-128"/>
            </a:endParaRPr>
          </a:p>
          <a:p>
            <a:pPr defTabSz="914400"/>
            <a:endParaRPr lang="en-US" altLang="ja-JP" sz="800" b="1" dirty="0">
              <a:solidFill>
                <a:prstClr val="black">
                  <a:lumMod val="65000"/>
                  <a:lumOff val="35000"/>
                </a:prstClr>
              </a:solidFill>
              <a:latin typeface="+mj-ea"/>
              <a:ea typeface="+mj-ea"/>
              <a:cs typeface="Meiryo UI" panose="020B0604030504040204" pitchFamily="50" charset="-128"/>
            </a:endParaRPr>
          </a:p>
          <a:p>
            <a:pPr defTabSz="914400"/>
            <a:r>
              <a:rPr lang="ja-JP" altLang="en-US" sz="2000" b="1" dirty="0">
                <a:solidFill>
                  <a:prstClr val="black">
                    <a:lumMod val="65000"/>
                    <a:lumOff val="35000"/>
                  </a:prstClr>
                </a:solidFill>
                <a:latin typeface="+mj-ea"/>
                <a:ea typeface="+mj-ea"/>
                <a:cs typeface="Meiryo UI" panose="020B0604030504040204" pitchFamily="50" charset="-128"/>
              </a:rPr>
              <a:t>●貯蓄額が足りていれば一括購入可</a:t>
            </a:r>
            <a:endParaRPr lang="en-US" altLang="ja-JP" sz="800" b="1" dirty="0">
              <a:solidFill>
                <a:prstClr val="black">
                  <a:lumMod val="65000"/>
                  <a:lumOff val="35000"/>
                </a:prstClr>
              </a:solidFill>
              <a:latin typeface="+mj-ea"/>
              <a:ea typeface="+mj-ea"/>
              <a:cs typeface="Meiryo UI" panose="020B0604030504040204" pitchFamily="50" charset="-128"/>
            </a:endParaRPr>
          </a:p>
        </p:txBody>
      </p:sp>
      <p:sp>
        <p:nvSpPr>
          <p:cNvPr id="11" name="四角形: 角を丸くする 10">
            <a:extLst>
              <a:ext uri="{FF2B5EF4-FFF2-40B4-BE49-F238E27FC236}">
                <a16:creationId xmlns:a16="http://schemas.microsoft.com/office/drawing/2014/main" id="{23E027D0-3E36-42B9-8E39-38C5CBD87C07}"/>
              </a:ext>
            </a:extLst>
          </p:cNvPr>
          <p:cNvSpPr/>
          <p:nvPr/>
        </p:nvSpPr>
        <p:spPr>
          <a:xfrm>
            <a:off x="316657" y="2792735"/>
            <a:ext cx="4844623" cy="1911345"/>
          </a:xfrm>
          <a:prstGeom prst="roundRect">
            <a:avLst>
              <a:gd name="adj" fmla="val 9125"/>
            </a:avLst>
          </a:prstGeom>
          <a:noFill/>
          <a:ln w="25400">
            <a:solidFill>
              <a:srgbClr val="0099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ACDB8084-93AA-40E0-AE9B-9EA4801FBBCE}"/>
              </a:ext>
            </a:extLst>
          </p:cNvPr>
          <p:cNvSpPr/>
          <p:nvPr/>
        </p:nvSpPr>
        <p:spPr bwMode="black">
          <a:xfrm>
            <a:off x="1198497" y="2682053"/>
            <a:ext cx="2612618" cy="360000"/>
          </a:xfrm>
          <a:prstGeom prst="roundRect">
            <a:avLst>
              <a:gd name="adj" fmla="val 9125"/>
            </a:avLst>
          </a:prstGeom>
          <a:solidFill>
            <a:srgbClr val="00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CF81C7B6-1346-441F-A196-A6CAC2D0611C}"/>
              </a:ext>
            </a:extLst>
          </p:cNvPr>
          <p:cNvSpPr txBox="1"/>
          <p:nvPr/>
        </p:nvSpPr>
        <p:spPr bwMode="white">
          <a:xfrm>
            <a:off x="1939587" y="2672721"/>
            <a:ext cx="1130438" cy="369332"/>
          </a:xfrm>
          <a:prstGeom prst="rect">
            <a:avLst/>
          </a:prstGeom>
          <a:noFill/>
        </p:spPr>
        <p:txBody>
          <a:bodyPr wrap="non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rPr>
              <a:t>決めること</a:t>
            </a:r>
          </a:p>
        </p:txBody>
      </p:sp>
      <p:pic>
        <p:nvPicPr>
          <p:cNvPr id="8" name="図 7">
            <a:extLst>
              <a:ext uri="{FF2B5EF4-FFF2-40B4-BE49-F238E27FC236}">
                <a16:creationId xmlns:a16="http://schemas.microsoft.com/office/drawing/2014/main" id="{7FD119AE-B747-4CAF-85CD-F8D2D7BB0074}"/>
              </a:ext>
            </a:extLst>
          </p:cNvPr>
          <p:cNvPicPr>
            <a:picLocks noChangeAspect="1"/>
          </p:cNvPicPr>
          <p:nvPr/>
        </p:nvPicPr>
        <p:blipFill>
          <a:blip r:embed="rId3"/>
          <a:stretch>
            <a:fillRect/>
          </a:stretch>
        </p:blipFill>
        <p:spPr>
          <a:xfrm>
            <a:off x="5364116" y="1237607"/>
            <a:ext cx="3562567" cy="4974150"/>
          </a:xfrm>
          <a:prstGeom prst="rect">
            <a:avLst/>
          </a:prstGeom>
        </p:spPr>
      </p:pic>
      <p:sp>
        <p:nvSpPr>
          <p:cNvPr id="12" name="テキスト ボックス 11">
            <a:extLst>
              <a:ext uri="{FF2B5EF4-FFF2-40B4-BE49-F238E27FC236}">
                <a16:creationId xmlns:a16="http://schemas.microsoft.com/office/drawing/2014/main" id="{6114490B-6A07-4E3C-9FDC-2A28DEC2052B}"/>
              </a:ext>
            </a:extLst>
          </p:cNvPr>
          <p:cNvSpPr txBox="1"/>
          <p:nvPr/>
        </p:nvSpPr>
        <p:spPr>
          <a:xfrm>
            <a:off x="8698704" y="6558244"/>
            <a:ext cx="268022" cy="253916"/>
          </a:xfrm>
          <a:prstGeom prst="rect">
            <a:avLst/>
          </a:prstGeom>
          <a:noFill/>
        </p:spPr>
        <p:txBody>
          <a:bodyPr wrap="none" rtlCol="0">
            <a:spAutoFit/>
          </a:bodyPr>
          <a:lstStyle/>
          <a:p>
            <a:r>
              <a:rPr lang="en-US" altLang="ja-JP" sz="1050" dirty="0">
                <a:latin typeface="Meiryo UI" panose="020B0604030504040204" pitchFamily="50" charset="-128"/>
                <a:ea typeface="Meiryo UI" panose="020B0604030504040204" pitchFamily="50" charset="-128"/>
              </a:rPr>
              <a:t>6</a:t>
            </a:r>
            <a:endParaRPr kumimoji="1" lang="en-US" altLang="ja-JP"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69343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0" y="116632"/>
            <a:ext cx="493204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お金を借りる②「ローン」について</a:t>
            </a:r>
          </a:p>
        </p:txBody>
      </p:sp>
      <p:sp>
        <p:nvSpPr>
          <p:cNvPr id="3" name="テキスト ボックス 2"/>
          <p:cNvSpPr txBox="1"/>
          <p:nvPr/>
        </p:nvSpPr>
        <p:spPr>
          <a:xfrm>
            <a:off x="251520" y="792000"/>
            <a:ext cx="8640960" cy="461665"/>
          </a:xfrm>
          <a:prstGeom prst="rect">
            <a:avLst/>
          </a:prstGeom>
          <a:noFill/>
          <a:ln w="22225">
            <a:noFill/>
          </a:ln>
        </p:spPr>
        <p:txBody>
          <a:bodyPr wrap="square" rtlCol="0">
            <a:spAutoFit/>
          </a:bodyPr>
          <a:lstStyle/>
          <a:p>
            <a:pPr defTabSz="914400"/>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「ローン」の役割とは</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119743" y="1387101"/>
            <a:ext cx="8860971" cy="461665"/>
          </a:xfrm>
          <a:prstGeom prst="rect">
            <a:avLst/>
          </a:prstGeom>
          <a:noFill/>
        </p:spPr>
        <p:txBody>
          <a:bodyPr wrap="square" rtlCol="0">
            <a:spAutoFit/>
          </a:bodyPr>
          <a:lstStyle/>
          <a:p>
            <a:pPr algn="ctr" defTabSz="914400"/>
            <a:r>
              <a:rPr lang="ja-JP" altLang="en-US" sz="2400" b="1" dirty="0">
                <a:solidFill>
                  <a:srgbClr val="00B050"/>
                </a:solidFill>
                <a:latin typeface="+mj-ea"/>
                <a:ea typeface="+mj-ea"/>
                <a:cs typeface="Meiryo UI" panose="020B0604030504040204" pitchFamily="50" charset="-128"/>
              </a:rPr>
              <a:t>ローンを賢く活用することで、生活を豊かにする</a:t>
            </a:r>
            <a:r>
              <a:rPr lang="ja-JP" altLang="en-US" sz="2000" b="1" dirty="0">
                <a:solidFill>
                  <a:prstClr val="black">
                    <a:lumMod val="65000"/>
                    <a:lumOff val="35000"/>
                  </a:prstClr>
                </a:solidFill>
                <a:latin typeface="+mj-ea"/>
                <a:ea typeface="+mj-ea"/>
                <a:cs typeface="Meiryo UI" panose="020B0604030504040204" pitchFamily="50" charset="-128"/>
              </a:rPr>
              <a:t>ことができます。</a:t>
            </a:r>
            <a:endParaRPr lang="en-US" altLang="ja-JP" sz="2000" b="1" dirty="0">
              <a:solidFill>
                <a:prstClr val="black">
                  <a:lumMod val="65000"/>
                  <a:lumOff val="35000"/>
                </a:prstClr>
              </a:solidFill>
              <a:latin typeface="+mj-ea"/>
              <a:ea typeface="+mj-ea"/>
              <a:cs typeface="Meiryo UI" panose="020B0604030504040204" pitchFamily="50" charset="-128"/>
            </a:endParaRPr>
          </a:p>
        </p:txBody>
      </p:sp>
      <p:pic>
        <p:nvPicPr>
          <p:cNvPr id="9" name="図 8">
            <a:extLst>
              <a:ext uri="{FF2B5EF4-FFF2-40B4-BE49-F238E27FC236}">
                <a16:creationId xmlns:a16="http://schemas.microsoft.com/office/drawing/2014/main" id="{2F0BE993-AF90-4DCC-A25B-7447462BC15B}"/>
              </a:ext>
            </a:extLst>
          </p:cNvPr>
          <p:cNvPicPr>
            <a:picLocks noChangeAspect="1"/>
          </p:cNvPicPr>
          <p:nvPr/>
        </p:nvPicPr>
        <p:blipFill>
          <a:blip r:embed="rId2"/>
          <a:stretch>
            <a:fillRect/>
          </a:stretch>
        </p:blipFill>
        <p:spPr>
          <a:xfrm>
            <a:off x="1833248" y="2077516"/>
            <a:ext cx="5433959" cy="4020360"/>
          </a:xfrm>
          <a:prstGeom prst="rect">
            <a:avLst/>
          </a:prstGeom>
        </p:spPr>
      </p:pic>
      <p:sp>
        <p:nvSpPr>
          <p:cNvPr id="6" name="テキスト ボックス 5">
            <a:extLst>
              <a:ext uri="{FF2B5EF4-FFF2-40B4-BE49-F238E27FC236}">
                <a16:creationId xmlns:a16="http://schemas.microsoft.com/office/drawing/2014/main" id="{8248A374-ADF4-434B-9538-07D49400074E}"/>
              </a:ext>
            </a:extLst>
          </p:cNvPr>
          <p:cNvSpPr txBox="1"/>
          <p:nvPr/>
        </p:nvSpPr>
        <p:spPr>
          <a:xfrm>
            <a:off x="8698704" y="6558244"/>
            <a:ext cx="268022" cy="253916"/>
          </a:xfrm>
          <a:prstGeom prst="rect">
            <a:avLst/>
          </a:prstGeom>
          <a:noFill/>
        </p:spPr>
        <p:txBody>
          <a:bodyPr wrap="none" rtlCol="0">
            <a:spAutoFit/>
          </a:bodyPr>
          <a:lstStyle/>
          <a:p>
            <a:r>
              <a:rPr lang="en-US" altLang="ja-JP" sz="1050" dirty="0">
                <a:latin typeface="Meiryo UI" panose="020B0604030504040204" pitchFamily="50" charset="-128"/>
                <a:ea typeface="Meiryo UI" panose="020B0604030504040204" pitchFamily="50" charset="-128"/>
              </a:rPr>
              <a:t>7</a:t>
            </a:r>
            <a:endParaRPr kumimoji="1" lang="en-US" altLang="ja-JP" sz="1050"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D71D570C-EF60-6270-B4D9-DB3346A4513E}"/>
              </a:ext>
            </a:extLst>
          </p:cNvPr>
          <p:cNvSpPr txBox="1"/>
          <p:nvPr/>
        </p:nvSpPr>
        <p:spPr>
          <a:xfrm>
            <a:off x="2351138" y="6273728"/>
            <a:ext cx="6436377" cy="430887"/>
          </a:xfrm>
          <a:prstGeom prst="rect">
            <a:avLst/>
          </a:prstGeom>
          <a:noFill/>
        </p:spPr>
        <p:txBody>
          <a:bodyPr wrap="none" rtlCol="0">
            <a:spAutoFit/>
          </a:bodyPr>
          <a:lstStyle/>
          <a:p>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結婚する・しない、子どもの有無、住居は賃貸など、様々な人生の選択肢がありますが、</a:t>
            </a:r>
            <a:endPar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ここではローンの仕組みを検討するため、一例として、家族</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4</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人、夫婦共働き、子ども</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人の設定にしております。</a:t>
            </a:r>
          </a:p>
        </p:txBody>
      </p:sp>
    </p:spTree>
    <p:extLst>
      <p:ext uri="{BB962C8B-B14F-4D97-AF65-F5344CB8AC3E}">
        <p14:creationId xmlns:p14="http://schemas.microsoft.com/office/powerpoint/2010/main" val="4145461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0" y="116632"/>
            <a:ext cx="493204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お金を借りる②「ローン」について</a:t>
            </a:r>
          </a:p>
        </p:txBody>
      </p:sp>
      <p:sp>
        <p:nvSpPr>
          <p:cNvPr id="3" name="テキスト ボックス 2"/>
          <p:cNvSpPr txBox="1"/>
          <p:nvPr/>
        </p:nvSpPr>
        <p:spPr>
          <a:xfrm>
            <a:off x="251520" y="792000"/>
            <a:ext cx="8640960" cy="461665"/>
          </a:xfrm>
          <a:prstGeom prst="rect">
            <a:avLst/>
          </a:prstGeom>
          <a:noFill/>
          <a:ln w="22225">
            <a:noFill/>
          </a:ln>
        </p:spPr>
        <p:txBody>
          <a:bodyPr wrap="square" rtlCol="0">
            <a:spAutoFit/>
          </a:bodyPr>
          <a:lstStyle/>
          <a:p>
            <a:pPr defTabSz="914400"/>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「ローン」の種類</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251520" y="1332000"/>
            <a:ext cx="8640960" cy="461665"/>
          </a:xfrm>
          <a:prstGeom prst="rect">
            <a:avLst/>
          </a:prstGeom>
          <a:noFill/>
        </p:spPr>
        <p:txBody>
          <a:bodyPr wrap="square" rtlCol="0">
            <a:spAutoFit/>
          </a:bodyPr>
          <a:lstStyle/>
          <a:p>
            <a:pPr defTabSz="914400"/>
            <a:r>
              <a:rPr lang="ja-JP" altLang="en-US" sz="2400" b="1" dirty="0">
                <a:solidFill>
                  <a:srgbClr val="00B050"/>
                </a:solidFill>
                <a:latin typeface="+mj-ea"/>
                <a:ea typeface="+mj-ea"/>
                <a:cs typeface="Meiryo UI" panose="020B0604030504040204" pitchFamily="50" charset="-128"/>
              </a:rPr>
              <a:t>ローン</a:t>
            </a:r>
            <a:r>
              <a:rPr lang="ja-JP" altLang="en-US" sz="2000" b="1" dirty="0">
                <a:solidFill>
                  <a:prstClr val="black">
                    <a:lumMod val="65000"/>
                    <a:lumOff val="35000"/>
                  </a:prstClr>
                </a:solidFill>
                <a:latin typeface="+mj-ea"/>
                <a:ea typeface="+mj-ea"/>
                <a:cs typeface="Meiryo UI" panose="020B0604030504040204" pitchFamily="50" charset="-128"/>
              </a:rPr>
              <a:t>には、いくつかの種類があります。</a:t>
            </a:r>
            <a:endParaRPr lang="en-US" altLang="ja-JP" sz="1900" b="1" dirty="0">
              <a:solidFill>
                <a:prstClr val="black">
                  <a:lumMod val="65000"/>
                  <a:lumOff val="35000"/>
                </a:prstClr>
              </a:solidFill>
              <a:latin typeface="+mj-ea"/>
              <a:ea typeface="+mj-ea"/>
              <a:cs typeface="Meiryo UI" panose="020B0604030504040204" pitchFamily="50" charset="-128"/>
            </a:endParaRPr>
          </a:p>
        </p:txBody>
      </p:sp>
      <p:graphicFrame>
        <p:nvGraphicFramePr>
          <p:cNvPr id="2" name="表 1">
            <a:extLst>
              <a:ext uri="{FF2B5EF4-FFF2-40B4-BE49-F238E27FC236}">
                <a16:creationId xmlns:a16="http://schemas.microsoft.com/office/drawing/2014/main" id="{AA7B3C8D-925D-49DD-BFCB-F303B6A54711}"/>
              </a:ext>
            </a:extLst>
          </p:cNvPr>
          <p:cNvGraphicFramePr>
            <a:graphicFrameLocks noGrp="1"/>
          </p:cNvGraphicFramePr>
          <p:nvPr>
            <p:extLst>
              <p:ext uri="{D42A27DB-BD31-4B8C-83A1-F6EECF244321}">
                <p14:modId xmlns:p14="http://schemas.microsoft.com/office/powerpoint/2010/main" val="887232855"/>
              </p:ext>
            </p:extLst>
          </p:nvPr>
        </p:nvGraphicFramePr>
        <p:xfrm>
          <a:off x="251520" y="1937651"/>
          <a:ext cx="8595308" cy="4324249"/>
        </p:xfrm>
        <a:graphic>
          <a:graphicData uri="http://schemas.openxmlformats.org/drawingml/2006/table">
            <a:tbl>
              <a:tblPr firstRow="1" bandRow="1">
                <a:tableStyleId>{5940675A-B579-460E-94D1-54222C63F5DA}</a:tableStyleId>
              </a:tblPr>
              <a:tblGrid>
                <a:gridCol w="662880">
                  <a:extLst>
                    <a:ext uri="{9D8B030D-6E8A-4147-A177-3AD203B41FA5}">
                      <a16:colId xmlns:a16="http://schemas.microsoft.com/office/drawing/2014/main" val="3158414919"/>
                    </a:ext>
                  </a:extLst>
                </a:gridCol>
                <a:gridCol w="1983107">
                  <a:extLst>
                    <a:ext uri="{9D8B030D-6E8A-4147-A177-3AD203B41FA5}">
                      <a16:colId xmlns:a16="http://schemas.microsoft.com/office/drawing/2014/main" val="2288009126"/>
                    </a:ext>
                  </a:extLst>
                </a:gridCol>
                <a:gridCol w="1983107">
                  <a:extLst>
                    <a:ext uri="{9D8B030D-6E8A-4147-A177-3AD203B41FA5}">
                      <a16:colId xmlns:a16="http://schemas.microsoft.com/office/drawing/2014/main" val="2576341170"/>
                    </a:ext>
                  </a:extLst>
                </a:gridCol>
                <a:gridCol w="1983107">
                  <a:extLst>
                    <a:ext uri="{9D8B030D-6E8A-4147-A177-3AD203B41FA5}">
                      <a16:colId xmlns:a16="http://schemas.microsoft.com/office/drawing/2014/main" val="210610154"/>
                    </a:ext>
                  </a:extLst>
                </a:gridCol>
                <a:gridCol w="1983107">
                  <a:extLst>
                    <a:ext uri="{9D8B030D-6E8A-4147-A177-3AD203B41FA5}">
                      <a16:colId xmlns:a16="http://schemas.microsoft.com/office/drawing/2014/main" val="3337561095"/>
                    </a:ext>
                  </a:extLst>
                </a:gridCol>
              </a:tblGrid>
              <a:tr h="420226">
                <a:tc rowSpan="2">
                  <a:txBody>
                    <a:bodyPr/>
                    <a:lstStyle/>
                    <a:p>
                      <a:r>
                        <a:rPr kumimoji="1" lang="ja-JP" altLang="en-US" sz="1800" b="1" dirty="0">
                          <a:solidFill>
                            <a:schemeClr val="tx1">
                              <a:lumMod val="75000"/>
                              <a:lumOff val="25000"/>
                            </a:schemeClr>
                          </a:solidFill>
                          <a:latin typeface="Meiryo UI" panose="020B0604030504040204" pitchFamily="50" charset="-128"/>
                          <a:ea typeface="Meiryo UI" panose="020B0604030504040204" pitchFamily="50" charset="-128"/>
                        </a:rPr>
                        <a:t>名称</a:t>
                      </a:r>
                    </a:p>
                  </a:txBody>
                  <a:tcPr anchor="ctr">
                    <a:solidFill>
                      <a:schemeClr val="accent1">
                        <a:lumMod val="20000"/>
                        <a:lumOff val="80000"/>
                      </a:schemeClr>
                    </a:solidFill>
                  </a:tcPr>
                </a:tc>
                <a:tc>
                  <a:txBody>
                    <a:bodyPr/>
                    <a:lstStyle/>
                    <a:p>
                      <a:pPr algn="ctr"/>
                      <a:r>
                        <a:rPr kumimoji="1"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住宅ローン</a:t>
                      </a:r>
                    </a:p>
                  </a:txBody>
                  <a:tcPr/>
                </a:tc>
                <a:tc>
                  <a:txBody>
                    <a:bodyPr/>
                    <a:lstStyle/>
                    <a:p>
                      <a:pPr algn="ctr"/>
                      <a:r>
                        <a:rPr kumimoji="1"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自動車ローン</a:t>
                      </a:r>
                    </a:p>
                  </a:txBody>
                  <a:tcPr/>
                </a:tc>
                <a:tc>
                  <a:txBody>
                    <a:bodyPr/>
                    <a:lstStyle/>
                    <a:p>
                      <a:pPr algn="ctr"/>
                      <a:r>
                        <a:rPr kumimoji="1"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教育ローン</a:t>
                      </a:r>
                    </a:p>
                  </a:txBody>
                  <a:tcPr/>
                </a:tc>
                <a:tc>
                  <a:txBody>
                    <a:bodyPr/>
                    <a:lstStyle/>
                    <a:p>
                      <a:pPr algn="ctr"/>
                      <a:r>
                        <a:rPr kumimoji="1"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カードローン</a:t>
                      </a:r>
                    </a:p>
                  </a:txBody>
                  <a:tcPr/>
                </a:tc>
                <a:extLst>
                  <a:ext uri="{0D108BD9-81ED-4DB2-BD59-A6C34878D82A}">
                    <a16:rowId xmlns:a16="http://schemas.microsoft.com/office/drawing/2014/main" val="4147659714"/>
                  </a:ext>
                </a:extLst>
              </a:tr>
              <a:tr h="2190969">
                <a:tc vMerge="1">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endPar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endParaRPr>
                    </a:p>
                  </a:txBody>
                  <a:tcPr/>
                </a:tc>
                <a:tc>
                  <a:txBody>
                    <a:bodyPr/>
                    <a:lstStyle/>
                    <a:p>
                      <a:endParaRPr kumimoji="1" lang="ja-JP" altLang="en-US">
                        <a:solidFill>
                          <a:schemeClr val="tx1">
                            <a:lumMod val="75000"/>
                            <a:lumOff val="25000"/>
                          </a:schemeClr>
                        </a:solidFill>
                        <a:latin typeface="Meiryo UI" panose="020B0604030504040204" pitchFamily="50" charset="-128"/>
                        <a:ea typeface="Meiryo UI" panose="020B0604030504040204" pitchFamily="50" charset="-128"/>
                      </a:endParaRPr>
                    </a:p>
                  </a:txBody>
                  <a:tcPr/>
                </a:tc>
                <a:tc>
                  <a:txBody>
                    <a:bodyPr/>
                    <a:lstStyle/>
                    <a:p>
                      <a:endParaRPr kumimoji="1" lang="ja-JP" altLang="en-US">
                        <a:solidFill>
                          <a:schemeClr val="tx1">
                            <a:lumMod val="75000"/>
                            <a:lumOff val="25000"/>
                          </a:schemeClr>
                        </a:solidFill>
                        <a:latin typeface="Meiryo UI" panose="020B0604030504040204" pitchFamily="50" charset="-128"/>
                        <a:ea typeface="Meiryo UI" panose="020B0604030504040204" pitchFamily="50" charset="-128"/>
                      </a:endParaRPr>
                    </a:p>
                  </a:txBody>
                  <a:tcPr/>
                </a:tc>
                <a:tc>
                  <a:txBody>
                    <a:bodyPr/>
                    <a:lstStyle/>
                    <a:p>
                      <a:endPar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221355305"/>
                  </a:ext>
                </a:extLst>
              </a:tr>
              <a:tr h="1713054">
                <a:tc>
                  <a:txBody>
                    <a:bodyPr/>
                    <a:lstStyle/>
                    <a:p>
                      <a:r>
                        <a:rPr kumimoji="1" lang="ja-JP" altLang="en-US" sz="1800" b="1" dirty="0">
                          <a:solidFill>
                            <a:schemeClr val="tx1">
                              <a:lumMod val="75000"/>
                              <a:lumOff val="25000"/>
                            </a:schemeClr>
                          </a:solidFill>
                          <a:latin typeface="Meiryo UI" panose="020B0604030504040204" pitchFamily="50" charset="-128"/>
                          <a:ea typeface="Meiryo UI" panose="020B0604030504040204" pitchFamily="50" charset="-128"/>
                        </a:rPr>
                        <a:t>目的</a:t>
                      </a:r>
                    </a:p>
                  </a:txBody>
                  <a:tcPr anchor="ctr">
                    <a:solidFill>
                      <a:schemeClr val="accent1">
                        <a:lumMod val="20000"/>
                        <a:lumOff val="80000"/>
                      </a:schemeClr>
                    </a:solidFill>
                  </a:tcPr>
                </a:tc>
                <a:tc>
                  <a:txBody>
                    <a:bodyPr/>
                    <a:lstStyle/>
                    <a:p>
                      <a:pPr algn="ctr"/>
                      <a:r>
                        <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rPr>
                        <a:t>家や土地・</a:t>
                      </a:r>
                      <a:endParaRPr kumimoji="1" lang="en-US" altLang="ja-JP" b="1"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rPr>
                        <a:t>マンションを買う</a:t>
                      </a:r>
                    </a:p>
                  </a:txBody>
                  <a:tcPr anchor="ctr"/>
                </a:tc>
                <a:tc>
                  <a:txBody>
                    <a:bodyPr/>
                    <a:lstStyle/>
                    <a:p>
                      <a:pPr algn="ctr"/>
                      <a:r>
                        <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rPr>
                        <a:t>自動車を買う</a:t>
                      </a:r>
                    </a:p>
                  </a:txBody>
                  <a:tcPr anchor="ctr"/>
                </a:tc>
                <a:tc>
                  <a:txBody>
                    <a:bodyPr/>
                    <a:lstStyle/>
                    <a:p>
                      <a:pPr algn="ctr"/>
                      <a:r>
                        <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rPr>
                        <a:t>入学金や授業料などを支払う</a:t>
                      </a:r>
                    </a:p>
                  </a:txBody>
                  <a:tcPr anchor="ctr"/>
                </a:tc>
                <a:tc>
                  <a:txBody>
                    <a:bodyPr/>
                    <a:lstStyle/>
                    <a:p>
                      <a:pPr algn="ctr"/>
                      <a:r>
                        <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rPr>
                        <a:t>使い道は自由</a:t>
                      </a:r>
                      <a:endParaRPr kumimoji="1" lang="en-US" altLang="ja-JP" b="1"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あらかじめ決められた限度額内なら何度でもお金を借りられる仕組み。金利は他のローンより高めに設定されていることが多い</a:t>
                      </a:r>
                    </a:p>
                  </a:txBody>
                  <a:tcPr anchor="ctr"/>
                </a:tc>
                <a:extLst>
                  <a:ext uri="{0D108BD9-81ED-4DB2-BD59-A6C34878D82A}">
                    <a16:rowId xmlns:a16="http://schemas.microsoft.com/office/drawing/2014/main" val="2529609111"/>
                  </a:ext>
                </a:extLst>
              </a:tr>
            </a:tbl>
          </a:graphicData>
        </a:graphic>
      </p:graphicFrame>
      <p:pic>
        <p:nvPicPr>
          <p:cNvPr id="7" name="図 6">
            <a:extLst>
              <a:ext uri="{FF2B5EF4-FFF2-40B4-BE49-F238E27FC236}">
                <a16:creationId xmlns:a16="http://schemas.microsoft.com/office/drawing/2014/main" id="{6634ED0D-7D2F-42C2-BCB8-A1649FFF7FF9}"/>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Lst>
          </a:blip>
          <a:stretch>
            <a:fillRect/>
          </a:stretch>
        </p:blipFill>
        <p:spPr>
          <a:xfrm>
            <a:off x="6977157" y="2444007"/>
            <a:ext cx="761311" cy="786449"/>
          </a:xfrm>
          <a:prstGeom prst="rect">
            <a:avLst/>
          </a:prstGeom>
        </p:spPr>
      </p:pic>
      <p:pic>
        <p:nvPicPr>
          <p:cNvPr id="9" name="図 8">
            <a:extLst>
              <a:ext uri="{FF2B5EF4-FFF2-40B4-BE49-F238E27FC236}">
                <a16:creationId xmlns:a16="http://schemas.microsoft.com/office/drawing/2014/main" id="{8E98261A-1CB7-4FFC-8CB9-E8C9484F424E}"/>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8800"/>
                    </a14:imgEffect>
                  </a14:imgLayer>
                </a14:imgProps>
              </a:ext>
            </a:extLst>
          </a:blip>
          <a:stretch>
            <a:fillRect/>
          </a:stretch>
        </p:blipFill>
        <p:spPr>
          <a:xfrm>
            <a:off x="4977639" y="3218970"/>
            <a:ext cx="1798138" cy="1190872"/>
          </a:xfrm>
          <a:prstGeom prst="rect">
            <a:avLst/>
          </a:prstGeom>
        </p:spPr>
      </p:pic>
      <p:pic>
        <p:nvPicPr>
          <p:cNvPr id="11" name="図 10">
            <a:extLst>
              <a:ext uri="{FF2B5EF4-FFF2-40B4-BE49-F238E27FC236}">
                <a16:creationId xmlns:a16="http://schemas.microsoft.com/office/drawing/2014/main" id="{125007F6-AA1B-463E-A3CB-254C8A212F44}"/>
              </a:ext>
            </a:extLst>
          </p:cNvPr>
          <p:cNvPicPr>
            <a:picLocks noChangeAspect="1"/>
          </p:cNvPicPr>
          <p:nvPr/>
        </p:nvPicPr>
        <p:blipFill>
          <a:blip r:embed="rId6"/>
          <a:stretch>
            <a:fillRect/>
          </a:stretch>
        </p:blipFill>
        <p:spPr>
          <a:xfrm>
            <a:off x="3136875" y="3199185"/>
            <a:ext cx="1504575" cy="1210657"/>
          </a:xfrm>
          <a:prstGeom prst="rect">
            <a:avLst/>
          </a:prstGeom>
        </p:spPr>
      </p:pic>
      <p:pic>
        <p:nvPicPr>
          <p:cNvPr id="13" name="図 12">
            <a:extLst>
              <a:ext uri="{FF2B5EF4-FFF2-40B4-BE49-F238E27FC236}">
                <a16:creationId xmlns:a16="http://schemas.microsoft.com/office/drawing/2014/main" id="{D726248F-1D76-40D5-AE51-3C96F7A81112}"/>
              </a:ext>
            </a:extLst>
          </p:cNvPr>
          <p:cNvPicPr>
            <a:picLocks noChangeAspect="1"/>
          </p:cNvPicPr>
          <p:nvPr/>
        </p:nvPicPr>
        <p:blipFill>
          <a:blip r:embed="rId7"/>
          <a:stretch>
            <a:fillRect/>
          </a:stretch>
        </p:blipFill>
        <p:spPr>
          <a:xfrm>
            <a:off x="7107543" y="3141841"/>
            <a:ext cx="1261851" cy="1323987"/>
          </a:xfrm>
          <a:prstGeom prst="rect">
            <a:avLst/>
          </a:prstGeom>
        </p:spPr>
      </p:pic>
      <p:pic>
        <p:nvPicPr>
          <p:cNvPr id="16" name="図 15">
            <a:extLst>
              <a:ext uri="{FF2B5EF4-FFF2-40B4-BE49-F238E27FC236}">
                <a16:creationId xmlns:a16="http://schemas.microsoft.com/office/drawing/2014/main" id="{4B14EEB7-5DE2-4E64-AB72-D9D38A4FD321}"/>
              </a:ext>
            </a:extLst>
          </p:cNvPr>
          <p:cNvPicPr>
            <a:picLocks noChangeAspect="1"/>
          </p:cNvPicPr>
          <p:nvPr/>
        </p:nvPicPr>
        <p:blipFill>
          <a:blip r:embed="rId8"/>
          <a:stretch>
            <a:fillRect/>
          </a:stretch>
        </p:blipFill>
        <p:spPr>
          <a:xfrm>
            <a:off x="8203312" y="3484310"/>
            <a:ext cx="399759" cy="925532"/>
          </a:xfrm>
          <a:prstGeom prst="rect">
            <a:avLst/>
          </a:prstGeom>
        </p:spPr>
      </p:pic>
      <p:pic>
        <p:nvPicPr>
          <p:cNvPr id="18" name="図 17">
            <a:extLst>
              <a:ext uri="{FF2B5EF4-FFF2-40B4-BE49-F238E27FC236}">
                <a16:creationId xmlns:a16="http://schemas.microsoft.com/office/drawing/2014/main" id="{C0E0D365-661E-475A-BA6B-527D118686B1}"/>
              </a:ext>
            </a:extLst>
          </p:cNvPr>
          <p:cNvPicPr>
            <a:picLocks noChangeAspect="1"/>
          </p:cNvPicPr>
          <p:nvPr/>
        </p:nvPicPr>
        <p:blipFill>
          <a:blip r:embed="rId9"/>
          <a:stretch>
            <a:fillRect/>
          </a:stretch>
        </p:blipFill>
        <p:spPr>
          <a:xfrm>
            <a:off x="1013342" y="3013419"/>
            <a:ext cx="1739962" cy="1396423"/>
          </a:xfrm>
          <a:prstGeom prst="rect">
            <a:avLst/>
          </a:prstGeom>
        </p:spPr>
      </p:pic>
      <p:pic>
        <p:nvPicPr>
          <p:cNvPr id="19" name="図 18">
            <a:extLst>
              <a:ext uri="{FF2B5EF4-FFF2-40B4-BE49-F238E27FC236}">
                <a16:creationId xmlns:a16="http://schemas.microsoft.com/office/drawing/2014/main" id="{A6147916-EDF7-42E8-AE25-79B47A3CC6B4}"/>
              </a:ext>
            </a:extLst>
          </p:cNvPr>
          <p:cNvPicPr>
            <a:picLocks noChangeAspect="1"/>
          </p:cNvPicPr>
          <p:nvPr/>
        </p:nvPicPr>
        <p:blipFill>
          <a:blip r:embed="rId10"/>
          <a:stretch>
            <a:fillRect/>
          </a:stretch>
        </p:blipFill>
        <p:spPr>
          <a:xfrm>
            <a:off x="8040995" y="2538500"/>
            <a:ext cx="527351" cy="450323"/>
          </a:xfrm>
          <a:prstGeom prst="rect">
            <a:avLst/>
          </a:prstGeom>
        </p:spPr>
      </p:pic>
      <p:sp>
        <p:nvSpPr>
          <p:cNvPr id="15" name="テキスト ボックス 14">
            <a:extLst>
              <a:ext uri="{FF2B5EF4-FFF2-40B4-BE49-F238E27FC236}">
                <a16:creationId xmlns:a16="http://schemas.microsoft.com/office/drawing/2014/main" id="{F55ACC7A-CE37-4378-B2B0-6235BD3CED58}"/>
              </a:ext>
            </a:extLst>
          </p:cNvPr>
          <p:cNvSpPr txBox="1"/>
          <p:nvPr/>
        </p:nvSpPr>
        <p:spPr>
          <a:xfrm>
            <a:off x="8698704" y="6558244"/>
            <a:ext cx="268022" cy="253916"/>
          </a:xfrm>
          <a:prstGeom prst="rect">
            <a:avLst/>
          </a:prstGeom>
          <a:noFill/>
        </p:spPr>
        <p:txBody>
          <a:bodyPr wrap="none" rtlCol="0">
            <a:spAutoFit/>
          </a:bodyPr>
          <a:lstStyle/>
          <a:p>
            <a:r>
              <a:rPr lang="en-US" altLang="ja-JP" sz="1050" dirty="0">
                <a:latin typeface="Meiryo UI" panose="020B0604030504040204" pitchFamily="50" charset="-128"/>
                <a:ea typeface="Meiryo UI" panose="020B0604030504040204" pitchFamily="50" charset="-128"/>
              </a:rPr>
              <a:t>8</a:t>
            </a:r>
            <a:endParaRPr kumimoji="1" lang="en-US" altLang="ja-JP"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45461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0" y="116632"/>
            <a:ext cx="493204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お金を借りる②「ローン」について</a:t>
            </a:r>
          </a:p>
        </p:txBody>
      </p:sp>
      <p:sp>
        <p:nvSpPr>
          <p:cNvPr id="3" name="テキスト ボックス 2"/>
          <p:cNvSpPr txBox="1"/>
          <p:nvPr/>
        </p:nvSpPr>
        <p:spPr>
          <a:xfrm>
            <a:off x="251520" y="792000"/>
            <a:ext cx="8640960" cy="461665"/>
          </a:xfrm>
          <a:prstGeom prst="rect">
            <a:avLst/>
          </a:prstGeom>
          <a:noFill/>
          <a:ln w="22225">
            <a:noFill/>
          </a:ln>
        </p:spPr>
        <p:txBody>
          <a:bodyPr wrap="square" rtlCol="0">
            <a:spAutoFit/>
          </a:bodyPr>
          <a:lstStyle/>
          <a:p>
            <a:pPr defTabSz="914400"/>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「信用」とは？</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109280" y="1291360"/>
            <a:ext cx="9491920" cy="1138773"/>
          </a:xfrm>
          <a:prstGeom prst="rect">
            <a:avLst/>
          </a:prstGeom>
          <a:noFill/>
        </p:spPr>
        <p:txBody>
          <a:bodyPr wrap="square" rtlCol="0">
            <a:spAutoFit/>
          </a:bodyPr>
          <a:lstStyle/>
          <a:p>
            <a:pPr defTabSz="914400"/>
            <a:r>
              <a:rPr lang="ja-JP" altLang="en-US" sz="2000" b="1" dirty="0">
                <a:solidFill>
                  <a:prstClr val="black">
                    <a:lumMod val="65000"/>
                    <a:lumOff val="35000"/>
                  </a:prstClr>
                </a:solidFill>
                <a:latin typeface="+mj-ea"/>
                <a:ea typeface="+mj-ea"/>
                <a:cs typeface="Meiryo UI" panose="020B0604030504040204" pitchFamily="50" charset="-128"/>
              </a:rPr>
              <a:t>お金を借りる際には</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r>
              <a:rPr lang="ja-JP" altLang="en-US" sz="2400" b="1" dirty="0">
                <a:solidFill>
                  <a:srgbClr val="00B050"/>
                </a:solidFill>
                <a:latin typeface="+mj-ea"/>
                <a:ea typeface="+mj-ea"/>
                <a:cs typeface="Meiryo UI" panose="020B0604030504040204" pitchFamily="50" charset="-128"/>
              </a:rPr>
              <a:t>「約束どおり返済してもらえるか」</a:t>
            </a:r>
            <a:r>
              <a:rPr lang="ja-JP" altLang="en-US" sz="2400" b="1" dirty="0">
                <a:solidFill>
                  <a:prstClr val="black">
                    <a:lumMod val="65000"/>
                    <a:lumOff val="35000"/>
                  </a:prstClr>
                </a:solidFill>
                <a:latin typeface="+mj-ea"/>
                <a:ea typeface="+mj-ea"/>
                <a:cs typeface="Meiryo UI" panose="020B0604030504040204" pitchFamily="50" charset="-128"/>
              </a:rPr>
              <a:t>、</a:t>
            </a:r>
            <a:r>
              <a:rPr lang="ja-JP" altLang="en-US" sz="2400" b="1" dirty="0">
                <a:solidFill>
                  <a:srgbClr val="00B050"/>
                </a:solidFill>
                <a:latin typeface="+mj-ea"/>
                <a:ea typeface="+mj-ea"/>
                <a:cs typeface="Meiryo UI" panose="020B0604030504040204" pitchFamily="50" charset="-128"/>
              </a:rPr>
              <a:t>「支払能力」</a:t>
            </a:r>
            <a:r>
              <a:rPr lang="ja-JP" altLang="en-US" sz="2000" b="1" dirty="0">
                <a:solidFill>
                  <a:prstClr val="black">
                    <a:lumMod val="65000"/>
                    <a:lumOff val="35000"/>
                  </a:prstClr>
                </a:solidFill>
                <a:latin typeface="+mj-ea"/>
                <a:ea typeface="+mj-ea"/>
                <a:cs typeface="Meiryo UI" panose="020B0604030504040204" pitchFamily="50" charset="-128"/>
              </a:rPr>
              <a:t>、</a:t>
            </a:r>
            <a:r>
              <a:rPr lang="ja-JP" altLang="en-US" sz="2400" b="1" dirty="0">
                <a:solidFill>
                  <a:srgbClr val="00B050"/>
                </a:solidFill>
                <a:latin typeface="+mj-ea"/>
                <a:ea typeface="+mj-ea"/>
                <a:cs typeface="Meiryo UI" panose="020B0604030504040204" pitchFamily="50" charset="-128"/>
              </a:rPr>
              <a:t>「計画的に返済</a:t>
            </a:r>
            <a:endParaRPr lang="en-US" altLang="ja-JP" sz="2400" b="1" dirty="0">
              <a:solidFill>
                <a:srgbClr val="00B050"/>
              </a:solidFill>
              <a:latin typeface="+mj-ea"/>
              <a:ea typeface="+mj-ea"/>
              <a:cs typeface="Meiryo UI" panose="020B0604030504040204" pitchFamily="50" charset="-128"/>
            </a:endParaRPr>
          </a:p>
          <a:p>
            <a:pPr defTabSz="914400"/>
            <a:r>
              <a:rPr lang="ja-JP" altLang="en-US" sz="2400" b="1" dirty="0">
                <a:solidFill>
                  <a:srgbClr val="00B050"/>
                </a:solidFill>
                <a:latin typeface="+mj-ea"/>
                <a:ea typeface="+mj-ea"/>
                <a:cs typeface="Meiryo UI" panose="020B0604030504040204" pitchFamily="50" charset="-128"/>
              </a:rPr>
              <a:t>してもらえるか」</a:t>
            </a:r>
            <a:r>
              <a:rPr lang="ja-JP" altLang="en-US" sz="2400" b="1" dirty="0">
                <a:solidFill>
                  <a:prstClr val="black">
                    <a:lumMod val="65000"/>
                    <a:lumOff val="35000"/>
                  </a:prstClr>
                </a:solidFill>
                <a:latin typeface="+mj-ea"/>
                <a:ea typeface="+mj-ea"/>
                <a:cs typeface="Meiryo UI" panose="020B0604030504040204" pitchFamily="50" charset="-128"/>
              </a:rPr>
              <a:t>、</a:t>
            </a:r>
            <a:r>
              <a:rPr lang="ja-JP" altLang="en-US" sz="2400" b="1" dirty="0">
                <a:solidFill>
                  <a:srgbClr val="00B050"/>
                </a:solidFill>
                <a:latin typeface="+mj-ea"/>
                <a:ea typeface="+mj-ea"/>
                <a:cs typeface="Meiryo UI" panose="020B0604030504040204" pitchFamily="50" charset="-128"/>
              </a:rPr>
              <a:t>「資産」</a:t>
            </a:r>
            <a:r>
              <a:rPr lang="ja-JP" altLang="en-US" sz="2000" b="1" dirty="0">
                <a:solidFill>
                  <a:prstClr val="black">
                    <a:lumMod val="65000"/>
                    <a:lumOff val="35000"/>
                  </a:prstClr>
                </a:solidFill>
                <a:latin typeface="+mj-ea"/>
                <a:ea typeface="+mj-ea"/>
                <a:cs typeface="Meiryo UI" panose="020B0604030504040204" pitchFamily="50" charset="-128"/>
              </a:rPr>
              <a:t>などが、銀行などの金融機関で審査されます。</a:t>
            </a:r>
            <a:endParaRPr lang="en-US" altLang="ja-JP" sz="1900" b="1" dirty="0">
              <a:solidFill>
                <a:prstClr val="black">
                  <a:lumMod val="65000"/>
                  <a:lumOff val="35000"/>
                </a:prstClr>
              </a:solidFill>
              <a:latin typeface="+mj-ea"/>
              <a:ea typeface="+mj-ea"/>
              <a:cs typeface="Meiryo UI" panose="020B0604030504040204" pitchFamily="50" charset="-128"/>
            </a:endParaRPr>
          </a:p>
        </p:txBody>
      </p:sp>
      <p:sp>
        <p:nvSpPr>
          <p:cNvPr id="12" name="テキスト ボックス 11">
            <a:extLst>
              <a:ext uri="{FF2B5EF4-FFF2-40B4-BE49-F238E27FC236}">
                <a16:creationId xmlns:a16="http://schemas.microsoft.com/office/drawing/2014/main" id="{2E7D62E5-D334-4ACB-B7F1-59275816B90C}"/>
              </a:ext>
            </a:extLst>
          </p:cNvPr>
          <p:cNvSpPr txBox="1"/>
          <p:nvPr/>
        </p:nvSpPr>
        <p:spPr>
          <a:xfrm>
            <a:off x="398283" y="3084866"/>
            <a:ext cx="4026474" cy="1117229"/>
          </a:xfrm>
          <a:prstGeom prst="rect">
            <a:avLst/>
          </a:prstGeom>
          <a:noFill/>
        </p:spPr>
        <p:txBody>
          <a:bodyPr wrap="square" rtlCol="0">
            <a:spAutoFit/>
          </a:bodyPr>
          <a:lstStyle/>
          <a:p>
            <a:pPr defTabSz="914400"/>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借りたお金は後で必ず返済するという約束を正しく理解し、約束どおり返済する意思があるかどうか。</a:t>
            </a:r>
            <a:endPar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四角形: 角を丸くする 12">
            <a:extLst>
              <a:ext uri="{FF2B5EF4-FFF2-40B4-BE49-F238E27FC236}">
                <a16:creationId xmlns:a16="http://schemas.microsoft.com/office/drawing/2014/main" id="{DC9F2906-C4C3-4B41-B8AF-9621F3A5FFEE}"/>
              </a:ext>
            </a:extLst>
          </p:cNvPr>
          <p:cNvSpPr/>
          <p:nvPr/>
        </p:nvSpPr>
        <p:spPr>
          <a:xfrm>
            <a:off x="251520" y="2689879"/>
            <a:ext cx="4320000" cy="1663881"/>
          </a:xfrm>
          <a:prstGeom prst="roundRect">
            <a:avLst>
              <a:gd name="adj" fmla="val 9125"/>
            </a:avLst>
          </a:pr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5182FFBB-04ED-4EE5-8906-9481029995C7}"/>
              </a:ext>
            </a:extLst>
          </p:cNvPr>
          <p:cNvSpPr/>
          <p:nvPr/>
        </p:nvSpPr>
        <p:spPr bwMode="black">
          <a:xfrm>
            <a:off x="480467" y="2550338"/>
            <a:ext cx="3893303" cy="504000"/>
          </a:xfrm>
          <a:prstGeom prst="roundRect">
            <a:avLst>
              <a:gd name="adj" fmla="val 9125"/>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485401C6-741E-4B22-B2A2-46846C84ACCD}"/>
              </a:ext>
            </a:extLst>
          </p:cNvPr>
          <p:cNvSpPr txBox="1"/>
          <p:nvPr/>
        </p:nvSpPr>
        <p:spPr bwMode="white">
          <a:xfrm>
            <a:off x="1028029" y="2617672"/>
            <a:ext cx="2766982" cy="369332"/>
          </a:xfrm>
          <a:prstGeom prst="rect">
            <a:avLst/>
          </a:prstGeom>
          <a:noFill/>
        </p:spPr>
        <p:txBody>
          <a:bodyPr wrap="square" rtlCol="0">
            <a:spAutoFit/>
          </a:bodyPr>
          <a:lstStyle/>
          <a:p>
            <a:pPr algn="ctr"/>
            <a:r>
              <a:rPr kumimoji="1" lang="en-US" altLang="ja-JP" b="1" dirty="0">
                <a:solidFill>
                  <a:schemeClr val="bg1"/>
                </a:solidFill>
                <a:latin typeface="Meiryo UI" panose="020B0604030504040204" pitchFamily="50" charset="-128"/>
                <a:ea typeface="Meiryo UI" panose="020B0604030504040204" pitchFamily="50" charset="-128"/>
              </a:rPr>
              <a:t>Character</a:t>
            </a:r>
            <a:r>
              <a:rPr lang="ja-JP" altLang="en-US" b="1" dirty="0">
                <a:solidFill>
                  <a:schemeClr val="bg1"/>
                </a:solidFill>
                <a:latin typeface="Meiryo UI" panose="020B0604030504040204" pitchFamily="50" charset="-128"/>
                <a:ea typeface="Meiryo UI" panose="020B0604030504040204" pitchFamily="50" charset="-128"/>
              </a:rPr>
              <a:t>　</a:t>
            </a:r>
            <a:r>
              <a:rPr kumimoji="1" lang="en-US" altLang="ja-JP" b="1" dirty="0">
                <a:solidFill>
                  <a:schemeClr val="bg1"/>
                </a:solidFill>
                <a:latin typeface="Meiryo UI" panose="020B0604030504040204" pitchFamily="50" charset="-128"/>
                <a:ea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rPr>
              <a:t>人格</a:t>
            </a:r>
            <a:r>
              <a:rPr kumimoji="1" lang="en-US" altLang="ja-JP" b="1" dirty="0">
                <a:solidFill>
                  <a:schemeClr val="bg1"/>
                </a:solidFill>
                <a:latin typeface="Meiryo UI" panose="020B0604030504040204" pitchFamily="50" charset="-128"/>
                <a:ea typeface="Meiryo UI" panose="020B0604030504040204" pitchFamily="50" charset="-128"/>
              </a:rPr>
              <a:t>]</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3C7269C4-C4AA-40F3-9A4F-7CABAC0E3123}"/>
              </a:ext>
            </a:extLst>
          </p:cNvPr>
          <p:cNvSpPr txBox="1"/>
          <p:nvPr/>
        </p:nvSpPr>
        <p:spPr>
          <a:xfrm>
            <a:off x="4789914" y="3113950"/>
            <a:ext cx="4026474" cy="646331"/>
          </a:xfrm>
          <a:prstGeom prst="rect">
            <a:avLst/>
          </a:prstGeom>
          <a:noFill/>
        </p:spPr>
        <p:txBody>
          <a:bodyPr wrap="square" rtlCol="0">
            <a:sp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rPr>
              <a:t>借りたお金をスムースに返済していける支払能力があるかどうか。</a:t>
            </a:r>
          </a:p>
        </p:txBody>
      </p:sp>
      <p:sp>
        <p:nvSpPr>
          <p:cNvPr id="23" name="四角形: 角を丸くする 22">
            <a:extLst>
              <a:ext uri="{FF2B5EF4-FFF2-40B4-BE49-F238E27FC236}">
                <a16:creationId xmlns:a16="http://schemas.microsoft.com/office/drawing/2014/main" id="{E303622B-3A45-47B4-A202-3DB01D21E193}"/>
              </a:ext>
            </a:extLst>
          </p:cNvPr>
          <p:cNvSpPr/>
          <p:nvPr/>
        </p:nvSpPr>
        <p:spPr>
          <a:xfrm>
            <a:off x="4643151" y="2690014"/>
            <a:ext cx="4320000" cy="1663881"/>
          </a:xfrm>
          <a:prstGeom prst="roundRect">
            <a:avLst>
              <a:gd name="adj" fmla="val 9125"/>
            </a:avLst>
          </a:pr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9EC7629F-B561-4CBD-A4E1-160018C62DCF}"/>
              </a:ext>
            </a:extLst>
          </p:cNvPr>
          <p:cNvSpPr/>
          <p:nvPr/>
        </p:nvSpPr>
        <p:spPr bwMode="black">
          <a:xfrm>
            <a:off x="4856499" y="2550473"/>
            <a:ext cx="3888000" cy="504000"/>
          </a:xfrm>
          <a:prstGeom prst="roundRect">
            <a:avLst>
              <a:gd name="adj" fmla="val 9125"/>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D6EB2C1D-1A37-4E23-A7C8-EF8667B77CB7}"/>
              </a:ext>
            </a:extLst>
          </p:cNvPr>
          <p:cNvSpPr txBox="1"/>
          <p:nvPr/>
        </p:nvSpPr>
        <p:spPr bwMode="white">
          <a:xfrm>
            <a:off x="5134680" y="2617807"/>
            <a:ext cx="3325934" cy="369332"/>
          </a:xfrm>
          <a:prstGeom prst="rect">
            <a:avLst/>
          </a:prstGeom>
          <a:noFill/>
        </p:spPr>
        <p:txBody>
          <a:bodyPr wrap="square" rtlCol="0">
            <a:spAutoFit/>
          </a:bodyPr>
          <a:lstStyle/>
          <a:p>
            <a:pPr algn="ctr"/>
            <a:r>
              <a:rPr kumimoji="1" lang="en-US" altLang="ja-JP" b="1" dirty="0">
                <a:solidFill>
                  <a:schemeClr val="bg1"/>
                </a:solidFill>
                <a:latin typeface="Meiryo UI" panose="020B0604030504040204" pitchFamily="50" charset="-128"/>
                <a:ea typeface="Meiryo UI" panose="020B0604030504040204" pitchFamily="50" charset="-128"/>
              </a:rPr>
              <a:t>Capacity</a:t>
            </a:r>
            <a:r>
              <a:rPr kumimoji="1" lang="ja-JP" altLang="en-US" b="1" dirty="0">
                <a:solidFill>
                  <a:schemeClr val="bg1"/>
                </a:solidFill>
                <a:latin typeface="Meiryo UI" panose="020B0604030504040204" pitchFamily="50" charset="-128"/>
                <a:ea typeface="Meiryo UI" panose="020B0604030504040204" pitchFamily="50" charset="-128"/>
              </a:rPr>
              <a:t>　</a:t>
            </a:r>
            <a:r>
              <a:rPr lang="en-US" altLang="ja-JP" b="1" dirty="0">
                <a:solidFill>
                  <a:schemeClr val="bg1"/>
                </a:solidFill>
                <a:latin typeface="Meiryo UI" panose="020B0604030504040204" pitchFamily="50" charset="-128"/>
                <a:ea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rPr>
              <a:t>支払能力</a:t>
            </a:r>
            <a:r>
              <a:rPr lang="en-US" altLang="ja-JP" b="1" dirty="0">
                <a:solidFill>
                  <a:schemeClr val="bg1"/>
                </a:solidFill>
                <a:latin typeface="Meiryo UI" panose="020B0604030504040204" pitchFamily="50" charset="-128"/>
                <a:ea typeface="Meiryo UI" panose="020B0604030504040204" pitchFamily="50" charset="-128"/>
              </a:rPr>
              <a:t>]</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2D8DE7C7-DFA3-48D7-8FD1-DC4383CE9599}"/>
              </a:ext>
            </a:extLst>
          </p:cNvPr>
          <p:cNvSpPr txBox="1"/>
          <p:nvPr/>
        </p:nvSpPr>
        <p:spPr>
          <a:xfrm>
            <a:off x="347296" y="5042325"/>
            <a:ext cx="4026474" cy="923330"/>
          </a:xfrm>
          <a:prstGeom prst="rect">
            <a:avLst/>
          </a:prstGeom>
          <a:noFill/>
        </p:spPr>
        <p:txBody>
          <a:bodyPr wrap="square" rtlCol="0">
            <a:spAutoFit/>
          </a:bodyPr>
          <a:lstStyle/>
          <a:p>
            <a:pPr defTabSz="914400"/>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自分の返済能力の範囲内で計画的に利用し、計画的に返済することができるかどうか。</a:t>
            </a:r>
            <a:endPar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四角形: 角を丸くする 26">
            <a:extLst>
              <a:ext uri="{FF2B5EF4-FFF2-40B4-BE49-F238E27FC236}">
                <a16:creationId xmlns:a16="http://schemas.microsoft.com/office/drawing/2014/main" id="{6690F839-4753-4E2D-BB9B-DD3590525690}"/>
              </a:ext>
            </a:extLst>
          </p:cNvPr>
          <p:cNvSpPr/>
          <p:nvPr/>
        </p:nvSpPr>
        <p:spPr>
          <a:xfrm>
            <a:off x="200533" y="4638094"/>
            <a:ext cx="4320000" cy="1874466"/>
          </a:xfrm>
          <a:prstGeom prst="roundRect">
            <a:avLst>
              <a:gd name="adj" fmla="val 9125"/>
            </a:avLst>
          </a:pr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6D35D77E-9904-4D23-9E50-D5F0CA950975}"/>
              </a:ext>
            </a:extLst>
          </p:cNvPr>
          <p:cNvSpPr/>
          <p:nvPr/>
        </p:nvSpPr>
        <p:spPr bwMode="black">
          <a:xfrm>
            <a:off x="413882" y="4498552"/>
            <a:ext cx="3893303" cy="504000"/>
          </a:xfrm>
          <a:prstGeom prst="roundRect">
            <a:avLst>
              <a:gd name="adj" fmla="val 9125"/>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F350662B-22AF-4C7B-96FC-6C5EB8A2A7D4}"/>
              </a:ext>
            </a:extLst>
          </p:cNvPr>
          <p:cNvSpPr txBox="1"/>
          <p:nvPr/>
        </p:nvSpPr>
        <p:spPr bwMode="white">
          <a:xfrm>
            <a:off x="977042" y="4565886"/>
            <a:ext cx="2766982" cy="369332"/>
          </a:xfrm>
          <a:prstGeom prst="rect">
            <a:avLst/>
          </a:prstGeom>
          <a:noFill/>
        </p:spPr>
        <p:txBody>
          <a:bodyPr wrap="square" rtlCol="0">
            <a:spAutoFit/>
          </a:bodyPr>
          <a:lstStyle/>
          <a:p>
            <a:pPr algn="ctr"/>
            <a:r>
              <a:rPr kumimoji="1" lang="en-US" altLang="ja-JP" b="1" dirty="0">
                <a:solidFill>
                  <a:schemeClr val="bg1"/>
                </a:solidFill>
                <a:latin typeface="Meiryo UI" panose="020B0604030504040204" pitchFamily="50" charset="-128"/>
                <a:ea typeface="Meiryo UI" panose="020B0604030504040204" pitchFamily="50" charset="-128"/>
              </a:rPr>
              <a:t>Control</a:t>
            </a:r>
            <a:r>
              <a:rPr lang="ja-JP" altLang="en-US" b="1" dirty="0">
                <a:solidFill>
                  <a:schemeClr val="bg1"/>
                </a:solidFill>
                <a:latin typeface="Meiryo UI" panose="020B0604030504040204" pitchFamily="50" charset="-128"/>
                <a:ea typeface="Meiryo UI" panose="020B0604030504040204" pitchFamily="50" charset="-128"/>
              </a:rPr>
              <a:t>　</a:t>
            </a:r>
            <a:r>
              <a:rPr lang="en-US" altLang="ja-JP" b="1" dirty="0">
                <a:solidFill>
                  <a:schemeClr val="bg1"/>
                </a:solidFill>
                <a:latin typeface="Meiryo UI" panose="020B0604030504040204" pitchFamily="50" charset="-128"/>
                <a:ea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rPr>
              <a:t>自己管理</a:t>
            </a:r>
            <a:r>
              <a:rPr lang="en-US" altLang="ja-JP" b="1" dirty="0">
                <a:solidFill>
                  <a:schemeClr val="bg1"/>
                </a:solidFill>
                <a:latin typeface="Meiryo UI" panose="020B0604030504040204" pitchFamily="50" charset="-128"/>
                <a:ea typeface="Meiryo UI" panose="020B0604030504040204" pitchFamily="50" charset="-128"/>
              </a:rPr>
              <a:t>]</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853C7B9C-34D8-4FD2-9E97-90F5623CBEE2}"/>
              </a:ext>
            </a:extLst>
          </p:cNvPr>
          <p:cNvSpPr txBox="1"/>
          <p:nvPr/>
        </p:nvSpPr>
        <p:spPr>
          <a:xfrm>
            <a:off x="4789914" y="5042325"/>
            <a:ext cx="4026474" cy="1200329"/>
          </a:xfrm>
          <a:prstGeom prst="rect">
            <a:avLst/>
          </a:prstGeom>
          <a:noFill/>
        </p:spPr>
        <p:txBody>
          <a:bodyPr wrap="square" rtlCol="0">
            <a:spAutoFit/>
          </a:bodyPr>
          <a:lstStyle/>
          <a:p>
            <a:pPr defTabSz="914400"/>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収入が減ったり、病気やケガなどで働けなくなる事態が生じたとしても、返済が滞らないだけの資産を持っているかどうか。あるいは十分な担保があるかどうか。</a:t>
            </a:r>
            <a:endPar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四角形: 角を丸くする 30">
            <a:extLst>
              <a:ext uri="{FF2B5EF4-FFF2-40B4-BE49-F238E27FC236}">
                <a16:creationId xmlns:a16="http://schemas.microsoft.com/office/drawing/2014/main" id="{CC87B50C-FEF6-4EA0-AAF2-C8A084E1374C}"/>
              </a:ext>
            </a:extLst>
          </p:cNvPr>
          <p:cNvSpPr/>
          <p:nvPr/>
        </p:nvSpPr>
        <p:spPr>
          <a:xfrm>
            <a:off x="4643151" y="4638093"/>
            <a:ext cx="4320000" cy="1874467"/>
          </a:xfrm>
          <a:prstGeom prst="roundRect">
            <a:avLst>
              <a:gd name="adj" fmla="val 9125"/>
            </a:avLst>
          </a:pr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2" name="四角形: 角を丸くする 31">
            <a:extLst>
              <a:ext uri="{FF2B5EF4-FFF2-40B4-BE49-F238E27FC236}">
                <a16:creationId xmlns:a16="http://schemas.microsoft.com/office/drawing/2014/main" id="{FE2D295D-31F3-43AE-A821-E5251EA7042B}"/>
              </a:ext>
            </a:extLst>
          </p:cNvPr>
          <p:cNvSpPr/>
          <p:nvPr/>
        </p:nvSpPr>
        <p:spPr bwMode="black">
          <a:xfrm>
            <a:off x="4856499" y="4447243"/>
            <a:ext cx="3888000" cy="574805"/>
          </a:xfrm>
          <a:prstGeom prst="roundRect">
            <a:avLst>
              <a:gd name="adj" fmla="val 9125"/>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47662B30-C306-4F04-B535-2283C6D14133}"/>
              </a:ext>
            </a:extLst>
          </p:cNvPr>
          <p:cNvSpPr txBox="1"/>
          <p:nvPr/>
        </p:nvSpPr>
        <p:spPr bwMode="white">
          <a:xfrm>
            <a:off x="5134680" y="4434110"/>
            <a:ext cx="3325934" cy="615553"/>
          </a:xfrm>
          <a:prstGeom prst="rect">
            <a:avLst/>
          </a:prstGeom>
          <a:noFill/>
        </p:spPr>
        <p:txBody>
          <a:bodyPr wrap="square" rtlCol="0">
            <a:spAutoFit/>
          </a:bodyPr>
          <a:lstStyle/>
          <a:p>
            <a:pPr algn="ctr"/>
            <a:r>
              <a:rPr kumimoji="1" lang="en-US" altLang="ja-JP" b="1" dirty="0">
                <a:solidFill>
                  <a:schemeClr val="bg1"/>
                </a:solidFill>
                <a:latin typeface="Meiryo UI" panose="020B0604030504040204" pitchFamily="50" charset="-128"/>
                <a:ea typeface="Meiryo UI" panose="020B0604030504040204" pitchFamily="50" charset="-128"/>
              </a:rPr>
              <a:t>Capital</a:t>
            </a:r>
            <a:r>
              <a:rPr kumimoji="1" lang="ja-JP" altLang="en-US" b="1" dirty="0">
                <a:solidFill>
                  <a:schemeClr val="bg1"/>
                </a:solidFill>
                <a:latin typeface="Meiryo UI" panose="020B0604030504040204" pitchFamily="50" charset="-128"/>
                <a:ea typeface="Meiryo UI" panose="020B0604030504040204" pitchFamily="50" charset="-128"/>
              </a:rPr>
              <a:t>　</a:t>
            </a:r>
            <a:r>
              <a:rPr lang="en-US" altLang="ja-JP" b="1" dirty="0">
                <a:solidFill>
                  <a:schemeClr val="bg1"/>
                </a:solidFill>
                <a:latin typeface="Meiryo UI" panose="020B0604030504040204" pitchFamily="50" charset="-128"/>
                <a:ea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rPr>
              <a:t>資産</a:t>
            </a:r>
            <a:r>
              <a:rPr lang="en-US" altLang="ja-JP" b="1" dirty="0">
                <a:solidFill>
                  <a:schemeClr val="bg1"/>
                </a:solidFill>
                <a:latin typeface="Meiryo UI" panose="020B0604030504040204" pitchFamily="50" charset="-128"/>
                <a:ea typeface="Meiryo UI" panose="020B0604030504040204" pitchFamily="50" charset="-128"/>
              </a:rPr>
              <a:t>]</a:t>
            </a:r>
            <a:endParaRPr kumimoji="1" lang="en-US" altLang="ja-JP" b="1" dirty="0">
              <a:solidFill>
                <a:schemeClr val="bg1"/>
              </a:solidFill>
              <a:latin typeface="Meiryo UI" panose="020B0604030504040204" pitchFamily="50" charset="-128"/>
              <a:ea typeface="Meiryo UI" panose="020B0604030504040204" pitchFamily="50" charset="-128"/>
            </a:endParaRPr>
          </a:p>
          <a:p>
            <a:pPr algn="ctr"/>
            <a:r>
              <a:rPr kumimoji="1" lang="ja-JP" altLang="en-US" sz="1600" b="1" dirty="0">
                <a:solidFill>
                  <a:schemeClr val="bg1"/>
                </a:solidFill>
                <a:latin typeface="Meiryo UI" panose="020B0604030504040204" pitchFamily="50" charset="-128"/>
                <a:ea typeface="Meiryo UI" panose="020B0604030504040204" pitchFamily="50" charset="-128"/>
              </a:rPr>
              <a:t>または </a:t>
            </a:r>
            <a:r>
              <a:rPr kumimoji="1" lang="en-US" altLang="ja-JP" sz="1600" b="1" dirty="0">
                <a:solidFill>
                  <a:schemeClr val="bg1"/>
                </a:solidFill>
                <a:latin typeface="Meiryo UI" panose="020B0604030504040204" pitchFamily="50" charset="-128"/>
                <a:ea typeface="Meiryo UI" panose="020B0604030504040204" pitchFamily="50" charset="-128"/>
              </a:rPr>
              <a:t>Collateral</a:t>
            </a:r>
            <a:r>
              <a:rPr kumimoji="1" lang="ja-JP" altLang="en-US" sz="1600" b="1" dirty="0">
                <a:solidFill>
                  <a:schemeClr val="bg1"/>
                </a:solidFill>
                <a:latin typeface="Meiryo UI" panose="020B0604030504040204" pitchFamily="50" charset="-128"/>
                <a:ea typeface="Meiryo UI" panose="020B0604030504040204" pitchFamily="50" charset="-128"/>
              </a:rPr>
              <a:t> </a:t>
            </a:r>
            <a:r>
              <a:rPr kumimoji="1" lang="en-US" altLang="ja-JP" sz="1600" b="1" dirty="0">
                <a:solidFill>
                  <a:schemeClr val="bg1"/>
                </a:solidFill>
                <a:latin typeface="Meiryo UI" panose="020B0604030504040204" pitchFamily="50" charset="-128"/>
                <a:ea typeface="Meiryo UI" panose="020B0604030504040204" pitchFamily="50" charset="-128"/>
              </a:rPr>
              <a:t>[</a:t>
            </a:r>
            <a:r>
              <a:rPr lang="ja-JP" altLang="en-US" sz="1600" b="1" dirty="0">
                <a:solidFill>
                  <a:schemeClr val="bg1"/>
                </a:solidFill>
                <a:latin typeface="Meiryo UI" panose="020B0604030504040204" pitchFamily="50" charset="-128"/>
                <a:ea typeface="Meiryo UI" panose="020B0604030504040204" pitchFamily="50" charset="-128"/>
              </a:rPr>
              <a:t>担保</a:t>
            </a:r>
            <a:r>
              <a:rPr kumimoji="1" lang="en-US" altLang="ja-JP" sz="1600" b="1" dirty="0">
                <a:solidFill>
                  <a:schemeClr val="bg1"/>
                </a:solidFill>
                <a:latin typeface="Meiryo UI" panose="020B0604030504040204" pitchFamily="50" charset="-128"/>
                <a:ea typeface="Meiryo UI" panose="020B0604030504040204" pitchFamily="50" charset="-128"/>
              </a:rPr>
              <a:t>]</a:t>
            </a: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CA68E48A-5670-45D5-84D2-BE7988EADF5F}"/>
              </a:ext>
            </a:extLst>
          </p:cNvPr>
          <p:cNvSpPr txBox="1"/>
          <p:nvPr/>
        </p:nvSpPr>
        <p:spPr>
          <a:xfrm>
            <a:off x="8698704" y="6558244"/>
            <a:ext cx="268022" cy="253916"/>
          </a:xfrm>
          <a:prstGeom prst="rect">
            <a:avLst/>
          </a:prstGeom>
          <a:noFill/>
        </p:spPr>
        <p:txBody>
          <a:bodyPr wrap="none" rtlCol="0">
            <a:spAutoFit/>
          </a:bodyPr>
          <a:lstStyle/>
          <a:p>
            <a:r>
              <a:rPr lang="en-US" altLang="ja-JP" sz="1050" dirty="0">
                <a:latin typeface="Meiryo UI" panose="020B0604030504040204" pitchFamily="50" charset="-128"/>
                <a:ea typeface="Meiryo UI" panose="020B0604030504040204" pitchFamily="50" charset="-128"/>
              </a:rPr>
              <a:t>9</a:t>
            </a:r>
            <a:endParaRPr kumimoji="1" lang="en-US" altLang="ja-JP"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45461043"/>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50800" cap="rnd">
          <a:solidFill>
            <a:schemeClr val="tx1">
              <a:lumMod val="65000"/>
              <a:lumOff val="35000"/>
            </a:schemeClr>
          </a:solidFill>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A12F8083034EE8418AE08732B5534932" ma:contentTypeVersion="11" ma:contentTypeDescription="新しいドキュメントを作成します。" ma:contentTypeScope="" ma:versionID="9df0a6e9e193e9746565f066c5c9f9bc">
  <xsd:schema xmlns:xsd="http://www.w3.org/2001/XMLSchema" xmlns:xs="http://www.w3.org/2001/XMLSchema" xmlns:p="http://schemas.microsoft.com/office/2006/metadata/properties" xmlns:ns2="404f3f38-d086-41c4-9360-69785fbbe904" xmlns:ns3="245eb7dc-8688-4606-8f95-de4fcf3c902e" targetNamespace="http://schemas.microsoft.com/office/2006/metadata/properties" ma:root="true" ma:fieldsID="b6f322b4d2a7b2283ef455171f1b06a3" ns2:_="" ns3:_="">
    <xsd:import namespace="404f3f38-d086-41c4-9360-69785fbbe904"/>
    <xsd:import namespace="245eb7dc-8688-4606-8f95-de4fcf3c902e"/>
    <xsd:element name="properties">
      <xsd:complexType>
        <xsd:sequence>
          <xsd:element name="documentManagement">
            <xsd:complexType>
              <xsd:all>
                <xsd:element ref="ns2:_x30bf__x30b0_" minOccurs="0"/>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4f3f38-d086-41c4-9360-69785fbbe904" elementFormDefault="qualified">
    <xsd:import namespace="http://schemas.microsoft.com/office/2006/documentManagement/types"/>
    <xsd:import namespace="http://schemas.microsoft.com/office/infopath/2007/PartnerControls"/>
    <xsd:element name="_x30bf__x30b0_" ma:index="8" nillable="true" ma:displayName="タグ" ma:format="Dropdown" ma:internalName="_x30bf__x30b0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lcf76f155ced4ddcb4097134ff3c332f" ma:index="12" nillable="true" ma:taxonomy="true" ma:internalName="lcf76f155ced4ddcb4097134ff3c332f" ma:taxonomyFieldName="MediaServiceImageTags" ma:displayName="画像タグ" ma:readOnly="false" ma:fieldId="{5cf76f15-5ced-4ddc-b409-7134ff3c332f}" ma:taxonomyMulti="true" ma:sspId="d27a21c9-5ea8-4761-8f01-c851b536a993"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45eb7dc-8688-4606-8f95-de4fcf3c902e"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0a9546e9-e440-454f-a2bc-70adc3482481}" ma:internalName="TaxCatchAll" ma:showField="CatchAllData" ma:web="245eb7dc-8688-4606-8f95-de4fcf3c90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45eb7dc-8688-4606-8f95-de4fcf3c902e" xsi:nil="true"/>
    <lcf76f155ced4ddcb4097134ff3c332f xmlns="404f3f38-d086-41c4-9360-69785fbbe904">
      <Terms xmlns="http://schemas.microsoft.com/office/infopath/2007/PartnerControls"/>
    </lcf76f155ced4ddcb4097134ff3c332f>
    <_x30bf__x30b0_ xmlns="404f3f38-d086-41c4-9360-69785fbbe904" xsi:nil="true"/>
  </documentManagement>
</p:properties>
</file>

<file path=customXml/itemProps1.xml><?xml version="1.0" encoding="utf-8"?>
<ds:datastoreItem xmlns:ds="http://schemas.openxmlformats.org/officeDocument/2006/customXml" ds:itemID="{029B82E8-637D-4886-98EF-83ACDC897500}"/>
</file>

<file path=customXml/itemProps2.xml><?xml version="1.0" encoding="utf-8"?>
<ds:datastoreItem xmlns:ds="http://schemas.openxmlformats.org/officeDocument/2006/customXml" ds:itemID="{E3886F91-F0CA-4986-9E1A-3E0CE8866A07}"/>
</file>

<file path=customXml/itemProps3.xml><?xml version="1.0" encoding="utf-8"?>
<ds:datastoreItem xmlns:ds="http://schemas.openxmlformats.org/officeDocument/2006/customXml" ds:itemID="{DFDFE886-5977-41EB-8DE3-88FF13AA4BCF}"/>
</file>

<file path=docProps/app.xml><?xml version="1.0" encoding="utf-8"?>
<Properties xmlns="http://schemas.openxmlformats.org/officeDocument/2006/extended-properties" xmlns:vt="http://schemas.openxmlformats.org/officeDocument/2006/docPropsVTypes">
  <TotalTime>0</TotalTime>
  <Words>2218</Words>
  <Application>Microsoft Office PowerPoint</Application>
  <PresentationFormat>画面に合わせる (4:3)</PresentationFormat>
  <Paragraphs>251</Paragraphs>
  <Slides>19</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3</vt:i4>
      </vt:variant>
      <vt:variant>
        <vt:lpstr>スライド タイトル</vt:lpstr>
      </vt:variant>
      <vt:variant>
        <vt:i4>19</vt:i4>
      </vt:variant>
    </vt:vector>
  </HeadingPairs>
  <TitlesOfParts>
    <vt:vector size="26" baseType="lpstr">
      <vt:lpstr>Meiryo UI</vt:lpstr>
      <vt:lpstr>ＭＳ Ｐゴシック</vt:lpstr>
      <vt:lpstr>Arial</vt:lpstr>
      <vt:lpstr>Calibri</vt:lpstr>
      <vt:lpstr>ホワイト</vt:lpstr>
      <vt:lpstr>1_ホワイト</vt:lpstr>
      <vt:lpstr>2_ホワイト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2017-12-08T03:19:08Z</dcterms:created>
  <dcterms:modified xsi:type="dcterms:W3CDTF">2023-01-16T08:09:45Z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0x010100A12F8083034EE8418AE08732B5534932</vt:lpwstr>
  </property>
  <property fmtid="{D5CDD505-2E9C-101B-9397-08002B2CF9AE}" pid="3" name="MediaServiceImageTags">
    <vt:lpwstr/>
  </property>
</Properties>
</file>