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3" r:id="rId2"/>
    <p:sldMasterId id="2147485213" r:id="rId3"/>
  </p:sldMasterIdLst>
  <p:notesMasterIdLst>
    <p:notesMasterId r:id="rId44"/>
  </p:notesMasterIdLst>
  <p:handoutMasterIdLst>
    <p:handoutMasterId r:id="rId45"/>
  </p:handoutMasterIdLst>
  <p:sldIdLst>
    <p:sldId id="256" r:id="rId4"/>
    <p:sldId id="258" r:id="rId5"/>
    <p:sldId id="344" r:id="rId6"/>
    <p:sldId id="419" r:id="rId7"/>
    <p:sldId id="412" r:id="rId8"/>
    <p:sldId id="308" r:id="rId9"/>
    <p:sldId id="426" r:id="rId10"/>
    <p:sldId id="371" r:id="rId11"/>
    <p:sldId id="372" r:id="rId12"/>
    <p:sldId id="373" r:id="rId13"/>
    <p:sldId id="427" r:id="rId14"/>
    <p:sldId id="428" r:id="rId15"/>
    <p:sldId id="377" r:id="rId16"/>
    <p:sldId id="379" r:id="rId17"/>
    <p:sldId id="380" r:id="rId18"/>
    <p:sldId id="381" r:id="rId19"/>
    <p:sldId id="334" r:id="rId20"/>
    <p:sldId id="382" r:id="rId21"/>
    <p:sldId id="383" r:id="rId22"/>
    <p:sldId id="413" r:id="rId23"/>
    <p:sldId id="386" r:id="rId24"/>
    <p:sldId id="385" r:id="rId25"/>
    <p:sldId id="387" r:id="rId26"/>
    <p:sldId id="388" r:id="rId27"/>
    <p:sldId id="423" r:id="rId28"/>
    <p:sldId id="424" r:id="rId29"/>
    <p:sldId id="429" r:id="rId30"/>
    <p:sldId id="392" r:id="rId31"/>
    <p:sldId id="395" r:id="rId32"/>
    <p:sldId id="432" r:id="rId33"/>
    <p:sldId id="420" r:id="rId34"/>
    <p:sldId id="397" r:id="rId35"/>
    <p:sldId id="394" r:id="rId36"/>
    <p:sldId id="396" r:id="rId37"/>
    <p:sldId id="418" r:id="rId38"/>
    <p:sldId id="431" r:id="rId39"/>
    <p:sldId id="399" r:id="rId40"/>
    <p:sldId id="416" r:id="rId41"/>
    <p:sldId id="422" r:id="rId42"/>
    <p:sldId id="430" r:id="rId43"/>
  </p:sldIdLst>
  <p:sldSz cx="9144000" cy="6858000" type="screen4x3"/>
  <p:notesSz cx="9934575" cy="68024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133">
          <p15:clr>
            <a:srgbClr val="A4A3A4"/>
          </p15:clr>
        </p15:guide>
        <p15:guide id="2" pos="2880">
          <p15:clr>
            <a:srgbClr val="A4A3A4"/>
          </p15:clr>
        </p15:guide>
        <p15:guide id="3" orient="horz" pos="300">
          <p15:clr>
            <a:srgbClr val="A4A3A4"/>
          </p15:clr>
        </p15:guide>
        <p15:guide id="4" orient="horz" pos="1366">
          <p15:clr>
            <a:srgbClr val="A4A3A4"/>
          </p15:clr>
        </p15:guide>
        <p15:guide id="5" pos="50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F5F"/>
    <a:srgbClr val="A2A0A1"/>
    <a:srgbClr val="F664A6"/>
    <a:srgbClr val="4F86C6"/>
    <a:srgbClr val="2F5597"/>
    <a:srgbClr val="FFF2CC"/>
    <a:srgbClr val="EA513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618" autoAdjust="0"/>
  </p:normalViewPr>
  <p:slideViewPr>
    <p:cSldViewPr snapToGrid="0">
      <p:cViewPr varScale="1">
        <p:scale>
          <a:sx n="101" d="100"/>
          <a:sy n="101" d="100"/>
        </p:scale>
        <p:origin x="126" y="162"/>
      </p:cViewPr>
      <p:guideLst>
        <p:guide orient="horz" pos="4133"/>
        <p:guide pos="2880"/>
        <p:guide orient="horz" pos="300"/>
        <p:guide orient="horz" pos="1366"/>
        <p:guide pos="5057"/>
      </p:guideLst>
    </p:cSldViewPr>
  </p:slideViewPr>
  <p:notesTextViewPr>
    <p:cViewPr>
      <p:scale>
        <a:sx n="100" d="100"/>
        <a:sy n="100" d="100"/>
      </p:scale>
      <p:origin x="0" y="0"/>
    </p:cViewPr>
  </p:notesTextViewPr>
  <p:sorterViewPr>
    <p:cViewPr>
      <p:scale>
        <a:sx n="50" d="100"/>
        <a:sy n="50" d="100"/>
      </p:scale>
      <p:origin x="0" y="-180"/>
    </p:cViewPr>
  </p:sorterViewPr>
  <p:notesViewPr>
    <p:cSldViewPr snapToGrid="0">
      <p:cViewPr varScale="1">
        <p:scale>
          <a:sx n="87" d="100"/>
          <a:sy n="87" d="100"/>
        </p:scale>
        <p:origin x="360"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66C921B-9983-4A5C-8C27-6A2081C26C15}"/>
              </a:ext>
            </a:extLst>
          </p:cNvPr>
          <p:cNvSpPr>
            <a:spLocks noGrp="1"/>
          </p:cNvSpPr>
          <p:nvPr>
            <p:ph type="hdr" sz="quarter"/>
          </p:nvPr>
        </p:nvSpPr>
        <p:spPr>
          <a:xfrm>
            <a:off x="0" y="0"/>
            <a:ext cx="4306888" cy="339725"/>
          </a:xfrm>
          <a:prstGeom prst="rect">
            <a:avLst/>
          </a:prstGeom>
        </p:spPr>
        <p:txBody>
          <a:bodyPr vert="horz" lIns="92125" tIns="46064" rIns="92125" bIns="46064"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037D6083-65F8-49B5-ABBA-86D2EC12CEB4}"/>
              </a:ext>
            </a:extLst>
          </p:cNvPr>
          <p:cNvSpPr>
            <a:spLocks noGrp="1"/>
          </p:cNvSpPr>
          <p:nvPr>
            <p:ph type="dt" sz="quarter" idx="1"/>
          </p:nvPr>
        </p:nvSpPr>
        <p:spPr>
          <a:xfrm>
            <a:off x="5624513" y="0"/>
            <a:ext cx="4308475" cy="339725"/>
          </a:xfrm>
          <a:prstGeom prst="rect">
            <a:avLst/>
          </a:prstGeom>
        </p:spPr>
        <p:txBody>
          <a:bodyPr vert="horz" lIns="92125" tIns="46064" rIns="92125" bIns="46064" rtlCol="0"/>
          <a:lstStyle>
            <a:lvl1pPr algn="r">
              <a:defRPr sz="1200">
                <a:latin typeface="Calibri" panose="020F0502020204030204" pitchFamily="34" charset="0"/>
                <a:ea typeface="ＭＳ Ｐゴシック" panose="020B0600070205080204" pitchFamily="50" charset="-128"/>
              </a:defRPr>
            </a:lvl1pPr>
          </a:lstStyle>
          <a:p>
            <a:pPr>
              <a:defRPr/>
            </a:pPr>
            <a:fld id="{55305B66-EA02-46B8-8B5D-595CCBEF9BFB}" type="datetimeFigureOut">
              <a:rPr lang="ja-JP" altLang="en-US"/>
              <a:pPr>
                <a:defRPr/>
              </a:pPr>
              <a:t>2021/11/25</a:t>
            </a:fld>
            <a:endParaRPr lang="ja-JP" altLang="en-US"/>
          </a:p>
        </p:txBody>
      </p:sp>
      <p:sp>
        <p:nvSpPr>
          <p:cNvPr id="4" name="フッター プレースホルダー 3">
            <a:extLst>
              <a:ext uri="{FF2B5EF4-FFF2-40B4-BE49-F238E27FC236}">
                <a16:creationId xmlns:a16="http://schemas.microsoft.com/office/drawing/2014/main" id="{A723276D-590B-4924-A314-8DE5EC185935}"/>
              </a:ext>
            </a:extLst>
          </p:cNvPr>
          <p:cNvSpPr>
            <a:spLocks noGrp="1"/>
          </p:cNvSpPr>
          <p:nvPr>
            <p:ph type="ftr" sz="quarter" idx="2"/>
          </p:nvPr>
        </p:nvSpPr>
        <p:spPr>
          <a:xfrm>
            <a:off x="0" y="6461125"/>
            <a:ext cx="4306888" cy="339725"/>
          </a:xfrm>
          <a:prstGeom prst="rect">
            <a:avLst/>
          </a:prstGeom>
        </p:spPr>
        <p:txBody>
          <a:bodyPr vert="horz" lIns="92125" tIns="46064" rIns="92125" bIns="46064"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0DE43A69-FC78-49C6-ACDF-3F789822CF91}"/>
              </a:ext>
            </a:extLst>
          </p:cNvPr>
          <p:cNvSpPr>
            <a:spLocks noGrp="1"/>
          </p:cNvSpPr>
          <p:nvPr>
            <p:ph type="sldNum" sz="quarter" idx="3"/>
          </p:nvPr>
        </p:nvSpPr>
        <p:spPr>
          <a:xfrm>
            <a:off x="5624513" y="6461125"/>
            <a:ext cx="4308475" cy="339725"/>
          </a:xfrm>
          <a:prstGeom prst="rect">
            <a:avLst/>
          </a:prstGeom>
        </p:spPr>
        <p:txBody>
          <a:bodyPr vert="horz" wrap="square" lIns="92125" tIns="46064" rIns="92125" bIns="46064" numCol="1" anchor="b" anchorCtr="0" compatLnSpc="1">
            <a:prstTxWarp prst="textNoShape">
              <a:avLst/>
            </a:prstTxWarp>
          </a:bodyPr>
          <a:lstStyle>
            <a:lvl1pPr algn="r">
              <a:defRPr sz="1200"/>
            </a:lvl1pPr>
          </a:lstStyle>
          <a:p>
            <a:fld id="{1BF3F562-36A1-4E57-A688-8C3A9846057C}"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E915FE2-75A9-44BC-9D15-EFCE79F831B2}"/>
              </a:ext>
            </a:extLst>
          </p:cNvPr>
          <p:cNvSpPr>
            <a:spLocks noGrp="1"/>
          </p:cNvSpPr>
          <p:nvPr>
            <p:ph type="hdr" sz="quarter"/>
          </p:nvPr>
        </p:nvSpPr>
        <p:spPr>
          <a:xfrm>
            <a:off x="0" y="0"/>
            <a:ext cx="4306888" cy="339725"/>
          </a:xfrm>
          <a:prstGeom prst="rect">
            <a:avLst/>
          </a:prstGeom>
        </p:spPr>
        <p:txBody>
          <a:bodyPr vert="horz" lIns="92125" tIns="46064" rIns="92125" bIns="46064"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6E1B2BF0-E7F7-4CAE-9E3D-3D9EAA0A4191}"/>
              </a:ext>
            </a:extLst>
          </p:cNvPr>
          <p:cNvSpPr>
            <a:spLocks noGrp="1"/>
          </p:cNvSpPr>
          <p:nvPr>
            <p:ph type="dt" idx="1"/>
          </p:nvPr>
        </p:nvSpPr>
        <p:spPr>
          <a:xfrm>
            <a:off x="5624513" y="0"/>
            <a:ext cx="4308475" cy="339725"/>
          </a:xfrm>
          <a:prstGeom prst="rect">
            <a:avLst/>
          </a:prstGeom>
        </p:spPr>
        <p:txBody>
          <a:bodyPr vert="horz" lIns="92125" tIns="46064" rIns="92125" bIns="46064" rtlCol="0"/>
          <a:lstStyle>
            <a:lvl1pPr algn="r">
              <a:defRPr sz="1200">
                <a:latin typeface="Calibri" panose="020F0502020204030204" pitchFamily="34" charset="0"/>
                <a:ea typeface="ＭＳ Ｐゴシック" panose="020B0600070205080204" pitchFamily="50" charset="-128"/>
              </a:defRPr>
            </a:lvl1pPr>
          </a:lstStyle>
          <a:p>
            <a:pPr>
              <a:defRPr/>
            </a:pPr>
            <a:fld id="{72C6ADD2-19A3-4F9F-A9AF-7F78C2126C2C}" type="datetimeFigureOut">
              <a:rPr lang="ja-JP" altLang="en-US"/>
              <a:pPr>
                <a:defRPr/>
              </a:pPr>
              <a:t>2021/11/25</a:t>
            </a:fld>
            <a:endParaRPr lang="ja-JP" altLang="en-US"/>
          </a:p>
        </p:txBody>
      </p:sp>
      <p:sp>
        <p:nvSpPr>
          <p:cNvPr id="4" name="スライド イメージ プレースホルダー 3">
            <a:extLst>
              <a:ext uri="{FF2B5EF4-FFF2-40B4-BE49-F238E27FC236}">
                <a16:creationId xmlns:a16="http://schemas.microsoft.com/office/drawing/2014/main" id="{7ACDFEEA-5790-48DD-A5F7-F97FA6719323}"/>
              </a:ext>
            </a:extLst>
          </p:cNvPr>
          <p:cNvSpPr>
            <a:spLocks noGrp="1" noRot="1" noChangeAspect="1"/>
          </p:cNvSpPr>
          <p:nvPr>
            <p:ph type="sldImg" idx="2"/>
          </p:nvPr>
        </p:nvSpPr>
        <p:spPr>
          <a:xfrm>
            <a:off x="2505075" y="508000"/>
            <a:ext cx="4924425" cy="3692525"/>
          </a:xfrm>
          <a:prstGeom prst="rect">
            <a:avLst/>
          </a:prstGeom>
          <a:noFill/>
          <a:ln w="12700">
            <a:solidFill>
              <a:prstClr val="black"/>
            </a:solidFill>
          </a:ln>
        </p:spPr>
        <p:txBody>
          <a:bodyPr vert="horz" lIns="92125" tIns="46064" rIns="92125" bIns="4606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1B37E36-EA4E-4315-A9B8-EE4625DA699B}"/>
              </a:ext>
            </a:extLst>
          </p:cNvPr>
          <p:cNvSpPr>
            <a:spLocks noGrp="1"/>
          </p:cNvSpPr>
          <p:nvPr>
            <p:ph type="body" sz="quarter" idx="3"/>
          </p:nvPr>
        </p:nvSpPr>
        <p:spPr>
          <a:xfrm>
            <a:off x="992188" y="4368800"/>
            <a:ext cx="7950200" cy="1924050"/>
          </a:xfrm>
          <a:prstGeom prst="rect">
            <a:avLst/>
          </a:prstGeom>
        </p:spPr>
        <p:txBody>
          <a:bodyPr vert="horz" lIns="92125" tIns="46064" rIns="92125" bIns="4606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A1B60C82-B0BE-4F11-9FCB-593D3CA55094}"/>
              </a:ext>
            </a:extLst>
          </p:cNvPr>
          <p:cNvSpPr>
            <a:spLocks noGrp="1"/>
          </p:cNvSpPr>
          <p:nvPr>
            <p:ph type="ftr" sz="quarter" idx="4"/>
          </p:nvPr>
        </p:nvSpPr>
        <p:spPr>
          <a:xfrm>
            <a:off x="0" y="6461125"/>
            <a:ext cx="4306888" cy="339725"/>
          </a:xfrm>
          <a:prstGeom prst="rect">
            <a:avLst/>
          </a:prstGeom>
        </p:spPr>
        <p:txBody>
          <a:bodyPr vert="horz" lIns="92125" tIns="46064" rIns="92125" bIns="46064"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937830D-7003-45CC-98B9-ABC3C9132FD2}"/>
              </a:ext>
            </a:extLst>
          </p:cNvPr>
          <p:cNvSpPr>
            <a:spLocks noGrp="1"/>
          </p:cNvSpPr>
          <p:nvPr>
            <p:ph type="sldNum" sz="quarter" idx="5"/>
          </p:nvPr>
        </p:nvSpPr>
        <p:spPr>
          <a:xfrm>
            <a:off x="5624513" y="6461125"/>
            <a:ext cx="4308475" cy="339725"/>
          </a:xfrm>
          <a:prstGeom prst="rect">
            <a:avLst/>
          </a:prstGeom>
        </p:spPr>
        <p:txBody>
          <a:bodyPr vert="horz" wrap="square" lIns="92125" tIns="46064" rIns="92125" bIns="46064" numCol="1" anchor="b" anchorCtr="0" compatLnSpc="1">
            <a:prstTxWarp prst="textNoShape">
              <a:avLst/>
            </a:prstTxWarp>
          </a:bodyPr>
          <a:lstStyle>
            <a:lvl1pPr algn="r">
              <a:defRPr sz="1200"/>
            </a:lvl1pPr>
          </a:lstStyle>
          <a:p>
            <a:fld id="{D6406909-1AB3-42B7-B9A4-3AEF7CF944B5}"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A46CB67-1E39-4196-BBB7-699CF757A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A53FD22C-1889-4D1A-9CFA-12AD559BD6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a:extLst>
              <a:ext uri="{FF2B5EF4-FFF2-40B4-BE49-F238E27FC236}">
                <a16:creationId xmlns:a16="http://schemas.microsoft.com/office/drawing/2014/main" id="{005A6774-367F-4C71-A6FE-039011FB6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B35994-8335-4A97-9451-A1E6C6B609A7}" type="slidenum">
              <a:rPr lang="ja-JP" altLang="en-US"/>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43FA5897-5E78-484E-8D8D-FD7F7ABD5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2C00C055-5AA1-4203-8B20-E53448CA9F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開発した新商品が人気を集めて、どんどん売れていきます。</a:t>
            </a:r>
          </a:p>
        </p:txBody>
      </p:sp>
      <p:sp>
        <p:nvSpPr>
          <p:cNvPr id="61444" name="スライド番号プレースホルダー 3">
            <a:extLst>
              <a:ext uri="{FF2B5EF4-FFF2-40B4-BE49-F238E27FC236}">
                <a16:creationId xmlns:a16="http://schemas.microsoft.com/office/drawing/2014/main" id="{CB74AB81-FEF5-4AC7-8DE4-C0B3904C48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DF97704-E189-4FF1-9D26-7BD89C5A2E88}" type="slidenum">
              <a:rPr lang="ja-JP" altLang="en-US"/>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236591B2-F259-48CC-8AE5-AB17E16963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D27ADA9-32B8-4270-95BF-C9F46EBFB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新商品の売れ行きがよかったことにより、大きな利益が出ました。</a:t>
            </a:r>
            <a:endParaRPr lang="en-US" altLang="ja-JP"/>
          </a:p>
          <a:p>
            <a:pPr eaLnBrk="1" hangingPunct="1"/>
            <a:r>
              <a:rPr lang="ja-JP" altLang="en-US"/>
              <a:t>「おかねくん」は、一緒に働いた報酬として</a:t>
            </a:r>
            <a:endParaRPr lang="en-US" altLang="ja-JP"/>
          </a:p>
          <a:p>
            <a:pPr eaLnBrk="1" hangingPunct="1"/>
            <a:r>
              <a:rPr lang="ja-JP" altLang="en-US"/>
              <a:t>その一部である</a:t>
            </a:r>
            <a:r>
              <a:rPr lang="en-US" altLang="ja-JP"/>
              <a:t>100</a:t>
            </a:r>
            <a:r>
              <a:rPr lang="ja-JP" altLang="en-US"/>
              <a:t>万円をもらうことができました。</a:t>
            </a:r>
            <a:endParaRPr lang="en-US" altLang="ja-JP"/>
          </a:p>
        </p:txBody>
      </p:sp>
      <p:sp>
        <p:nvSpPr>
          <p:cNvPr id="63492" name="スライド番号プレースホルダー 3">
            <a:extLst>
              <a:ext uri="{FF2B5EF4-FFF2-40B4-BE49-F238E27FC236}">
                <a16:creationId xmlns:a16="http://schemas.microsoft.com/office/drawing/2014/main" id="{78A06EF1-8EC9-40B4-9CDC-85624DA6C1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79400">
              <a:defRPr kumimoji="1">
                <a:solidFill>
                  <a:schemeClr val="tx1"/>
                </a:solidFill>
                <a:latin typeface="Calibri" panose="020F0502020204030204" pitchFamily="34" charset="0"/>
                <a:ea typeface="ＭＳ Ｐゴシック" panose="020B0600070205080204" pitchFamily="50" charset="-128"/>
              </a:defRPr>
            </a:lvl2pPr>
            <a:lvl3pPr marL="1152525" indent="-222250">
              <a:defRPr kumimoji="1">
                <a:solidFill>
                  <a:schemeClr val="tx1"/>
                </a:solidFill>
                <a:latin typeface="Calibri" panose="020F0502020204030204" pitchFamily="34" charset="0"/>
                <a:ea typeface="ＭＳ Ｐゴシック" panose="020B0600070205080204" pitchFamily="50" charset="-128"/>
              </a:defRPr>
            </a:lvl3pPr>
            <a:lvl4pPr marL="1616075" indent="-222250">
              <a:defRPr kumimoji="1">
                <a:solidFill>
                  <a:schemeClr val="tx1"/>
                </a:solidFill>
                <a:latin typeface="Calibri" panose="020F0502020204030204" pitchFamily="34" charset="0"/>
                <a:ea typeface="ＭＳ Ｐゴシック" panose="020B0600070205080204" pitchFamily="50" charset="-128"/>
              </a:defRPr>
            </a:lvl4pPr>
            <a:lvl5pPr marL="2082800" indent="-222250">
              <a:defRPr kumimoji="1">
                <a:solidFill>
                  <a:schemeClr val="tx1"/>
                </a:solidFill>
                <a:latin typeface="Calibri" panose="020F0502020204030204" pitchFamily="34" charset="0"/>
                <a:ea typeface="ＭＳ Ｐゴシック" panose="020B0600070205080204" pitchFamily="50" charset="-128"/>
              </a:defRPr>
            </a:lvl5pPr>
            <a:lvl6pPr marL="25400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44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16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2F00332-25D6-4719-9C1D-13E1E87C03F2}" type="slidenum">
              <a:rPr lang="ja-JP" altLang="en-US"/>
              <a:pPr/>
              <a:t>10</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38D3DD13-EE97-4AE3-9D90-2EF113A50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6E38F38F-E5BC-4CF3-8907-E15E9E40A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a:t>100</a:t>
            </a:r>
            <a:r>
              <a:rPr lang="ja-JP" altLang="en-US"/>
              <a:t>万円の「おかねくん」が働いたことによって、新たに</a:t>
            </a:r>
            <a:r>
              <a:rPr lang="en-US" altLang="ja-JP"/>
              <a:t>100</a:t>
            </a:r>
            <a:r>
              <a:rPr lang="ja-JP" altLang="en-US"/>
              <a:t>万円の価値を生み出せたということです。</a:t>
            </a:r>
            <a:endParaRPr lang="en-US" altLang="ja-JP"/>
          </a:p>
          <a:p>
            <a:pPr eaLnBrk="1" hangingPunct="1"/>
            <a:r>
              <a:rPr lang="ja-JP" altLang="en-US"/>
              <a:t>しかし、投資はいつもこのように上手くいくわけではありません。</a:t>
            </a:r>
          </a:p>
        </p:txBody>
      </p:sp>
      <p:sp>
        <p:nvSpPr>
          <p:cNvPr id="65540" name="スライド番号プレースホルダー 3">
            <a:extLst>
              <a:ext uri="{FF2B5EF4-FFF2-40B4-BE49-F238E27FC236}">
                <a16:creationId xmlns:a16="http://schemas.microsoft.com/office/drawing/2014/main" id="{63022D4E-1899-436F-9A4A-FC7D08A40B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79400">
              <a:defRPr kumimoji="1">
                <a:solidFill>
                  <a:schemeClr val="tx1"/>
                </a:solidFill>
                <a:latin typeface="Calibri" panose="020F0502020204030204" pitchFamily="34" charset="0"/>
                <a:ea typeface="ＭＳ Ｐゴシック" panose="020B0600070205080204" pitchFamily="50" charset="-128"/>
              </a:defRPr>
            </a:lvl2pPr>
            <a:lvl3pPr marL="1152525" indent="-222250">
              <a:defRPr kumimoji="1">
                <a:solidFill>
                  <a:schemeClr val="tx1"/>
                </a:solidFill>
                <a:latin typeface="Calibri" panose="020F0502020204030204" pitchFamily="34" charset="0"/>
                <a:ea typeface="ＭＳ Ｐゴシック" panose="020B0600070205080204" pitchFamily="50" charset="-128"/>
              </a:defRPr>
            </a:lvl3pPr>
            <a:lvl4pPr marL="1616075" indent="-222250">
              <a:defRPr kumimoji="1">
                <a:solidFill>
                  <a:schemeClr val="tx1"/>
                </a:solidFill>
                <a:latin typeface="Calibri" panose="020F0502020204030204" pitchFamily="34" charset="0"/>
                <a:ea typeface="ＭＳ Ｐゴシック" panose="020B0600070205080204" pitchFamily="50" charset="-128"/>
              </a:defRPr>
            </a:lvl4pPr>
            <a:lvl5pPr marL="2082800" indent="-222250">
              <a:defRPr kumimoji="1">
                <a:solidFill>
                  <a:schemeClr val="tx1"/>
                </a:solidFill>
                <a:latin typeface="Calibri" panose="020F0502020204030204" pitchFamily="34" charset="0"/>
                <a:ea typeface="ＭＳ Ｐゴシック" panose="020B0600070205080204" pitchFamily="50" charset="-128"/>
              </a:defRPr>
            </a:lvl5pPr>
            <a:lvl6pPr marL="25400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44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16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2AB0E1C-AD5D-4505-9AD5-18FC9FF84CCF}" type="slidenum">
              <a:rPr lang="ja-JP" altLang="en-US"/>
              <a:pPr/>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C3DCC6C6-17AF-438A-8738-5C34E2E39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32BE2A0B-BE4F-48E7-BD66-FA943CD34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ここでも先ほどと同じく、</a:t>
            </a:r>
            <a:r>
              <a:rPr lang="en-US" altLang="ja-JP"/>
              <a:t>100</a:t>
            </a:r>
            <a:r>
              <a:rPr lang="ja-JP" altLang="en-US"/>
              <a:t>万円のお金が、</a:t>
            </a:r>
            <a:endParaRPr lang="en-US" altLang="ja-JP"/>
          </a:p>
          <a:p>
            <a:pPr eaLnBrk="1" hangingPunct="1"/>
            <a:r>
              <a:rPr lang="ja-JP" altLang="en-US"/>
              <a:t>働き先の企業で「おかねくん」として働くことで、新たな商品を開発しました。</a:t>
            </a:r>
          </a:p>
        </p:txBody>
      </p:sp>
      <p:sp>
        <p:nvSpPr>
          <p:cNvPr id="67588" name="スライド番号プレースホルダー 3">
            <a:extLst>
              <a:ext uri="{FF2B5EF4-FFF2-40B4-BE49-F238E27FC236}">
                <a16:creationId xmlns:a16="http://schemas.microsoft.com/office/drawing/2014/main" id="{457B4489-3E31-4E3D-A486-DFFD28A23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D0FB5FC-9F53-40D3-B0EA-A443917811A3}" type="slidenum">
              <a:rPr lang="ja-JP" altLang="en-US"/>
              <a:pPr/>
              <a:t>12</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6DCC805A-0CC4-4C01-BC64-F559EE19C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F3D6D28D-DB10-4BA6-AF38-7913F0D825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しかし、その新商品は人気が出ず、あまり売れません。</a:t>
            </a:r>
          </a:p>
        </p:txBody>
      </p:sp>
      <p:sp>
        <p:nvSpPr>
          <p:cNvPr id="69636" name="スライド番号プレースホルダー 3">
            <a:extLst>
              <a:ext uri="{FF2B5EF4-FFF2-40B4-BE49-F238E27FC236}">
                <a16:creationId xmlns:a16="http://schemas.microsoft.com/office/drawing/2014/main" id="{06FB484C-9833-4C04-92B9-A2E71BA4C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188A5A4-0BC6-4058-BCEF-764F1EDAA0FF}" type="slidenum">
              <a:rPr lang="ja-JP" altLang="en-US"/>
              <a:pPr/>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DCC63B73-4FBA-470D-BAC0-122EDAD57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A3281C12-B153-4106-9CC0-F364DF1A35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新商品は売れ残り、利益も生まれなかったため、</a:t>
            </a:r>
            <a:endParaRPr lang="en-US" altLang="ja-JP"/>
          </a:p>
          <a:p>
            <a:pPr eaLnBrk="1" hangingPunct="1"/>
            <a:r>
              <a:rPr lang="ja-JP" altLang="en-US"/>
              <a:t>「おかねくん」が働いたにもかかわらず報酬は得られず、</a:t>
            </a:r>
            <a:endParaRPr lang="en-US" altLang="ja-JP"/>
          </a:p>
          <a:p>
            <a:pPr eaLnBrk="1" hangingPunct="1"/>
            <a:r>
              <a:rPr lang="ja-JP" altLang="en-US"/>
              <a:t>マイナスになってしまいました。</a:t>
            </a:r>
            <a:endParaRPr lang="en-US" altLang="ja-JP"/>
          </a:p>
        </p:txBody>
      </p:sp>
      <p:sp>
        <p:nvSpPr>
          <p:cNvPr id="71684" name="スライド番号プレースホルダー 3">
            <a:extLst>
              <a:ext uri="{FF2B5EF4-FFF2-40B4-BE49-F238E27FC236}">
                <a16:creationId xmlns:a16="http://schemas.microsoft.com/office/drawing/2014/main" id="{7132E4BE-BD67-4099-9320-1FCCD19C63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A57C79F-D0CC-4ACC-B4C7-1C63EA4B96AA}" type="slidenum">
              <a:rPr lang="ja-JP" altLang="en-US"/>
              <a:pPr/>
              <a:t>14</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01D221A0-07AD-4F28-98E1-AC37C137B6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3C33CFF7-57C7-4874-8619-1D9655C6F5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このように、働いて結果を出せれば報酬を得られ、失敗をすれば逆にマイナスになることがある、という世界でお金は働きます。</a:t>
            </a:r>
          </a:p>
          <a:p>
            <a:pPr eaLnBrk="1" hangingPunct="1"/>
            <a:endParaRPr lang="ja-JP" altLang="en-US"/>
          </a:p>
        </p:txBody>
      </p:sp>
      <p:sp>
        <p:nvSpPr>
          <p:cNvPr id="73732" name="スライド番号プレースホルダー 3">
            <a:extLst>
              <a:ext uri="{FF2B5EF4-FFF2-40B4-BE49-F238E27FC236}">
                <a16:creationId xmlns:a16="http://schemas.microsoft.com/office/drawing/2014/main" id="{F652F402-679B-41A6-A756-9A70D1FB0A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B52322C-227A-411C-A6C5-6F46A2321275}" type="slidenum">
              <a:rPr lang="ja-JP" altLang="en-US"/>
              <a:pPr/>
              <a:t>15</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20904437-0E31-4989-8B69-303BF7F5FC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E78D95D6-44E8-4C7D-849A-8596D5C67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a:t>投資したお金が増えたり減ったりする結果のことを「リターン」といい、</a:t>
            </a:r>
            <a:endParaRPr lang="en-US" altLang="ja-JP"/>
          </a:p>
          <a:p>
            <a:r>
              <a:rPr lang="ja-JP" altLang="ja-JP"/>
              <a:t>投資したもとのお金（元金）が増えたり減ったりする可能性の幅のことを「リスク」といいます。 </a:t>
            </a:r>
            <a:endParaRPr lang="en-US" altLang="ja-JP"/>
          </a:p>
          <a:p>
            <a:r>
              <a:rPr lang="ja-JP" altLang="en-US"/>
              <a:t>参考：生徒用テキストブック「お金のキホン</a:t>
            </a:r>
            <a:r>
              <a:rPr lang="en-US" altLang="ja-JP"/>
              <a:t>BOOK</a:t>
            </a:r>
            <a:r>
              <a:rPr lang="ja-JP" altLang="en-US"/>
              <a:t>」（</a:t>
            </a:r>
            <a:r>
              <a:rPr lang="en-US" altLang="ja-JP"/>
              <a:t>P14</a:t>
            </a:r>
            <a:r>
              <a:rPr lang="ja-JP" altLang="en-US"/>
              <a:t>参照）</a:t>
            </a:r>
          </a:p>
          <a:p>
            <a:endParaRPr lang="ja-JP" altLang="en-US"/>
          </a:p>
        </p:txBody>
      </p:sp>
      <p:sp>
        <p:nvSpPr>
          <p:cNvPr id="75780" name="スライド番号プレースホルダー 3">
            <a:extLst>
              <a:ext uri="{FF2B5EF4-FFF2-40B4-BE49-F238E27FC236}">
                <a16:creationId xmlns:a16="http://schemas.microsoft.com/office/drawing/2014/main" id="{1B6AD41C-7CF1-4E7C-A1D6-EEEF9F9A23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25B871-992E-492D-8532-FE6C4AA4F3B0}" type="slidenum">
              <a:rPr lang="ja-JP" altLang="en-US"/>
              <a:pPr/>
              <a:t>16</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5578CED7-F50F-40E2-BD77-79A955549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24114F7E-BCA8-4E79-B355-7A946DC078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7828" name="スライド番号プレースホルダー 3">
            <a:extLst>
              <a:ext uri="{FF2B5EF4-FFF2-40B4-BE49-F238E27FC236}">
                <a16:creationId xmlns:a16="http://schemas.microsoft.com/office/drawing/2014/main" id="{78CC6AA6-11B9-4945-9E37-436006D7A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B0091D-B95E-4FF8-BB3D-F5317E18EBEB}" type="slidenum">
              <a:rPr lang="ja-JP" altLang="en-US"/>
              <a:pPr/>
              <a:t>17</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D3B43D26-BFF1-4BBB-8E58-CA3082D64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0CA09CA8-4904-48A6-9833-46CEEA44C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では、これから実際に投資を体験してみましょう！</a:t>
            </a:r>
            <a:endParaRPr lang="en-US" altLang="ja-JP"/>
          </a:p>
          <a:p>
            <a:endParaRPr lang="en-US" altLang="ja-JP"/>
          </a:p>
          <a:p>
            <a:r>
              <a:rPr lang="ja-JP" altLang="en-US"/>
              <a:t>皆さんの手元に投資できるお金が</a:t>
            </a:r>
            <a:r>
              <a:rPr lang="en-US" altLang="ja-JP"/>
              <a:t>10</a:t>
            </a:r>
            <a:r>
              <a:rPr lang="ja-JP" altLang="en-US"/>
              <a:t>万円あります。</a:t>
            </a:r>
            <a:endParaRPr lang="en-US" altLang="ja-JP"/>
          </a:p>
          <a:p>
            <a:r>
              <a:rPr lang="ja-JP" altLang="en-US"/>
              <a:t>その中から</a:t>
            </a:r>
            <a:r>
              <a:rPr lang="en-US" altLang="ja-JP"/>
              <a:t>5</a:t>
            </a:r>
            <a:r>
              <a:rPr lang="ja-JP" altLang="en-US"/>
              <a:t>万円を、これから紹介する会社</a:t>
            </a:r>
            <a:r>
              <a:rPr lang="en-US" altLang="ja-JP"/>
              <a:t>2</a:t>
            </a:r>
            <a:r>
              <a:rPr lang="ja-JP" altLang="en-US"/>
              <a:t>社のどちらかに投資します。</a:t>
            </a:r>
            <a:endParaRPr lang="en-US" altLang="ja-JP"/>
          </a:p>
          <a:p>
            <a:r>
              <a:rPr lang="ja-JP" altLang="en-US"/>
              <a:t>皆さんはどちらの会社に投資しますか？</a:t>
            </a:r>
            <a:endParaRPr lang="en-US" altLang="ja-JP"/>
          </a:p>
        </p:txBody>
      </p:sp>
      <p:sp>
        <p:nvSpPr>
          <p:cNvPr id="79876" name="スライド番号プレースホルダー 3">
            <a:extLst>
              <a:ext uri="{FF2B5EF4-FFF2-40B4-BE49-F238E27FC236}">
                <a16:creationId xmlns:a16="http://schemas.microsoft.com/office/drawing/2014/main" id="{7196CA21-7D67-41FD-A040-B464CBA273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B6E443D-2193-444B-9B62-3871AE71ED8D}" type="slidenum">
              <a:rPr lang="ja-JP" altLang="en-US"/>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0889BEBA-4A72-401C-8DA2-F653F14EAA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D1378A5-4C19-4658-B411-0A26516998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「お金にも働いてもらう」という言葉から、既知の情報を引き出す。</a:t>
            </a:r>
            <a:endParaRPr lang="en-US" altLang="ja-JP"/>
          </a:p>
          <a:p>
            <a:endParaRPr lang="ja-JP" altLang="en-US"/>
          </a:p>
        </p:txBody>
      </p:sp>
      <p:sp>
        <p:nvSpPr>
          <p:cNvPr id="45060" name="スライド番号プレースホルダー 3">
            <a:extLst>
              <a:ext uri="{FF2B5EF4-FFF2-40B4-BE49-F238E27FC236}">
                <a16:creationId xmlns:a16="http://schemas.microsoft.com/office/drawing/2014/main" id="{2DBFB4E6-7DDC-4272-A0D6-FF28CE0CE4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CD2140E-F54C-46A9-9832-F371FFA9ACFB}" type="slidenum">
              <a:rPr lang="ja-JP" altLang="en-US"/>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8668F867-51E5-4CFF-B557-B0E5A2DB3D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14A09C47-440F-44F8-9C2E-AE4002208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まずはじめに、「投資」のルールについて説明します。</a:t>
            </a:r>
            <a:endParaRPr lang="en-US" altLang="ja-JP"/>
          </a:p>
          <a:p>
            <a:r>
              <a:rPr lang="ja-JP" altLang="en-US"/>
              <a:t>投資する会社を選んだら、</a:t>
            </a:r>
            <a:r>
              <a:rPr lang="en-US" altLang="ja-JP"/>
              <a:t>10</a:t>
            </a:r>
            <a:r>
              <a:rPr lang="ja-JP" altLang="en-US"/>
              <a:t>万円のうち</a:t>
            </a:r>
            <a:endParaRPr lang="en-US" altLang="ja-JP"/>
          </a:p>
          <a:p>
            <a:r>
              <a:rPr lang="en-US" altLang="ja-JP"/>
              <a:t>5</a:t>
            </a:r>
            <a:r>
              <a:rPr lang="ja-JP" altLang="en-US"/>
              <a:t>万円で買えるだけの株を購入します。</a:t>
            </a:r>
            <a:endParaRPr lang="en-US" altLang="ja-JP"/>
          </a:p>
          <a:p>
            <a:r>
              <a:rPr lang="ja-JP" altLang="en-US"/>
              <a:t>ちなみに株価は</a:t>
            </a:r>
            <a:r>
              <a:rPr lang="en-US" altLang="ja-JP"/>
              <a:t>1</a:t>
            </a:r>
            <a:r>
              <a:rPr lang="ja-JP" altLang="en-US"/>
              <a:t>株</a:t>
            </a:r>
            <a:r>
              <a:rPr lang="en-US" altLang="ja-JP"/>
              <a:t>5,000</a:t>
            </a:r>
            <a:r>
              <a:rPr lang="ja-JP" altLang="en-US"/>
              <a:t>円で、</a:t>
            </a:r>
            <a:r>
              <a:rPr lang="en-US" altLang="ja-JP"/>
              <a:t>10</a:t>
            </a:r>
            <a:r>
              <a:rPr lang="ja-JP" altLang="en-US"/>
              <a:t>株（</a:t>
            </a:r>
            <a:r>
              <a:rPr lang="en-US" altLang="ja-JP"/>
              <a:t>5</a:t>
            </a:r>
            <a:r>
              <a:rPr lang="ja-JP" altLang="en-US"/>
              <a:t>万円）を最低単位とします。</a:t>
            </a:r>
          </a:p>
          <a:p>
            <a:endParaRPr lang="en-US" altLang="ja-JP"/>
          </a:p>
          <a:p>
            <a:r>
              <a:rPr lang="en-US" altLang="ja-JP"/>
              <a:t>※</a:t>
            </a:r>
            <a:r>
              <a:rPr lang="ja-JP" altLang="en-US"/>
              <a:t>グループ形式に机を移動。その間に、企業プロフィールシートを配布。</a:t>
            </a:r>
            <a:endParaRPr lang="en-US" altLang="ja-JP"/>
          </a:p>
        </p:txBody>
      </p:sp>
      <p:sp>
        <p:nvSpPr>
          <p:cNvPr id="81924" name="スライド番号プレースホルダー 3">
            <a:extLst>
              <a:ext uri="{FF2B5EF4-FFF2-40B4-BE49-F238E27FC236}">
                <a16:creationId xmlns:a16="http://schemas.microsoft.com/office/drawing/2014/main" id="{EF6C7475-4096-4744-80A6-211F4680E5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23D78FC-FBC8-416D-9AB5-52E4A9A5C627}" type="slidenum">
              <a:rPr lang="ja-JP" altLang="en-US"/>
              <a:pPr/>
              <a:t>19</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88859B6E-01CD-4981-8077-1FA9FD6C73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ー 2">
            <a:extLst>
              <a:ext uri="{FF2B5EF4-FFF2-40B4-BE49-F238E27FC236}">
                <a16:creationId xmlns:a16="http://schemas.microsoft.com/office/drawing/2014/main" id="{1B0C4D28-0142-4199-B560-2A95DF45264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ja-JP" dirty="0"/>
              <a:t>※</a:t>
            </a:r>
            <a:r>
              <a:rPr lang="ja-JP" altLang="en-US" dirty="0"/>
              <a:t>個人ワークシートを配布。</a:t>
            </a:r>
            <a:endParaRPr lang="en-US" altLang="ja-JP" dirty="0"/>
          </a:p>
          <a:p>
            <a:pPr>
              <a:defRPr/>
            </a:pPr>
            <a:endParaRPr lang="en-US" altLang="ja-JP" dirty="0"/>
          </a:p>
          <a:p>
            <a:pPr>
              <a:defRPr/>
            </a:pPr>
            <a:r>
              <a:rPr lang="ja-JP" altLang="en-US" dirty="0"/>
              <a:t>必要に応じて、「ワークの投資結果解説資料」の“基本的な企業の評価”から、考えるポイントを提示する。</a:t>
            </a:r>
            <a:endParaRPr lang="en-US" altLang="ja-JP" dirty="0"/>
          </a:p>
          <a:p>
            <a:pPr>
              <a:defRPr/>
            </a:pPr>
            <a:endParaRPr lang="en-US" altLang="ja-JP" dirty="0"/>
          </a:p>
          <a:p>
            <a:pPr>
              <a:defRPr/>
            </a:pPr>
            <a:r>
              <a:rPr lang="ja-JP" altLang="en-US" dirty="0"/>
              <a:t>■補足：企業</a:t>
            </a:r>
            <a:r>
              <a:rPr lang="en-US" altLang="ja-JP" dirty="0"/>
              <a:t>A</a:t>
            </a:r>
            <a:r>
              <a:rPr lang="ja-JP" altLang="en-US" dirty="0"/>
              <a:t>グループ</a:t>
            </a:r>
          </a:p>
          <a:p>
            <a:pPr>
              <a:defRPr/>
            </a:pPr>
            <a:r>
              <a:rPr lang="ja-JP" altLang="en-US" dirty="0"/>
              <a:t>＜鉄道運輸業＞</a:t>
            </a:r>
          </a:p>
          <a:p>
            <a:pPr>
              <a:defRPr/>
            </a:pPr>
            <a:r>
              <a:rPr lang="en-US" altLang="ja-JP" dirty="0">
                <a:latin typeface="+mn-ea"/>
              </a:rPr>
              <a:t>A-1</a:t>
            </a:r>
            <a:r>
              <a:rPr lang="ja-JP" altLang="en-US" dirty="0">
                <a:latin typeface="+mn-ea"/>
              </a:rPr>
              <a:t>社は売上の半分近くが鉄道・バス事業での売上となっています。そのため、比較的業績は安定しています。配当（株主に対する利益の配分）も毎年変わりありません。不動産業は沿線開発によるものであり、小売業は沿線のスーパーが中心ですので、いずれも鉄道事業の付随事業と考えられます。ただ、近年は沿線でのホテル・レジャー施設の開発に取り組み、事業の多角化を進めています。売上は運輸事業以外のほうが多い点に注意が必要です。</a:t>
            </a:r>
          </a:p>
          <a:p>
            <a:pPr>
              <a:defRPr/>
            </a:pPr>
            <a:endParaRPr lang="ja-JP" altLang="en-US" dirty="0"/>
          </a:p>
          <a:p>
            <a:pPr>
              <a:defRPr/>
            </a:pPr>
            <a:r>
              <a:rPr lang="ja-JP" altLang="en-US" dirty="0"/>
              <a:t>＜インターネット・サービス業＞</a:t>
            </a:r>
          </a:p>
          <a:p>
            <a:pPr>
              <a:defRPr/>
            </a:pPr>
            <a:r>
              <a:rPr lang="en-US" altLang="ja-JP" dirty="0"/>
              <a:t>A-2</a:t>
            </a:r>
            <a:r>
              <a:rPr lang="ja-JP" altLang="en-US" dirty="0"/>
              <a:t>社は、インターネットでの広告代理業と、ゲーム事業が主力です。業績は急成長していますが、変動が大きい面があります。当面は成長が見込まれますが、インターネット環境の変化やヒット作が出ないなどにより、急に業績が悪化することがあります。業績の変化が大きいため、配当（株主に対する利益の配分）も毎年増減しています。</a:t>
            </a:r>
          </a:p>
          <a:p>
            <a:pPr>
              <a:defRPr/>
            </a:pPr>
            <a:endParaRPr lang="en-US" altLang="ja-JP" dirty="0"/>
          </a:p>
          <a:p>
            <a:pPr>
              <a:defRPr/>
            </a:pPr>
            <a:r>
              <a:rPr lang="ja-JP" altLang="en-US" dirty="0"/>
              <a:t>■補足：企業</a:t>
            </a:r>
            <a:r>
              <a:rPr lang="en-US" altLang="ja-JP" dirty="0"/>
              <a:t>B</a:t>
            </a:r>
            <a:r>
              <a:rPr lang="ja-JP" altLang="en-US" dirty="0"/>
              <a:t>グループ</a:t>
            </a:r>
            <a:endParaRPr lang="en-US" altLang="ja-JP" dirty="0"/>
          </a:p>
          <a:p>
            <a:pPr>
              <a:defRPr/>
            </a:pPr>
            <a:r>
              <a:rPr lang="ja-JP" altLang="en-US" dirty="0"/>
              <a:t>＜家具製造・販売業＞</a:t>
            </a:r>
          </a:p>
          <a:p>
            <a:pPr>
              <a:defRPr/>
            </a:pPr>
            <a:r>
              <a:rPr lang="en-US" altLang="ja-JP" dirty="0">
                <a:latin typeface="+mn-ea"/>
              </a:rPr>
              <a:t>B-1</a:t>
            </a:r>
            <a:r>
              <a:rPr lang="ja-JP" altLang="en-US" dirty="0">
                <a:latin typeface="+mn-ea"/>
              </a:rPr>
              <a:t>社は、顧客のほとんどが一般の消費者です。ただ、家具は新築・引越しのときに買い替えが増える商品なので住宅建築の増減に影響を大きく受けます。さらに販売商品の</a:t>
            </a:r>
            <a:r>
              <a:rPr lang="en-US" altLang="ja-JP" dirty="0">
                <a:latin typeface="+mn-ea"/>
              </a:rPr>
              <a:t>9</a:t>
            </a:r>
            <a:r>
              <a:rPr lang="ja-JP" altLang="en-US" dirty="0">
                <a:latin typeface="+mn-ea"/>
              </a:rPr>
              <a:t>割が輸入品となっているため、為替の影響を受けやすくなっています。製造・販売の一貫体制は、マーケティングや経費の面でメリットがありますが、それがデメリットとなる可能性もあります。すべてを抱える負担は小さくありません。</a:t>
            </a:r>
          </a:p>
          <a:p>
            <a:pPr>
              <a:defRPr/>
            </a:pPr>
            <a:endParaRPr lang="en-US" altLang="ja-JP" dirty="0"/>
          </a:p>
          <a:p>
            <a:pPr>
              <a:defRPr/>
            </a:pPr>
            <a:r>
              <a:rPr lang="ja-JP" altLang="en-US" dirty="0"/>
              <a:t>＜自動車製造業＞</a:t>
            </a:r>
          </a:p>
          <a:p>
            <a:pPr>
              <a:defRPr/>
            </a:pPr>
            <a:r>
              <a:rPr lang="en-US" altLang="ja-JP" dirty="0">
                <a:latin typeface="+mn-ea"/>
              </a:rPr>
              <a:t>B-2</a:t>
            </a:r>
            <a:r>
              <a:rPr lang="ja-JP" altLang="en-US" dirty="0">
                <a:latin typeface="+mn-ea"/>
              </a:rPr>
              <a:t>社は商業用の自動車製造で、顧客のほとんどは法人（企業・団体など）であると考えられます。高い技術力と一定の評価を得ていますので、安定したシェアを持っています。また、売上の海外比率が高く、海外の景気や為替の状況で業績が変化しやすい企業です。なお一般的に、法人向けの商品のほうが景気の波の影響が大きい傾向があります。景気がよいときはより業績が向上し、悪くなると落ち込みが大きくなります。</a:t>
            </a:r>
          </a:p>
          <a:p>
            <a:pPr>
              <a:defRPr/>
            </a:pPr>
            <a:endParaRPr lang="ja-JP" altLang="en-US" dirty="0"/>
          </a:p>
        </p:txBody>
      </p:sp>
      <p:sp>
        <p:nvSpPr>
          <p:cNvPr id="83972" name="スライド番号プレースホルダー 3">
            <a:extLst>
              <a:ext uri="{FF2B5EF4-FFF2-40B4-BE49-F238E27FC236}">
                <a16:creationId xmlns:a16="http://schemas.microsoft.com/office/drawing/2014/main" id="{30BADEED-1893-4174-ACAF-4A695D44C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491FC4B-3137-41D7-82D8-480B6DD3B73F}" type="slidenum">
              <a:rPr lang="ja-JP" altLang="en-US"/>
              <a:pPr/>
              <a:t>20</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a:extLst>
              <a:ext uri="{FF2B5EF4-FFF2-40B4-BE49-F238E27FC236}">
                <a16:creationId xmlns:a16="http://schemas.microsoft.com/office/drawing/2014/main" id="{E32B888B-0773-46CB-B1EC-943EDEAD8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a:extLst>
              <a:ext uri="{FF2B5EF4-FFF2-40B4-BE49-F238E27FC236}">
                <a16:creationId xmlns:a16="http://schemas.microsoft.com/office/drawing/2014/main" id="{A1998F1C-830D-4FD9-BA9E-78F2A96268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6020" name="スライド番号プレースホルダー 3">
            <a:extLst>
              <a:ext uri="{FF2B5EF4-FFF2-40B4-BE49-F238E27FC236}">
                <a16:creationId xmlns:a16="http://schemas.microsoft.com/office/drawing/2014/main" id="{ED796DE6-8309-4E87-87CD-0394B346E2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2E1C281-DAD3-43EF-928B-0438E3545E53}" type="slidenum">
              <a:rPr lang="ja-JP" altLang="en-US"/>
              <a:pPr/>
              <a:t>21</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a:extLst>
              <a:ext uri="{FF2B5EF4-FFF2-40B4-BE49-F238E27FC236}">
                <a16:creationId xmlns:a16="http://schemas.microsoft.com/office/drawing/2014/main" id="{68DF9AC0-E135-4EB6-A9F7-0ADD5C8CF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ー 2">
            <a:extLst>
              <a:ext uri="{FF2B5EF4-FFF2-40B4-BE49-F238E27FC236}">
                <a16:creationId xmlns:a16="http://schemas.microsoft.com/office/drawing/2014/main" id="{0E608FF9-EFFE-4969-93CA-6119C2E24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それでは、数名に発表をしてもらいます。</a:t>
            </a:r>
            <a:endParaRPr lang="en-US" altLang="ja-JP"/>
          </a:p>
          <a:p>
            <a:endParaRPr lang="en-US" altLang="ja-JP"/>
          </a:p>
          <a:p>
            <a:r>
              <a:rPr lang="ja-JP" altLang="en-US"/>
              <a:t>投資する企業とその理由を発表してもらい、最初に選択していた企業と変えたか、そのままにしたかなども質問します。</a:t>
            </a:r>
            <a:endParaRPr lang="en-US" altLang="ja-JP"/>
          </a:p>
          <a:p>
            <a:r>
              <a:rPr lang="ja-JP" altLang="en-US"/>
              <a:t>また、時間があれば発表者に対する質問も行います。</a:t>
            </a:r>
          </a:p>
        </p:txBody>
      </p:sp>
      <p:sp>
        <p:nvSpPr>
          <p:cNvPr id="88068" name="スライド番号プレースホルダー 3">
            <a:extLst>
              <a:ext uri="{FF2B5EF4-FFF2-40B4-BE49-F238E27FC236}">
                <a16:creationId xmlns:a16="http://schemas.microsoft.com/office/drawing/2014/main" id="{0671DF90-CC81-44EB-ABE3-747EB918A7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01C8F9-FE1F-4327-A17B-556CD02D355B}" type="slidenum">
              <a:rPr lang="ja-JP" altLang="en-US"/>
              <a:pPr/>
              <a:t>22</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a:extLst>
              <a:ext uri="{FF2B5EF4-FFF2-40B4-BE49-F238E27FC236}">
                <a16:creationId xmlns:a16="http://schemas.microsoft.com/office/drawing/2014/main" id="{69FE47B7-86E8-4C91-8AEE-00A5197ABA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a:extLst>
              <a:ext uri="{FF2B5EF4-FFF2-40B4-BE49-F238E27FC236}">
                <a16:creationId xmlns:a16="http://schemas.microsoft.com/office/drawing/2014/main" id="{1E791ED6-CE1D-4435-A5F3-DB14BB927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3</a:t>
            </a:r>
            <a:r>
              <a:rPr lang="ja-JP" altLang="en-US"/>
              <a:t>年後シートを配布する。</a:t>
            </a:r>
            <a:endParaRPr lang="en-US" altLang="ja-JP"/>
          </a:p>
          <a:p>
            <a:r>
              <a:rPr lang="ja-JP" altLang="en-US"/>
              <a:t>（もしくは、生徒に引かせる）</a:t>
            </a:r>
            <a:endParaRPr lang="en-US" altLang="ja-JP"/>
          </a:p>
          <a:p>
            <a:endParaRPr lang="ja-JP" altLang="ja-JP"/>
          </a:p>
          <a:p>
            <a:endParaRPr lang="en-US" altLang="ja-JP"/>
          </a:p>
        </p:txBody>
      </p:sp>
      <p:sp>
        <p:nvSpPr>
          <p:cNvPr id="90116" name="スライド番号プレースホルダー 3">
            <a:extLst>
              <a:ext uri="{FF2B5EF4-FFF2-40B4-BE49-F238E27FC236}">
                <a16:creationId xmlns:a16="http://schemas.microsoft.com/office/drawing/2014/main" id="{95342481-1FC3-472E-85CD-2C508B2A3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01B9A89-5C2A-4438-B41A-6D456A99D0FB}" type="slidenum">
              <a:rPr lang="ja-JP" altLang="en-US"/>
              <a:pPr/>
              <a:t>23</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120BCC5B-DC47-4E46-858F-3B6100BFF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a:extLst>
              <a:ext uri="{FF2B5EF4-FFF2-40B4-BE49-F238E27FC236}">
                <a16:creationId xmlns:a16="http://schemas.microsoft.com/office/drawing/2014/main" id="{8391BF6B-8B96-4033-9E04-A56AA6D7C6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A-2</a:t>
            </a:r>
            <a:r>
              <a:rPr lang="ja-JP" altLang="en-US"/>
              <a:t>社の売上の一部を占める広告代理業は企業を顧客にしているため、景気の影響を強く受けます。</a:t>
            </a:r>
            <a:endParaRPr lang="en-US" altLang="ja-JP"/>
          </a:p>
          <a:p>
            <a:r>
              <a:rPr lang="ja-JP" altLang="en-US"/>
              <a:t>景気がよいと業績は大幅に上昇し、景気が悪いと大きく落ち込む傾向があります。</a:t>
            </a:r>
            <a:endParaRPr lang="en-US" altLang="ja-JP"/>
          </a:p>
          <a:p>
            <a:r>
              <a:rPr lang="ja-JP" altLang="en-US"/>
              <a:t>それに対し、</a:t>
            </a:r>
            <a:r>
              <a:rPr lang="en-US" altLang="ja-JP"/>
              <a:t>A-1</a:t>
            </a:r>
            <a:r>
              <a:rPr lang="ja-JP" altLang="en-US"/>
              <a:t>社の鉄道・バス事業は、沿線住民の急激な変動は考えにくく、業績が急変する可能性は少ないといえます。</a:t>
            </a:r>
            <a:endParaRPr lang="en-US" altLang="ja-JP"/>
          </a:p>
          <a:p>
            <a:r>
              <a:rPr lang="ja-JP" altLang="en-US"/>
              <a:t>小売業も沿線住民の日常生活にかかわるものが中心で、流通業の中では比較的影響が小さいと考えられます。</a:t>
            </a:r>
            <a:endParaRPr lang="en-US" altLang="ja-JP"/>
          </a:p>
          <a:p>
            <a:endParaRPr lang="ja-JP" altLang="en-US"/>
          </a:p>
        </p:txBody>
      </p:sp>
      <p:sp>
        <p:nvSpPr>
          <p:cNvPr id="92164" name="スライド番号プレースホルダー 3">
            <a:extLst>
              <a:ext uri="{FF2B5EF4-FFF2-40B4-BE49-F238E27FC236}">
                <a16:creationId xmlns:a16="http://schemas.microsoft.com/office/drawing/2014/main" id="{817891A4-F218-493A-8C1A-19C2850081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838" indent="-276225">
              <a:defRPr kumimoji="1">
                <a:solidFill>
                  <a:schemeClr val="tx1"/>
                </a:solidFill>
                <a:latin typeface="Calibri" panose="020F0502020204030204" pitchFamily="34" charset="0"/>
                <a:ea typeface="ＭＳ Ｐゴシック" panose="020B0600070205080204" pitchFamily="50" charset="-128"/>
              </a:defRPr>
            </a:lvl2pPr>
            <a:lvl3pPr marL="1133475" indent="-219075">
              <a:defRPr kumimoji="1">
                <a:solidFill>
                  <a:schemeClr val="tx1"/>
                </a:solidFill>
                <a:latin typeface="Calibri" panose="020F0502020204030204" pitchFamily="34" charset="0"/>
                <a:ea typeface="ＭＳ Ｐゴシック" panose="020B0600070205080204" pitchFamily="50" charset="-128"/>
              </a:defRPr>
            </a:lvl3pPr>
            <a:lvl4pPr marL="1590675" indent="-219075">
              <a:defRPr kumimoji="1">
                <a:solidFill>
                  <a:schemeClr val="tx1"/>
                </a:solidFill>
                <a:latin typeface="Calibri" panose="020F0502020204030204" pitchFamily="34" charset="0"/>
                <a:ea typeface="ＭＳ Ｐゴシック" panose="020B0600070205080204" pitchFamily="50" charset="-128"/>
              </a:defRPr>
            </a:lvl4pPr>
            <a:lvl5pPr marL="2047875" indent="-219075">
              <a:defRPr kumimoji="1">
                <a:solidFill>
                  <a:schemeClr val="tx1"/>
                </a:solidFill>
                <a:latin typeface="Calibri" panose="020F0502020204030204" pitchFamily="34" charset="0"/>
                <a:ea typeface="ＭＳ Ｐゴシック" panose="020B0600070205080204" pitchFamily="50" charset="-128"/>
              </a:defRPr>
            </a:lvl5pPr>
            <a:lvl6pPr marL="25050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22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94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66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8253019-50C8-4D6C-9ADF-AD0B36D97193}" type="slidenum">
              <a:rPr lang="ja-JP" altLang="en-US">
                <a:solidFill>
                  <a:srgbClr val="000000"/>
                </a:solidFill>
              </a:rPr>
              <a:pPr/>
              <a:t>24</a:t>
            </a:fld>
            <a:endParaRPr lang="ja-JP"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a:extLst>
              <a:ext uri="{FF2B5EF4-FFF2-40B4-BE49-F238E27FC236}">
                <a16:creationId xmlns:a16="http://schemas.microsoft.com/office/drawing/2014/main" id="{71686CAF-1A8C-42A0-BC75-CDEDA0330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ー 2">
            <a:extLst>
              <a:ext uri="{FF2B5EF4-FFF2-40B4-BE49-F238E27FC236}">
                <a16:creationId xmlns:a16="http://schemas.microsoft.com/office/drawing/2014/main" id="{2C96E382-326F-4646-88B2-D5C4E9AFDC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A-2</a:t>
            </a:r>
            <a:r>
              <a:rPr lang="ja-JP" altLang="en-US"/>
              <a:t>社の売上の一部を占める広告代理業は企業を顧客にしているため、景気の影響を強く受けます。</a:t>
            </a:r>
            <a:endParaRPr lang="en-US" altLang="ja-JP"/>
          </a:p>
          <a:p>
            <a:r>
              <a:rPr lang="ja-JP" altLang="en-US"/>
              <a:t>景気がよいと業績は大幅に上昇し、景気が悪いと大きく落ち込む傾向があります。</a:t>
            </a:r>
            <a:endParaRPr lang="en-US" altLang="ja-JP"/>
          </a:p>
          <a:p>
            <a:r>
              <a:rPr lang="ja-JP" altLang="en-US"/>
              <a:t>それに対し、</a:t>
            </a:r>
            <a:r>
              <a:rPr lang="en-US" altLang="ja-JP"/>
              <a:t>A-1</a:t>
            </a:r>
            <a:r>
              <a:rPr lang="ja-JP" altLang="en-US"/>
              <a:t>社の鉄道・バス事業は、沿線住民の急激な変動は考えにくく、業績が急変する可能性は少ないといえます。</a:t>
            </a:r>
            <a:endParaRPr lang="en-US" altLang="ja-JP"/>
          </a:p>
          <a:p>
            <a:r>
              <a:rPr lang="ja-JP" altLang="en-US"/>
              <a:t>小売業も沿線住民の日常生活にかかわるものが中心で、流通業の中では比較的影響が小さいと考えられます。</a:t>
            </a:r>
            <a:endParaRPr lang="en-US" altLang="ja-JP"/>
          </a:p>
          <a:p>
            <a:endParaRPr lang="ja-JP" altLang="en-US"/>
          </a:p>
        </p:txBody>
      </p:sp>
      <p:sp>
        <p:nvSpPr>
          <p:cNvPr id="94212" name="スライド番号プレースホルダー 3">
            <a:extLst>
              <a:ext uri="{FF2B5EF4-FFF2-40B4-BE49-F238E27FC236}">
                <a16:creationId xmlns:a16="http://schemas.microsoft.com/office/drawing/2014/main" id="{412B48ED-15D8-4B8A-88E4-A54AD84766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3425" indent="-277813">
              <a:defRPr kumimoji="1">
                <a:solidFill>
                  <a:schemeClr val="tx1"/>
                </a:solidFill>
                <a:latin typeface="Calibri" panose="020F0502020204030204" pitchFamily="34" charset="0"/>
                <a:ea typeface="ＭＳ Ｐゴシック" panose="020B0600070205080204" pitchFamily="50" charset="-128"/>
              </a:defRPr>
            </a:lvl2pPr>
            <a:lvl3pPr marL="1135063" indent="-220663">
              <a:defRPr kumimoji="1">
                <a:solidFill>
                  <a:schemeClr val="tx1"/>
                </a:solidFill>
                <a:latin typeface="Calibri" panose="020F0502020204030204" pitchFamily="34" charset="0"/>
                <a:ea typeface="ＭＳ Ｐゴシック" panose="020B0600070205080204" pitchFamily="50" charset="-128"/>
              </a:defRPr>
            </a:lvl3pPr>
            <a:lvl4pPr marL="1592263" indent="-220663">
              <a:defRPr kumimoji="1">
                <a:solidFill>
                  <a:schemeClr val="tx1"/>
                </a:solidFill>
                <a:latin typeface="Calibri" panose="020F0502020204030204" pitchFamily="34" charset="0"/>
                <a:ea typeface="ＭＳ Ｐゴシック" panose="020B0600070205080204" pitchFamily="50" charset="-128"/>
              </a:defRPr>
            </a:lvl4pPr>
            <a:lvl5pPr marL="2049463" indent="-220663">
              <a:defRPr kumimoji="1">
                <a:solidFill>
                  <a:schemeClr val="tx1"/>
                </a:solidFill>
                <a:latin typeface="Calibri" panose="020F0502020204030204" pitchFamily="34" charset="0"/>
                <a:ea typeface="ＭＳ Ｐゴシック" panose="020B0600070205080204" pitchFamily="50" charset="-128"/>
              </a:defRPr>
            </a:lvl5pPr>
            <a:lvl6pPr marL="25066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38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10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8263"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3D3F2D6-526D-424E-BC47-EF59044B8E5A}" type="slidenum">
              <a:rPr lang="ja-JP" altLang="en-US">
                <a:solidFill>
                  <a:srgbClr val="000000"/>
                </a:solidFill>
              </a:rPr>
              <a:pPr/>
              <a:t>25</a:t>
            </a:fld>
            <a:endParaRPr lang="ja-JP"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D83102B6-FAF8-4CE2-93E5-C29C09FE3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3F98114C-12DE-489D-A740-5B3891B57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A-2</a:t>
            </a:r>
            <a:r>
              <a:rPr lang="ja-JP" altLang="en-US"/>
              <a:t>社の売上の一部を占める広告代理業は企業を顧客にしているため、景気の影響を強く受けます。</a:t>
            </a:r>
            <a:endParaRPr lang="en-US" altLang="ja-JP"/>
          </a:p>
          <a:p>
            <a:r>
              <a:rPr lang="ja-JP" altLang="en-US"/>
              <a:t>景気がよいと業績は大幅に上昇し、景気が悪いと大きく落ち込む傾向があります。</a:t>
            </a:r>
            <a:endParaRPr lang="en-US" altLang="ja-JP"/>
          </a:p>
          <a:p>
            <a:r>
              <a:rPr lang="ja-JP" altLang="en-US"/>
              <a:t>それに対し、</a:t>
            </a:r>
            <a:r>
              <a:rPr lang="en-US" altLang="ja-JP"/>
              <a:t>A-1</a:t>
            </a:r>
            <a:r>
              <a:rPr lang="ja-JP" altLang="en-US"/>
              <a:t>社の鉄道・バス事業は、沿線住民の急激な変動は考えにくく、業績が急変する可能性は少ないといえます。</a:t>
            </a:r>
            <a:endParaRPr lang="en-US" altLang="ja-JP"/>
          </a:p>
          <a:p>
            <a:r>
              <a:rPr lang="ja-JP" altLang="en-US"/>
              <a:t>小売業も沿線住民の日常生活にかかわるものが中心で、流通業の中では比較的影響が小さいと考えられます。</a:t>
            </a:r>
            <a:endParaRPr lang="en-US" altLang="ja-JP"/>
          </a:p>
          <a:p>
            <a:endParaRPr lang="en-US" altLang="ja-JP"/>
          </a:p>
          <a:p>
            <a:endParaRPr lang="ja-JP" altLang="en-US"/>
          </a:p>
        </p:txBody>
      </p:sp>
      <p:sp>
        <p:nvSpPr>
          <p:cNvPr id="96260" name="スライド番号プレースホルダー 3">
            <a:extLst>
              <a:ext uri="{FF2B5EF4-FFF2-40B4-BE49-F238E27FC236}">
                <a16:creationId xmlns:a16="http://schemas.microsoft.com/office/drawing/2014/main" id="{90AFDF98-2524-41F6-9F98-A755AD01D8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80988">
              <a:defRPr kumimoji="1">
                <a:solidFill>
                  <a:schemeClr val="tx1"/>
                </a:solidFill>
                <a:latin typeface="Calibri" panose="020F0502020204030204" pitchFamily="34" charset="0"/>
                <a:ea typeface="ＭＳ Ｐゴシック" panose="020B0600070205080204" pitchFamily="50" charset="-128"/>
              </a:defRPr>
            </a:lvl2pPr>
            <a:lvl3pPr marL="1154113" indent="-223838">
              <a:defRPr kumimoji="1">
                <a:solidFill>
                  <a:schemeClr val="tx1"/>
                </a:solidFill>
                <a:latin typeface="Calibri" panose="020F0502020204030204" pitchFamily="34" charset="0"/>
                <a:ea typeface="ＭＳ Ｐゴシック" panose="020B0600070205080204" pitchFamily="50" charset="-128"/>
              </a:defRPr>
            </a:lvl3pPr>
            <a:lvl4pPr marL="1617663" indent="-223838">
              <a:defRPr kumimoji="1">
                <a:solidFill>
                  <a:schemeClr val="tx1"/>
                </a:solidFill>
                <a:latin typeface="Calibri" panose="020F0502020204030204" pitchFamily="34" charset="0"/>
                <a:ea typeface="ＭＳ Ｐゴシック" panose="020B0600070205080204" pitchFamily="50" charset="-128"/>
              </a:defRPr>
            </a:lvl4pPr>
            <a:lvl5pPr marL="2084388" indent="-223838">
              <a:defRPr kumimoji="1">
                <a:solidFill>
                  <a:schemeClr val="tx1"/>
                </a:solidFill>
                <a:latin typeface="Calibri" panose="020F0502020204030204" pitchFamily="34" charset="0"/>
                <a:ea typeface="ＭＳ Ｐゴシック" panose="020B0600070205080204" pitchFamily="50" charset="-128"/>
              </a:defRPr>
            </a:lvl5pPr>
            <a:lvl6pPr marL="25415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87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59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31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0861F29-2D7E-4F1C-942F-961AAC9D8B10}" type="slidenum">
              <a:rPr lang="ja-JP" altLang="en-US">
                <a:solidFill>
                  <a:srgbClr val="000000"/>
                </a:solidFill>
              </a:rPr>
              <a:pPr/>
              <a:t>26</a:t>
            </a:fld>
            <a:endParaRPr lang="ja-JP"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a:extLst>
              <a:ext uri="{FF2B5EF4-FFF2-40B4-BE49-F238E27FC236}">
                <a16:creationId xmlns:a16="http://schemas.microsoft.com/office/drawing/2014/main" id="{F792C2D5-D7FC-4D5D-B09F-504A51D12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ー 2">
            <a:extLst>
              <a:ext uri="{FF2B5EF4-FFF2-40B4-BE49-F238E27FC236}">
                <a16:creationId xmlns:a16="http://schemas.microsoft.com/office/drawing/2014/main" id="{F210F4D3-25B6-4B12-B040-1EE91AFEB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9263"/>
            <a:r>
              <a:rPr lang="ja-JP" altLang="en-US"/>
              <a:t>自分の投資判断について、結果を受けて振り返る。</a:t>
            </a:r>
          </a:p>
        </p:txBody>
      </p:sp>
      <p:sp>
        <p:nvSpPr>
          <p:cNvPr id="98308" name="スライド番号プレースホルダー 3">
            <a:extLst>
              <a:ext uri="{FF2B5EF4-FFF2-40B4-BE49-F238E27FC236}">
                <a16:creationId xmlns:a16="http://schemas.microsoft.com/office/drawing/2014/main" id="{13F80BF5-3076-49A8-BB11-41C09BCBA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38E22E3-655B-4F24-B3E0-9C69FDCEBEC0}" type="slidenum">
              <a:rPr lang="ja-JP" altLang="en-US"/>
              <a:pPr/>
              <a:t>27</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a:extLst>
              <a:ext uri="{FF2B5EF4-FFF2-40B4-BE49-F238E27FC236}">
                <a16:creationId xmlns:a16="http://schemas.microsoft.com/office/drawing/2014/main" id="{12C3D469-A8A0-4159-990A-70EBCF0C37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ー 2">
            <a:extLst>
              <a:ext uri="{FF2B5EF4-FFF2-40B4-BE49-F238E27FC236}">
                <a16:creationId xmlns:a16="http://schemas.microsoft.com/office/drawing/2014/main" id="{B4801EF2-6467-421F-AD42-2E0BC75DB2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a:t>
            </a:r>
            <a:r>
              <a:rPr lang="en-US" altLang="ja-JP"/>
              <a:t>3</a:t>
            </a:r>
            <a:r>
              <a:rPr lang="ja-JP" altLang="en-US"/>
              <a:t>年間という期間に限定した結果でしたが、</a:t>
            </a:r>
            <a:endParaRPr lang="en-US" altLang="ja-JP"/>
          </a:p>
          <a:p>
            <a:r>
              <a:rPr lang="en-US" altLang="ja-JP"/>
              <a:t>5</a:t>
            </a:r>
            <a:r>
              <a:rPr lang="ja-JP" altLang="en-US"/>
              <a:t>年後、</a:t>
            </a:r>
            <a:r>
              <a:rPr lang="en-US" altLang="ja-JP"/>
              <a:t>10</a:t>
            </a:r>
            <a:r>
              <a:rPr lang="ja-JP" altLang="en-US"/>
              <a:t>年後も同じ結果になるとは限りません。</a:t>
            </a:r>
            <a:endParaRPr lang="en-US" altLang="ja-JP"/>
          </a:p>
          <a:p>
            <a:r>
              <a:rPr lang="ja-JP" altLang="en-US"/>
              <a:t>数か月や</a:t>
            </a:r>
            <a:r>
              <a:rPr lang="en-US" altLang="ja-JP"/>
              <a:t>1</a:t>
            </a:r>
            <a:r>
              <a:rPr lang="ja-JP" altLang="en-US"/>
              <a:t>年などではなく、</a:t>
            </a:r>
            <a:r>
              <a:rPr lang="en-US" altLang="ja-JP"/>
              <a:t>5</a:t>
            </a:r>
            <a:r>
              <a:rPr lang="ja-JP" altLang="en-US"/>
              <a:t>年、</a:t>
            </a:r>
            <a:r>
              <a:rPr lang="en-US" altLang="ja-JP"/>
              <a:t>10</a:t>
            </a:r>
            <a:r>
              <a:rPr lang="ja-JP" altLang="en-US"/>
              <a:t>年といった長期間で投資することで、</a:t>
            </a:r>
            <a:endParaRPr lang="en-US" altLang="ja-JP"/>
          </a:p>
          <a:p>
            <a:r>
              <a:rPr lang="ja-JP" altLang="en-US"/>
              <a:t>短期的な相場変動の影響が少なくなり、リスクを抑えることができます。</a:t>
            </a:r>
            <a:endParaRPr lang="en-US" altLang="ja-JP"/>
          </a:p>
        </p:txBody>
      </p:sp>
      <p:sp>
        <p:nvSpPr>
          <p:cNvPr id="100356" name="スライド番号プレースホルダー 3">
            <a:extLst>
              <a:ext uri="{FF2B5EF4-FFF2-40B4-BE49-F238E27FC236}">
                <a16:creationId xmlns:a16="http://schemas.microsoft.com/office/drawing/2014/main" id="{FEA05701-C630-4E2F-A7AB-B1B32D484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613E1D6-CC2F-46BC-8D39-84DFA381BC63}" type="slidenum">
              <a:rPr lang="ja-JP" altLang="en-US"/>
              <a:pPr/>
              <a:t>28</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9546D366-9373-43EA-808C-D09B92119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319FE3D5-4F8C-400F-BFCE-324E66945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今日の授業で取りあげる「お金にも働いてもらう」とは、「資産を運用する」ということです。</a:t>
            </a:r>
            <a:endParaRPr lang="en-US" altLang="ja-JP"/>
          </a:p>
          <a:p>
            <a:endParaRPr lang="en-US" altLang="ja-JP"/>
          </a:p>
          <a:p>
            <a:r>
              <a:rPr lang="ja-JP" altLang="en-US"/>
              <a:t>皆さんが社会人になると、自分自身も一生懸命働き、</a:t>
            </a:r>
            <a:endParaRPr lang="en-US" altLang="ja-JP"/>
          </a:p>
          <a:p>
            <a:r>
              <a:rPr lang="ja-JP" altLang="en-US"/>
              <a:t>収入を得ることになりますが、同時に考えていきたいのが「資産運用」です。</a:t>
            </a:r>
            <a:endParaRPr lang="en-US" altLang="ja-JP"/>
          </a:p>
          <a:p>
            <a:r>
              <a:rPr lang="ja-JP" altLang="en-US"/>
              <a:t>そのうえで欠かせないのが、将来が有望な企業やものに資金を投じ、</a:t>
            </a:r>
            <a:endParaRPr lang="en-US" altLang="ja-JP"/>
          </a:p>
          <a:p>
            <a:r>
              <a:rPr lang="ja-JP" altLang="en-US"/>
              <a:t>お金に働いてもらうことで、積極的な利益を目指す「投資」という考え方です。</a:t>
            </a:r>
            <a:endParaRPr lang="en-US" altLang="ja-JP"/>
          </a:p>
          <a:p>
            <a:endParaRPr lang="en-US" altLang="ja-JP"/>
          </a:p>
          <a:p>
            <a:r>
              <a:rPr lang="ja-JP" altLang="en-US"/>
              <a:t>では、今日はどのように投資をすることができるのかを知ってもらい、その後に実際に投資の体験をしてもらいます！</a:t>
            </a:r>
            <a:endParaRPr lang="en-US" altLang="ja-JP"/>
          </a:p>
          <a:p>
            <a:endParaRPr lang="en-US" altLang="ja-JP"/>
          </a:p>
          <a:p>
            <a:r>
              <a:rPr lang="ja-JP" altLang="en-US"/>
              <a:t>参考：生徒用テキストブック「お金のキホン</a:t>
            </a:r>
            <a:r>
              <a:rPr lang="en-US" altLang="ja-JP"/>
              <a:t>BOOK</a:t>
            </a:r>
            <a:r>
              <a:rPr lang="ja-JP" altLang="en-US"/>
              <a:t>」（</a:t>
            </a:r>
            <a:r>
              <a:rPr lang="en-US" altLang="ja-JP"/>
              <a:t>P13</a:t>
            </a:r>
            <a:r>
              <a:rPr lang="ja-JP" altLang="en-US"/>
              <a:t>参照）</a:t>
            </a:r>
          </a:p>
        </p:txBody>
      </p:sp>
      <p:sp>
        <p:nvSpPr>
          <p:cNvPr id="47108" name="スライド番号プレースホルダー 3">
            <a:extLst>
              <a:ext uri="{FF2B5EF4-FFF2-40B4-BE49-F238E27FC236}">
                <a16:creationId xmlns:a16="http://schemas.microsoft.com/office/drawing/2014/main" id="{A8CD07ED-A0BD-4CDA-B0D4-4DC94A6688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4104BA1-AD54-4758-B59F-70EDE9A0C654}" type="slidenum">
              <a:rPr lang="ja-JP" altLang="en-US"/>
              <a:pPr/>
              <a:t>2</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a:extLst>
              <a:ext uri="{FF2B5EF4-FFF2-40B4-BE49-F238E27FC236}">
                <a16:creationId xmlns:a16="http://schemas.microsoft.com/office/drawing/2014/main" id="{0DC6233F-BAC0-493B-8710-26AFE72E6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ー 2">
            <a:extLst>
              <a:ext uri="{FF2B5EF4-FFF2-40B4-BE49-F238E27FC236}">
                <a16:creationId xmlns:a16="http://schemas.microsoft.com/office/drawing/2014/main" id="{C7F75DBD-9E1D-41F2-8055-C7C8A6068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今回の投資体験では、１回のタイミングで５万円の資金を投資しましたが、</a:t>
            </a:r>
            <a:endParaRPr lang="en-US" altLang="ja-JP"/>
          </a:p>
          <a:p>
            <a:r>
              <a:rPr lang="ja-JP" altLang="en-US"/>
              <a:t>同じ商品を定期的に一定額購入するかたちで投資すると、</a:t>
            </a:r>
            <a:endParaRPr lang="en-US" altLang="ja-JP"/>
          </a:p>
          <a:p>
            <a:r>
              <a:rPr lang="ja-JP" altLang="en-US"/>
              <a:t>高い時には少なく、安い時には多く購入することになるので、</a:t>
            </a:r>
            <a:endParaRPr lang="en-US" altLang="ja-JP"/>
          </a:p>
          <a:p>
            <a:r>
              <a:rPr lang="ja-JP" altLang="en-US"/>
              <a:t>購入単価が安定します。</a:t>
            </a:r>
            <a:endParaRPr lang="en-US" altLang="ja-JP"/>
          </a:p>
          <a:p>
            <a:endParaRPr lang="en-US" altLang="ja-JP"/>
          </a:p>
        </p:txBody>
      </p:sp>
      <p:sp>
        <p:nvSpPr>
          <p:cNvPr id="102404" name="スライド番号プレースホルダー 3">
            <a:extLst>
              <a:ext uri="{FF2B5EF4-FFF2-40B4-BE49-F238E27FC236}">
                <a16:creationId xmlns:a16="http://schemas.microsoft.com/office/drawing/2014/main" id="{615DA7AA-6A86-4BD3-A1D8-478EFF814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4163">
              <a:defRPr kumimoji="1">
                <a:solidFill>
                  <a:schemeClr val="tx1"/>
                </a:solidFill>
                <a:latin typeface="Calibri" panose="020F0502020204030204" pitchFamily="34" charset="0"/>
                <a:ea typeface="ＭＳ Ｐゴシック" panose="020B0600070205080204" pitchFamily="50" charset="-128"/>
              </a:defRPr>
            </a:lvl2pPr>
            <a:lvl3pPr marL="1147763" indent="-227013">
              <a:defRPr kumimoji="1">
                <a:solidFill>
                  <a:schemeClr val="tx1"/>
                </a:solidFill>
                <a:latin typeface="Calibri" panose="020F0502020204030204" pitchFamily="34" charset="0"/>
                <a:ea typeface="ＭＳ Ｐゴシック" panose="020B0600070205080204" pitchFamily="50" charset="-128"/>
              </a:defRPr>
            </a:lvl3pPr>
            <a:lvl4pPr marL="1609725" indent="-227013">
              <a:defRPr kumimoji="1">
                <a:solidFill>
                  <a:schemeClr val="tx1"/>
                </a:solidFill>
                <a:latin typeface="Calibri" panose="020F0502020204030204" pitchFamily="34" charset="0"/>
                <a:ea typeface="ＭＳ Ｐゴシック" panose="020B0600070205080204" pitchFamily="50" charset="-128"/>
              </a:defRPr>
            </a:lvl4pPr>
            <a:lvl5pPr marL="2068513" indent="-227013">
              <a:defRPr kumimoji="1">
                <a:solidFill>
                  <a:schemeClr val="tx1"/>
                </a:solidFill>
                <a:latin typeface="Calibri" panose="020F0502020204030204" pitchFamily="34" charset="0"/>
                <a:ea typeface="ＭＳ Ｐゴシック" panose="020B0600070205080204" pitchFamily="50" charset="-128"/>
              </a:defRPr>
            </a:lvl5pPr>
            <a:lvl6pPr marL="25257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29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01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73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245E2CA-EB55-48CB-8213-48E96988B888}" type="slidenum">
              <a:rPr lang="ja-JP" altLang="en-US"/>
              <a:pPr/>
              <a:t>29</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55B602C3-0784-4775-9F0B-D79E6CEB4F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F5E3F243-9C4F-49A2-951C-728C76207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a:t>
            </a:r>
            <a:r>
              <a:rPr lang="en-US" altLang="ja-JP"/>
              <a:t>1</a:t>
            </a:r>
            <a:r>
              <a:rPr lang="ja-JP" altLang="en-US"/>
              <a:t>つの会社だけを選んで</a:t>
            </a:r>
            <a:endParaRPr lang="en-US" altLang="ja-JP"/>
          </a:p>
          <a:p>
            <a:r>
              <a:rPr lang="en-US" altLang="ja-JP"/>
              <a:t>10</a:t>
            </a:r>
            <a:r>
              <a:rPr lang="ja-JP" altLang="en-US"/>
              <a:t>万円のうち</a:t>
            </a:r>
            <a:r>
              <a:rPr lang="en-US" altLang="ja-JP"/>
              <a:t>5</a:t>
            </a:r>
            <a:r>
              <a:rPr lang="ja-JP" altLang="en-US"/>
              <a:t>万円を投資しましたが、</a:t>
            </a:r>
            <a:endParaRPr lang="en-US" altLang="ja-JP"/>
          </a:p>
          <a:p>
            <a:r>
              <a:rPr lang="ja-JP" altLang="en-US"/>
              <a:t>残りの</a:t>
            </a:r>
            <a:r>
              <a:rPr lang="en-US" altLang="ja-JP"/>
              <a:t>5</a:t>
            </a:r>
            <a:r>
              <a:rPr lang="ja-JP" altLang="en-US"/>
              <a:t>万円をほかの会社に投資していたら結果はどうだったでしょうか？</a:t>
            </a:r>
            <a:endParaRPr lang="en-US" altLang="ja-JP"/>
          </a:p>
          <a:p>
            <a:r>
              <a:rPr lang="ja-JP" altLang="en-US"/>
              <a:t>投資先を</a:t>
            </a:r>
            <a:r>
              <a:rPr lang="en-US" altLang="ja-JP"/>
              <a:t>1</a:t>
            </a:r>
            <a:r>
              <a:rPr lang="ja-JP" altLang="en-US"/>
              <a:t>つだけにしぼらず、</a:t>
            </a:r>
            <a:endParaRPr lang="en-US" altLang="ja-JP"/>
          </a:p>
          <a:p>
            <a:r>
              <a:rPr lang="ja-JP" altLang="en-US"/>
              <a:t>いくつかに分散することで、リスクを抑えることができます。</a:t>
            </a:r>
            <a:endParaRPr lang="en-US" altLang="ja-JP"/>
          </a:p>
        </p:txBody>
      </p:sp>
      <p:sp>
        <p:nvSpPr>
          <p:cNvPr id="104452" name="スライド番号プレースホルダー 3">
            <a:extLst>
              <a:ext uri="{FF2B5EF4-FFF2-40B4-BE49-F238E27FC236}">
                <a16:creationId xmlns:a16="http://schemas.microsoft.com/office/drawing/2014/main" id="{12933D54-222E-4FFA-AE53-6F5F9995C9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FC03BFC-0159-43C5-8D12-FED4430E28A9}" type="slidenum">
              <a:rPr lang="ja-JP" altLang="en-US"/>
              <a:pPr/>
              <a:t>30</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a:extLst>
              <a:ext uri="{FF2B5EF4-FFF2-40B4-BE49-F238E27FC236}">
                <a16:creationId xmlns:a16="http://schemas.microsoft.com/office/drawing/2014/main" id="{F614142B-BBA2-4B9C-9562-9360FE2DF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ー 2">
            <a:extLst>
              <a:ext uri="{FF2B5EF4-FFF2-40B4-BE49-F238E27FC236}">
                <a16:creationId xmlns:a16="http://schemas.microsoft.com/office/drawing/2014/main" id="{41EC2F0A-7E58-4ED8-82BF-6DCE29CBA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投資について考えるときには、この</a:t>
            </a:r>
            <a:r>
              <a:rPr lang="en-US" altLang="ja-JP"/>
              <a:t>5</a:t>
            </a:r>
            <a:r>
              <a:rPr lang="ja-JP" altLang="en-US"/>
              <a:t>つのポイントに注目しましょう。</a:t>
            </a:r>
            <a:endParaRPr lang="en-US" altLang="ja-JP"/>
          </a:p>
          <a:p>
            <a:endParaRPr lang="en-US" altLang="ja-JP"/>
          </a:p>
          <a:p>
            <a:r>
              <a:rPr lang="ja-JP" altLang="en-US"/>
              <a:t>①投資に適したお金や目的を見極めて行う</a:t>
            </a:r>
            <a:endParaRPr lang="en-US" altLang="ja-JP"/>
          </a:p>
          <a:p>
            <a:r>
              <a:rPr lang="ja-JP" altLang="en-US"/>
              <a:t>老後資金など、時間をかけてでも増やしたいお金が投資に適したお金と考えましょう。</a:t>
            </a:r>
            <a:endParaRPr lang="en-US" altLang="ja-JP"/>
          </a:p>
          <a:p>
            <a:r>
              <a:rPr lang="ja-JP" altLang="en-US"/>
              <a:t>②リスクとリターンをよく見極める</a:t>
            </a:r>
            <a:endParaRPr lang="en-US" altLang="ja-JP"/>
          </a:p>
          <a:p>
            <a:r>
              <a:rPr lang="ja-JP" altLang="en-US"/>
              <a:t>「リターン」だけに目を向けず、「リスク」のことも考えて、投資先を選びましょう。</a:t>
            </a:r>
            <a:endParaRPr lang="en-US" altLang="ja-JP"/>
          </a:p>
          <a:p>
            <a:r>
              <a:rPr lang="ja-JP" altLang="en-US"/>
              <a:t>③長期・積立・分散投資でリスクを抑える</a:t>
            </a:r>
            <a:endParaRPr lang="en-US" altLang="ja-JP"/>
          </a:p>
          <a:p>
            <a:r>
              <a:rPr lang="ja-JP" altLang="en-US"/>
              <a:t>短期ではなく長期間投資したり、同じ商品に定期的に一定額を投資したり、投資先を</a:t>
            </a:r>
            <a:r>
              <a:rPr lang="en-US" altLang="ja-JP"/>
              <a:t>1</a:t>
            </a:r>
            <a:r>
              <a:rPr lang="ja-JP" altLang="en-US"/>
              <a:t>つにしぼらず、いくつかに分散して投資することでリスクを抑えましょう。</a:t>
            </a:r>
            <a:endParaRPr lang="en-US" altLang="ja-JP"/>
          </a:p>
          <a:p>
            <a:r>
              <a:rPr lang="ja-JP" altLang="en-US"/>
              <a:t>④情報から主体的に考え、判断する</a:t>
            </a:r>
            <a:endParaRPr lang="en-US" altLang="ja-JP"/>
          </a:p>
          <a:p>
            <a:r>
              <a:rPr lang="ja-JP" altLang="en-US"/>
              <a:t>企業など投資先の情報を確認し、どのような要因が業績に影響を与えるのかを考え、投資先を選びましょう。</a:t>
            </a:r>
            <a:endParaRPr lang="en-US" altLang="ja-JP"/>
          </a:p>
          <a:p>
            <a:r>
              <a:rPr lang="ja-JP" altLang="en-US"/>
              <a:t>⑤自分も社会も豊かになる投資先を考える</a:t>
            </a:r>
            <a:endParaRPr lang="en-US" altLang="ja-JP"/>
          </a:p>
          <a:p>
            <a:r>
              <a:rPr lang="ja-JP" altLang="en-US"/>
              <a:t>自分のお金を増やす目的以外に、応援したい企業に投資をすることで、社会を豊かにするという考え方も大切にしましょう。</a:t>
            </a:r>
            <a:endParaRPr lang="en-US" altLang="ja-JP"/>
          </a:p>
          <a:p>
            <a:endParaRPr lang="ja-JP" altLang="en-US"/>
          </a:p>
        </p:txBody>
      </p:sp>
      <p:sp>
        <p:nvSpPr>
          <p:cNvPr id="106500" name="スライド番号プレースホルダー 3">
            <a:extLst>
              <a:ext uri="{FF2B5EF4-FFF2-40B4-BE49-F238E27FC236}">
                <a16:creationId xmlns:a16="http://schemas.microsoft.com/office/drawing/2014/main" id="{B4FFFA62-77FE-4175-B5BA-2955931F74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294EA5-20C5-47EF-BBDA-28FE1B64E1B6}" type="slidenum">
              <a:rPr lang="ja-JP" altLang="en-US"/>
              <a:pPr/>
              <a:t>31</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1F453BE7-CFD1-4A1F-B6D0-67F9AFC52D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ー 2">
            <a:extLst>
              <a:ext uri="{FF2B5EF4-FFF2-40B4-BE49-F238E27FC236}">
                <a16:creationId xmlns:a16="http://schemas.microsoft.com/office/drawing/2014/main" id="{1AFA958A-F1E7-4A04-9518-C1D03612E6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今回の投資体験では、企業の株式を購入しましたが</a:t>
            </a:r>
            <a:endParaRPr lang="en-US" altLang="ja-JP"/>
          </a:p>
          <a:p>
            <a:r>
              <a:rPr lang="ja-JP" altLang="en-US"/>
              <a:t>投資ができる金融商品には様々な種類があります。</a:t>
            </a:r>
            <a:endParaRPr lang="en-US" altLang="ja-JP"/>
          </a:p>
          <a:p>
            <a:endParaRPr lang="en-US" altLang="ja-JP"/>
          </a:p>
          <a:p>
            <a:r>
              <a:rPr lang="en-US" altLang="ja-JP"/>
              <a:t>【</a:t>
            </a:r>
            <a:r>
              <a:rPr lang="ja-JP" altLang="en-US"/>
              <a:t>株式</a:t>
            </a:r>
            <a:r>
              <a:rPr lang="en-US" altLang="ja-JP"/>
              <a:t>】</a:t>
            </a:r>
          </a:p>
          <a:p>
            <a:r>
              <a:rPr lang="ja-JP" altLang="en-US"/>
              <a:t>　株式（株券）は、株式会社に資金を出資している証明として、株主に対して発行されます。つまり、株式を保有することは、その会社に対して出資することを意味します。たとえわずかでも、株式を購入すれば、投資した会社の株主になれます。株式を保有している間は、定期的に配当金（会社が得た利益の還元）がもらえるほか、購入した株式が値上がりした後に売却すれば、値上がり益を得られます。</a:t>
            </a:r>
            <a:endParaRPr lang="en-US" altLang="ja-JP"/>
          </a:p>
          <a:p>
            <a:endParaRPr lang="en-US" altLang="ja-JP"/>
          </a:p>
          <a:p>
            <a:r>
              <a:rPr lang="en-US" altLang="ja-JP"/>
              <a:t>【</a:t>
            </a:r>
            <a:r>
              <a:rPr lang="ja-JP" altLang="en-US"/>
              <a:t>債券</a:t>
            </a:r>
            <a:r>
              <a:rPr lang="en-US" altLang="ja-JP"/>
              <a:t>】</a:t>
            </a:r>
          </a:p>
          <a:p>
            <a:r>
              <a:rPr lang="ja-JP" altLang="en-US"/>
              <a:t>　債券とは、国や企業などが、お金を借りる際に発行する文書（有価証券）のことです。債券は、</a:t>
            </a:r>
            <a:r>
              <a:rPr lang="en-US" altLang="ja-JP"/>
              <a:t>1</a:t>
            </a:r>
            <a:r>
              <a:rPr lang="ja-JP" altLang="en-US"/>
              <a:t>年、</a:t>
            </a:r>
            <a:r>
              <a:rPr lang="en-US" altLang="ja-JP"/>
              <a:t>2</a:t>
            </a:r>
            <a:r>
              <a:rPr lang="ja-JP" altLang="en-US"/>
              <a:t>年、</a:t>
            </a:r>
            <a:r>
              <a:rPr lang="en-US" altLang="ja-JP"/>
              <a:t>5</a:t>
            </a:r>
            <a:r>
              <a:rPr lang="ja-JP" altLang="en-US"/>
              <a:t>年、</a:t>
            </a:r>
            <a:r>
              <a:rPr lang="en-US" altLang="ja-JP"/>
              <a:t>10</a:t>
            </a:r>
            <a:r>
              <a:rPr lang="ja-JP" altLang="en-US"/>
              <a:t>年など、あらかじめお金を返す期限日（満期）が決められて発行されます。保有 している間は定期的に、あらかじめ決められた利率にもとづいた利息がもらえ、満期になれば、貸したお金が戻ってきます。</a:t>
            </a:r>
            <a:endParaRPr lang="en-US" altLang="ja-JP"/>
          </a:p>
          <a:p>
            <a:endParaRPr lang="en-US" altLang="ja-JP"/>
          </a:p>
          <a:p>
            <a:r>
              <a:rPr lang="en-US" altLang="ja-JP"/>
              <a:t>【</a:t>
            </a:r>
            <a:r>
              <a:rPr lang="ja-JP" altLang="en-US"/>
              <a:t>投資信託</a:t>
            </a:r>
            <a:r>
              <a:rPr lang="en-US" altLang="ja-JP"/>
              <a:t>】</a:t>
            </a:r>
          </a:p>
          <a:p>
            <a:r>
              <a:rPr lang="ja-JP" altLang="en-US"/>
              <a:t>投資信託は、多くの人からお金を集めてファンド（運用の基金）を作り、その資金を運用のプロが効率的に投資してくれる仕組みです。投資信託のメリットは、数千円や数万円などの少額の資金から始められること。そして、専門家が運用するため、運用の知識が豊富でなくても投資に参加できることです。</a:t>
            </a:r>
            <a:endParaRPr lang="en-US" altLang="ja-JP"/>
          </a:p>
          <a:p>
            <a:r>
              <a:rPr lang="ja-JP" altLang="en-US"/>
              <a:t>参考：生徒用テキストブック「お金のキホン</a:t>
            </a:r>
            <a:r>
              <a:rPr lang="en-US" altLang="ja-JP"/>
              <a:t>BOOK</a:t>
            </a:r>
            <a:r>
              <a:rPr lang="ja-JP" altLang="en-US"/>
              <a:t>」（</a:t>
            </a:r>
            <a:r>
              <a:rPr lang="en-US" altLang="ja-JP"/>
              <a:t>P16</a:t>
            </a:r>
            <a:r>
              <a:rPr lang="ja-JP" altLang="en-US"/>
              <a:t>参照）</a:t>
            </a:r>
            <a:endParaRPr lang="en-US" altLang="ja-JP"/>
          </a:p>
        </p:txBody>
      </p:sp>
      <p:sp>
        <p:nvSpPr>
          <p:cNvPr id="108548" name="スライド番号プレースホルダー 3">
            <a:extLst>
              <a:ext uri="{FF2B5EF4-FFF2-40B4-BE49-F238E27FC236}">
                <a16:creationId xmlns:a16="http://schemas.microsoft.com/office/drawing/2014/main" id="{7B680F4B-AC8B-4394-B988-C628A7257D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53455A4-759F-4891-85A3-37F83883A100}" type="slidenum">
              <a:rPr lang="ja-JP" altLang="en-US"/>
              <a:pPr/>
              <a:t>32</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7021E8FD-2EBC-4714-9154-1B469378D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ー 2">
            <a:extLst>
              <a:ext uri="{FF2B5EF4-FFF2-40B4-BE49-F238E27FC236}">
                <a16:creationId xmlns:a16="http://schemas.microsoft.com/office/drawing/2014/main" id="{D63EE8AE-848E-4878-8B54-E6B39E529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a:t>投資をしていると、投資をしていない場合に比べて、</a:t>
            </a:r>
            <a:endParaRPr lang="en-US" altLang="ja-JP"/>
          </a:p>
          <a:p>
            <a:r>
              <a:rPr lang="ja-JP" altLang="ja-JP"/>
              <a:t>自分で</a:t>
            </a:r>
            <a:r>
              <a:rPr lang="ja-JP" altLang="en-US"/>
              <a:t>働いて</a:t>
            </a:r>
            <a:r>
              <a:rPr lang="ja-JP" altLang="ja-JP"/>
              <a:t>得た収入以外にも収入を得られる可能性があります。</a:t>
            </a:r>
          </a:p>
          <a:p>
            <a:r>
              <a:rPr lang="ja-JP" altLang="en-US"/>
              <a:t>少額からでも投資という手段を有効に活用し、</a:t>
            </a:r>
            <a:endParaRPr lang="en-US" altLang="ja-JP"/>
          </a:p>
          <a:p>
            <a:r>
              <a:rPr lang="ja-JP" altLang="en-US"/>
              <a:t>自分の将来も社会も豊かにしていきましょう。</a:t>
            </a:r>
            <a:endParaRPr lang="en-US" altLang="ja-JP"/>
          </a:p>
          <a:p>
            <a:endParaRPr lang="en-US" altLang="ja-JP"/>
          </a:p>
          <a:p>
            <a:r>
              <a:rPr lang="en-US" altLang="ja-JP"/>
              <a:t>※</a:t>
            </a:r>
            <a:r>
              <a:rPr lang="ja-JP" altLang="en-US"/>
              <a:t>定期預金などの「貯蓄」は、「投資」に比べてリスクが低いのが特徴です。</a:t>
            </a:r>
            <a:endParaRPr lang="en-US" altLang="ja-JP"/>
          </a:p>
          <a:p>
            <a:r>
              <a:rPr lang="ja-JP" altLang="en-US"/>
              <a:t>しかし、平成</a:t>
            </a:r>
            <a:r>
              <a:rPr lang="en-US" altLang="ja-JP"/>
              <a:t>5</a:t>
            </a:r>
            <a:r>
              <a:rPr lang="ja-JP" altLang="en-US"/>
              <a:t>年から平成</a:t>
            </a:r>
            <a:r>
              <a:rPr lang="en-US" altLang="ja-JP"/>
              <a:t>27</a:t>
            </a:r>
            <a:r>
              <a:rPr lang="ja-JP" altLang="en-US"/>
              <a:t>年までの「貯蓄」の収益は年平均</a:t>
            </a:r>
            <a:r>
              <a:rPr lang="en-US" altLang="ja-JP"/>
              <a:t>0.1%</a:t>
            </a:r>
            <a:r>
              <a:rPr lang="ja-JP" altLang="en-US"/>
              <a:t>で、「投資」の年平均</a:t>
            </a:r>
            <a:r>
              <a:rPr lang="en-US" altLang="ja-JP"/>
              <a:t>1.9%</a:t>
            </a:r>
            <a:r>
              <a:rPr lang="ja-JP" altLang="en-US"/>
              <a:t>はこれを大きく上回っています。</a:t>
            </a:r>
            <a:endParaRPr lang="en-US" altLang="ja-JP"/>
          </a:p>
        </p:txBody>
      </p:sp>
      <p:sp>
        <p:nvSpPr>
          <p:cNvPr id="110596" name="スライド番号プレースホルダー 3">
            <a:extLst>
              <a:ext uri="{FF2B5EF4-FFF2-40B4-BE49-F238E27FC236}">
                <a16:creationId xmlns:a16="http://schemas.microsoft.com/office/drawing/2014/main" id="{B084686B-C179-4D47-8483-7EACCAEC0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731954B-3EFB-4426-8018-8FEE4D32B73C}" type="slidenum">
              <a:rPr lang="ja-JP" altLang="en-US"/>
              <a:pPr/>
              <a:t>33</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a:extLst>
              <a:ext uri="{FF2B5EF4-FFF2-40B4-BE49-F238E27FC236}">
                <a16:creationId xmlns:a16="http://schemas.microsoft.com/office/drawing/2014/main" id="{E1228634-4DC9-49BF-A274-B7D009ED9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ー 2">
            <a:extLst>
              <a:ext uri="{FF2B5EF4-FFF2-40B4-BE49-F238E27FC236}">
                <a16:creationId xmlns:a16="http://schemas.microsoft.com/office/drawing/2014/main" id="{A4584431-3BF1-429D-A9F4-6DA5AA07EA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では、これから実際に投資を体験してみましょう！</a:t>
            </a:r>
            <a:endParaRPr lang="en-US" altLang="ja-JP"/>
          </a:p>
          <a:p>
            <a:endParaRPr lang="en-US" altLang="ja-JP"/>
          </a:p>
          <a:p>
            <a:r>
              <a:rPr lang="ja-JP" altLang="en-US"/>
              <a:t>皆さんの手元に投資できるお金が</a:t>
            </a:r>
            <a:r>
              <a:rPr lang="en-US" altLang="ja-JP"/>
              <a:t>10</a:t>
            </a:r>
            <a:r>
              <a:rPr lang="ja-JP" altLang="en-US"/>
              <a:t>万円あります。</a:t>
            </a:r>
            <a:endParaRPr lang="en-US" altLang="ja-JP"/>
          </a:p>
          <a:p>
            <a:r>
              <a:rPr lang="ja-JP" altLang="en-US"/>
              <a:t>その中から</a:t>
            </a:r>
            <a:r>
              <a:rPr lang="en-US" altLang="ja-JP"/>
              <a:t>5</a:t>
            </a:r>
            <a:r>
              <a:rPr lang="ja-JP" altLang="en-US"/>
              <a:t>万円を、これから紹介する会社</a:t>
            </a:r>
            <a:r>
              <a:rPr lang="en-US" altLang="ja-JP"/>
              <a:t>2</a:t>
            </a:r>
            <a:r>
              <a:rPr lang="ja-JP" altLang="en-US"/>
              <a:t>社のどちらかに投資します。</a:t>
            </a:r>
            <a:endParaRPr lang="en-US" altLang="ja-JP"/>
          </a:p>
          <a:p>
            <a:r>
              <a:rPr lang="ja-JP" altLang="en-US"/>
              <a:t>皆さんはどちらの会社に投資しますか？</a:t>
            </a:r>
            <a:endParaRPr lang="en-US" altLang="ja-JP"/>
          </a:p>
        </p:txBody>
      </p:sp>
      <p:sp>
        <p:nvSpPr>
          <p:cNvPr id="112644" name="スライド番号プレースホルダー 3">
            <a:extLst>
              <a:ext uri="{FF2B5EF4-FFF2-40B4-BE49-F238E27FC236}">
                <a16:creationId xmlns:a16="http://schemas.microsoft.com/office/drawing/2014/main" id="{42FEEC62-308A-4D53-A172-25F4CD66C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B0D1E2C-B5A4-46A7-BF18-60091DA822A2}" type="slidenum">
              <a:rPr lang="ja-JP" altLang="en-US"/>
              <a:pPr/>
              <a:t>34</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a:extLst>
              <a:ext uri="{FF2B5EF4-FFF2-40B4-BE49-F238E27FC236}">
                <a16:creationId xmlns:a16="http://schemas.microsoft.com/office/drawing/2014/main" id="{0EED96D6-5A5B-4649-ADA8-726C33FFFE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ー 2">
            <a:extLst>
              <a:ext uri="{FF2B5EF4-FFF2-40B4-BE49-F238E27FC236}">
                <a16:creationId xmlns:a16="http://schemas.microsoft.com/office/drawing/2014/main" id="{5905A195-6792-4EBF-9B78-8342F5042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まずはじめに、「投資」のルールについて説明します。</a:t>
            </a:r>
            <a:endParaRPr lang="en-US" altLang="ja-JP"/>
          </a:p>
          <a:p>
            <a:r>
              <a:rPr lang="ja-JP" altLang="en-US"/>
              <a:t>投資する会社を選んだら、</a:t>
            </a:r>
            <a:r>
              <a:rPr lang="en-US" altLang="ja-JP"/>
              <a:t>10</a:t>
            </a:r>
            <a:r>
              <a:rPr lang="ja-JP" altLang="en-US"/>
              <a:t>万円のうち</a:t>
            </a:r>
            <a:endParaRPr lang="en-US" altLang="ja-JP"/>
          </a:p>
          <a:p>
            <a:r>
              <a:rPr lang="en-US" altLang="ja-JP"/>
              <a:t>5</a:t>
            </a:r>
            <a:r>
              <a:rPr lang="ja-JP" altLang="en-US"/>
              <a:t>万円で買えるだけの株を購入します。</a:t>
            </a:r>
            <a:endParaRPr lang="en-US" altLang="ja-JP"/>
          </a:p>
          <a:p>
            <a:r>
              <a:rPr lang="ja-JP" altLang="en-US"/>
              <a:t>ちなみに株価は</a:t>
            </a:r>
            <a:r>
              <a:rPr lang="en-US" altLang="ja-JP"/>
              <a:t>1</a:t>
            </a:r>
            <a:r>
              <a:rPr lang="ja-JP" altLang="en-US"/>
              <a:t>株</a:t>
            </a:r>
            <a:r>
              <a:rPr lang="en-US" altLang="ja-JP"/>
              <a:t>5,000</a:t>
            </a:r>
            <a:r>
              <a:rPr lang="ja-JP" altLang="en-US"/>
              <a:t>円で、</a:t>
            </a:r>
            <a:r>
              <a:rPr lang="en-US" altLang="ja-JP"/>
              <a:t>10</a:t>
            </a:r>
            <a:r>
              <a:rPr lang="ja-JP" altLang="en-US"/>
              <a:t>株（</a:t>
            </a:r>
            <a:r>
              <a:rPr lang="en-US" altLang="ja-JP"/>
              <a:t>5</a:t>
            </a:r>
            <a:r>
              <a:rPr lang="ja-JP" altLang="en-US"/>
              <a:t>万円）を最低単位とします。</a:t>
            </a:r>
          </a:p>
          <a:p>
            <a:endParaRPr lang="en-US" altLang="ja-JP"/>
          </a:p>
          <a:p>
            <a:r>
              <a:rPr lang="en-US" altLang="ja-JP"/>
              <a:t>※</a:t>
            </a:r>
            <a:r>
              <a:rPr lang="ja-JP" altLang="en-US"/>
              <a:t>グループ形式に机を移動。その間に、企業プロフィールシートを配布。</a:t>
            </a:r>
            <a:endParaRPr lang="en-US" altLang="ja-JP"/>
          </a:p>
        </p:txBody>
      </p:sp>
      <p:sp>
        <p:nvSpPr>
          <p:cNvPr id="114692" name="スライド番号プレースホルダー 3">
            <a:extLst>
              <a:ext uri="{FF2B5EF4-FFF2-40B4-BE49-F238E27FC236}">
                <a16:creationId xmlns:a16="http://schemas.microsoft.com/office/drawing/2014/main" id="{EC18D0C1-BD46-4A88-86A3-A71FE550E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3CD93E0-7D04-4528-915D-DFF357A5D363}" type="slidenum">
              <a:rPr lang="ja-JP" altLang="en-US"/>
              <a:pPr/>
              <a:t>35</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a:extLst>
              <a:ext uri="{FF2B5EF4-FFF2-40B4-BE49-F238E27FC236}">
                <a16:creationId xmlns:a16="http://schemas.microsoft.com/office/drawing/2014/main" id="{296F2E82-C273-417C-9A82-48F373C4C5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a:extLst>
              <a:ext uri="{FF2B5EF4-FFF2-40B4-BE49-F238E27FC236}">
                <a16:creationId xmlns:a16="http://schemas.microsoft.com/office/drawing/2014/main" id="{61989A7A-F241-4465-B784-98F41782F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3</a:t>
            </a:r>
            <a:r>
              <a:rPr lang="ja-JP" altLang="en-US"/>
              <a:t>年後シートを配布する。</a:t>
            </a:r>
            <a:endParaRPr lang="en-US" altLang="ja-JP"/>
          </a:p>
          <a:p>
            <a:r>
              <a:rPr lang="ja-JP" altLang="en-US"/>
              <a:t>（もしくは、生徒に引かせる）</a:t>
            </a:r>
            <a:endParaRPr lang="en-US" altLang="ja-JP"/>
          </a:p>
          <a:p>
            <a:endParaRPr lang="ja-JP" altLang="en-US"/>
          </a:p>
        </p:txBody>
      </p:sp>
      <p:sp>
        <p:nvSpPr>
          <p:cNvPr id="116740" name="スライド番号プレースホルダー 3">
            <a:extLst>
              <a:ext uri="{FF2B5EF4-FFF2-40B4-BE49-F238E27FC236}">
                <a16:creationId xmlns:a16="http://schemas.microsoft.com/office/drawing/2014/main" id="{9D495C7D-8020-4B61-B4AB-AD28BF58D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FF2986E-2DB6-4AB3-82FC-F5EB210FB693}" type="slidenum">
              <a:rPr lang="ja-JP" altLang="en-US"/>
              <a:pPr/>
              <a:t>36</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a:extLst>
              <a:ext uri="{FF2B5EF4-FFF2-40B4-BE49-F238E27FC236}">
                <a16:creationId xmlns:a16="http://schemas.microsoft.com/office/drawing/2014/main" id="{4CDC2215-2CED-415F-8F80-1F477B6BBF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ー 2">
            <a:extLst>
              <a:ext uri="{FF2B5EF4-FFF2-40B4-BE49-F238E27FC236}">
                <a16:creationId xmlns:a16="http://schemas.microsoft.com/office/drawing/2014/main" id="{5323D32B-C440-4BFD-9E25-F5D045917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B-1</a:t>
            </a:r>
            <a:r>
              <a:rPr lang="ja-JP" altLang="en-US"/>
              <a:t>社は販売商品のほとんどが輸入品となっています。</a:t>
            </a:r>
            <a:endParaRPr lang="en-US" altLang="ja-JP"/>
          </a:p>
          <a:p>
            <a:r>
              <a:rPr lang="ja-JP" altLang="en-US"/>
              <a:t>そのため、円高ドル安になると業績がよくなると考えられます。</a:t>
            </a:r>
            <a:endParaRPr lang="en-US" altLang="ja-JP"/>
          </a:p>
          <a:p>
            <a:r>
              <a:rPr lang="ja-JP" altLang="en-US"/>
              <a:t>一方、</a:t>
            </a:r>
            <a:r>
              <a:rPr lang="en-US" altLang="ja-JP"/>
              <a:t>B-2</a:t>
            </a:r>
            <a:r>
              <a:rPr lang="ja-JP" altLang="en-US"/>
              <a:t>社は海外での生産も行っていますが、輸出が多いと考えられます。</a:t>
            </a:r>
            <a:endParaRPr lang="en-US" altLang="ja-JP"/>
          </a:p>
          <a:p>
            <a:r>
              <a:rPr lang="ja-JP" altLang="en-US"/>
              <a:t>そのため、為替が円高ドル安になると業績が落ち込みます。</a:t>
            </a:r>
            <a:endParaRPr lang="en-US" altLang="ja-JP"/>
          </a:p>
          <a:p>
            <a:endParaRPr lang="en-US" altLang="ja-JP"/>
          </a:p>
          <a:p>
            <a:r>
              <a:rPr lang="ja-JP" altLang="en-US"/>
              <a:t>反対に、為替が円安ドル高になると、</a:t>
            </a:r>
            <a:endParaRPr lang="en-US" altLang="ja-JP"/>
          </a:p>
          <a:p>
            <a:r>
              <a:rPr lang="en-US" altLang="ja-JP"/>
              <a:t>B-1</a:t>
            </a:r>
            <a:r>
              <a:rPr lang="ja-JP" altLang="en-US"/>
              <a:t>社は業績が悪くなり、</a:t>
            </a:r>
            <a:r>
              <a:rPr lang="en-US" altLang="ja-JP"/>
              <a:t>B-2</a:t>
            </a:r>
            <a:r>
              <a:rPr lang="ja-JP" altLang="en-US"/>
              <a:t>社は業績がよくなると考えられます。</a:t>
            </a:r>
            <a:endParaRPr lang="en-US" altLang="ja-JP"/>
          </a:p>
        </p:txBody>
      </p:sp>
      <p:sp>
        <p:nvSpPr>
          <p:cNvPr id="118788" name="スライド番号プレースホルダー 3">
            <a:extLst>
              <a:ext uri="{FF2B5EF4-FFF2-40B4-BE49-F238E27FC236}">
                <a16:creationId xmlns:a16="http://schemas.microsoft.com/office/drawing/2014/main" id="{4BD2FB44-4536-40C5-A3EB-3A05BAFF5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838" indent="-276225">
              <a:defRPr kumimoji="1">
                <a:solidFill>
                  <a:schemeClr val="tx1"/>
                </a:solidFill>
                <a:latin typeface="Calibri" panose="020F0502020204030204" pitchFamily="34" charset="0"/>
                <a:ea typeface="ＭＳ Ｐゴシック" panose="020B0600070205080204" pitchFamily="50" charset="-128"/>
              </a:defRPr>
            </a:lvl2pPr>
            <a:lvl3pPr marL="1133475" indent="-219075">
              <a:defRPr kumimoji="1">
                <a:solidFill>
                  <a:schemeClr val="tx1"/>
                </a:solidFill>
                <a:latin typeface="Calibri" panose="020F0502020204030204" pitchFamily="34" charset="0"/>
                <a:ea typeface="ＭＳ Ｐゴシック" panose="020B0600070205080204" pitchFamily="50" charset="-128"/>
              </a:defRPr>
            </a:lvl3pPr>
            <a:lvl4pPr marL="1590675" indent="-219075">
              <a:defRPr kumimoji="1">
                <a:solidFill>
                  <a:schemeClr val="tx1"/>
                </a:solidFill>
                <a:latin typeface="Calibri" panose="020F0502020204030204" pitchFamily="34" charset="0"/>
                <a:ea typeface="ＭＳ Ｐゴシック" panose="020B0600070205080204" pitchFamily="50" charset="-128"/>
              </a:defRPr>
            </a:lvl4pPr>
            <a:lvl5pPr marL="2047875" indent="-219075">
              <a:defRPr kumimoji="1">
                <a:solidFill>
                  <a:schemeClr val="tx1"/>
                </a:solidFill>
                <a:latin typeface="Calibri" panose="020F0502020204030204" pitchFamily="34" charset="0"/>
                <a:ea typeface="ＭＳ Ｐゴシック" panose="020B0600070205080204" pitchFamily="50" charset="-128"/>
              </a:defRPr>
            </a:lvl5pPr>
            <a:lvl6pPr marL="25050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22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94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66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7B72D78-BE2C-46CB-99FD-D1A4009572EC}" type="slidenum">
              <a:rPr lang="ja-JP" altLang="en-US">
                <a:solidFill>
                  <a:srgbClr val="000000"/>
                </a:solidFill>
              </a:rPr>
              <a:pPr/>
              <a:t>37</a:t>
            </a:fld>
            <a:endParaRPr lang="ja-JP"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a:extLst>
              <a:ext uri="{FF2B5EF4-FFF2-40B4-BE49-F238E27FC236}">
                <a16:creationId xmlns:a16="http://schemas.microsoft.com/office/drawing/2014/main" id="{8B6E36B0-2F4E-40F4-BA09-4C957199AE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a:extLst>
              <a:ext uri="{FF2B5EF4-FFF2-40B4-BE49-F238E27FC236}">
                <a16:creationId xmlns:a16="http://schemas.microsoft.com/office/drawing/2014/main" id="{8739FFD7-9A85-466B-B7A1-607A094498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B-1</a:t>
            </a:r>
            <a:r>
              <a:rPr lang="ja-JP" altLang="en-US"/>
              <a:t>社は販売商品のほとんどが輸入品となっています。</a:t>
            </a:r>
            <a:endParaRPr lang="en-US" altLang="ja-JP"/>
          </a:p>
          <a:p>
            <a:r>
              <a:rPr lang="ja-JP" altLang="en-US"/>
              <a:t>そのため、円安ドル高になると業績が落ち込むと考えられます。</a:t>
            </a:r>
            <a:endParaRPr lang="en-US" altLang="ja-JP"/>
          </a:p>
          <a:p>
            <a:r>
              <a:rPr lang="ja-JP" altLang="en-US"/>
              <a:t>一方、</a:t>
            </a:r>
            <a:r>
              <a:rPr lang="en-US" altLang="ja-JP"/>
              <a:t>B-2</a:t>
            </a:r>
            <a:r>
              <a:rPr lang="ja-JP" altLang="en-US"/>
              <a:t>社は海外での生産も行っていますが、輸出が多いと考えられます。</a:t>
            </a:r>
            <a:endParaRPr lang="en-US" altLang="ja-JP"/>
          </a:p>
          <a:p>
            <a:r>
              <a:rPr lang="ja-JP" altLang="en-US"/>
              <a:t>そのため、為替が円安ドル高になると業績がよくなります。</a:t>
            </a:r>
            <a:endParaRPr lang="en-US" altLang="ja-JP"/>
          </a:p>
          <a:p>
            <a:endParaRPr lang="en-US" altLang="ja-JP"/>
          </a:p>
          <a:p>
            <a:r>
              <a:rPr lang="ja-JP" altLang="en-US"/>
              <a:t>反対に、為替が円高ドル安になると、</a:t>
            </a:r>
            <a:endParaRPr lang="en-US" altLang="ja-JP"/>
          </a:p>
          <a:p>
            <a:r>
              <a:rPr lang="en-US" altLang="ja-JP"/>
              <a:t>B-1</a:t>
            </a:r>
            <a:r>
              <a:rPr lang="ja-JP" altLang="en-US"/>
              <a:t>社は業績がよくなり、</a:t>
            </a:r>
            <a:r>
              <a:rPr lang="en-US" altLang="ja-JP"/>
              <a:t>B-2</a:t>
            </a:r>
            <a:r>
              <a:rPr lang="ja-JP" altLang="en-US"/>
              <a:t>社は業績が悪くなると考えられます。</a:t>
            </a:r>
            <a:endParaRPr lang="en-US" altLang="ja-JP"/>
          </a:p>
          <a:p>
            <a:endParaRPr lang="ja-JP" altLang="en-US"/>
          </a:p>
        </p:txBody>
      </p:sp>
      <p:sp>
        <p:nvSpPr>
          <p:cNvPr id="120836" name="スライド番号プレースホルダー 3">
            <a:extLst>
              <a:ext uri="{FF2B5EF4-FFF2-40B4-BE49-F238E27FC236}">
                <a16:creationId xmlns:a16="http://schemas.microsoft.com/office/drawing/2014/main" id="{649F8F9D-23B2-49B3-B4EC-BDA5578723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838" indent="-276225">
              <a:defRPr kumimoji="1">
                <a:solidFill>
                  <a:schemeClr val="tx1"/>
                </a:solidFill>
                <a:latin typeface="Calibri" panose="020F0502020204030204" pitchFamily="34" charset="0"/>
                <a:ea typeface="ＭＳ Ｐゴシック" panose="020B0600070205080204" pitchFamily="50" charset="-128"/>
              </a:defRPr>
            </a:lvl2pPr>
            <a:lvl3pPr marL="1133475" indent="-219075">
              <a:defRPr kumimoji="1">
                <a:solidFill>
                  <a:schemeClr val="tx1"/>
                </a:solidFill>
                <a:latin typeface="Calibri" panose="020F0502020204030204" pitchFamily="34" charset="0"/>
                <a:ea typeface="ＭＳ Ｐゴシック" panose="020B0600070205080204" pitchFamily="50" charset="-128"/>
              </a:defRPr>
            </a:lvl3pPr>
            <a:lvl4pPr marL="1590675" indent="-219075">
              <a:defRPr kumimoji="1">
                <a:solidFill>
                  <a:schemeClr val="tx1"/>
                </a:solidFill>
                <a:latin typeface="Calibri" panose="020F0502020204030204" pitchFamily="34" charset="0"/>
                <a:ea typeface="ＭＳ Ｐゴシック" panose="020B0600070205080204" pitchFamily="50" charset="-128"/>
              </a:defRPr>
            </a:lvl4pPr>
            <a:lvl5pPr marL="2047875" indent="-219075">
              <a:defRPr kumimoji="1">
                <a:solidFill>
                  <a:schemeClr val="tx1"/>
                </a:solidFill>
                <a:latin typeface="Calibri" panose="020F0502020204030204" pitchFamily="34" charset="0"/>
                <a:ea typeface="ＭＳ Ｐゴシック" panose="020B0600070205080204" pitchFamily="50" charset="-128"/>
              </a:defRPr>
            </a:lvl5pPr>
            <a:lvl6pPr marL="25050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22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94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76675" indent="-21907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45E1C1A-8CB9-4DFE-BF38-5DE93C17AC0D}" type="slidenum">
              <a:rPr lang="ja-JP" altLang="en-US">
                <a:solidFill>
                  <a:srgbClr val="000000"/>
                </a:solidFill>
              </a:rPr>
              <a:pPr/>
              <a:t>38</a:t>
            </a:fld>
            <a:endParaRPr lang="ja-JP"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95FF603B-57FD-4D8A-A323-1AE7B35AAC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C31212FD-3E46-4AD0-92FC-8FBD0831FF9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「車の購入」や「結婚」「出産・育児」「住宅購入」「老後」など、人生のどこかで出会う出来事を「ライフイベント」といいます。</a:t>
            </a:r>
            <a:endParaRPr lang="en-US" altLang="ja-JP" dirty="0">
              <a:latin typeface="+mn-ea"/>
            </a:endParaRPr>
          </a:p>
          <a:p>
            <a:pPr>
              <a:defRPr/>
            </a:pPr>
            <a:r>
              <a:rPr lang="ja-JP" altLang="en-US" dirty="0">
                <a:latin typeface="+mn-ea"/>
              </a:rPr>
              <a:t>ライフイベントの数や時期は人によって異なりますが、いずれもお金がかかります。</a:t>
            </a:r>
            <a:endParaRPr lang="en-US" altLang="ja-JP" dirty="0">
              <a:latin typeface="+mn-ea"/>
            </a:endParaRPr>
          </a:p>
          <a:p>
            <a:pPr>
              <a:defRPr/>
            </a:pPr>
            <a:endParaRPr lang="en-US" altLang="ja-JP" dirty="0">
              <a:latin typeface="+mn-ea"/>
            </a:endParaRPr>
          </a:p>
          <a:p>
            <a:pPr>
              <a:defRPr/>
            </a:pPr>
            <a:r>
              <a:rPr lang="ja-JP" altLang="en-US" dirty="0">
                <a:latin typeface="+mn-ea"/>
              </a:rPr>
              <a:t>理想の人生に必要なお金は自分で準備していく必要がありますが、</a:t>
            </a:r>
            <a:endParaRPr lang="en-US" altLang="ja-JP" dirty="0">
              <a:latin typeface="+mn-ea"/>
            </a:endParaRPr>
          </a:p>
          <a:p>
            <a:pPr>
              <a:defRPr/>
            </a:pPr>
            <a:r>
              <a:rPr lang="ja-JP" altLang="en-US" dirty="0">
                <a:latin typeface="+mn-ea"/>
              </a:rPr>
              <a:t>すべてのライフイベントの資金を「貯蓄」だけで準備できるとは限りません。</a:t>
            </a:r>
            <a:endParaRPr lang="en-US" altLang="ja-JP" dirty="0">
              <a:latin typeface="+mn-ea"/>
            </a:endParaRPr>
          </a:p>
          <a:p>
            <a:pPr>
              <a:defRPr/>
            </a:pPr>
            <a:endParaRPr lang="en-US" altLang="ja-JP" dirty="0">
              <a:latin typeface="+mn-ea"/>
            </a:endParaRPr>
          </a:p>
          <a:p>
            <a:pPr>
              <a:defRPr/>
            </a:pPr>
            <a:r>
              <a:rPr lang="ja-JP" altLang="en-US" dirty="0">
                <a:latin typeface="+mn-ea"/>
              </a:rPr>
              <a:t>参考：生徒用テキストブック「お金のキホン</a:t>
            </a:r>
            <a:r>
              <a:rPr lang="en-US" altLang="ja-JP" dirty="0">
                <a:latin typeface="+mn-ea"/>
              </a:rPr>
              <a:t>BOOK</a:t>
            </a:r>
            <a:r>
              <a:rPr lang="ja-JP" altLang="en-US" dirty="0">
                <a:latin typeface="+mn-ea"/>
              </a:rPr>
              <a:t>」（</a:t>
            </a:r>
            <a:r>
              <a:rPr lang="en-US" altLang="ja-JP" dirty="0">
                <a:latin typeface="+mn-ea"/>
              </a:rPr>
              <a:t>P06</a:t>
            </a:r>
            <a:r>
              <a:rPr lang="ja-JP" altLang="en-US" dirty="0">
                <a:latin typeface="+mn-ea"/>
              </a:rPr>
              <a:t>参照）</a:t>
            </a:r>
            <a:endParaRPr lang="en-US" altLang="ja-JP" dirty="0">
              <a:latin typeface="+mn-ea"/>
            </a:endParaRPr>
          </a:p>
          <a:p>
            <a:pPr>
              <a:defRPr/>
            </a:pPr>
            <a:r>
              <a:rPr lang="ja-JP" altLang="en-US" dirty="0">
                <a:latin typeface="+mn-ea"/>
              </a:rPr>
              <a:t>　　　　 講義型教材資料集（</a:t>
            </a:r>
            <a:r>
              <a:rPr lang="en-US" altLang="ja-JP" dirty="0">
                <a:latin typeface="+mn-ea"/>
              </a:rPr>
              <a:t>PPT</a:t>
            </a:r>
            <a:r>
              <a:rPr lang="ja-JP" altLang="en-US" dirty="0">
                <a:latin typeface="+mn-ea"/>
              </a:rPr>
              <a:t>）第</a:t>
            </a:r>
            <a:r>
              <a:rPr lang="en-US" altLang="ja-JP" dirty="0">
                <a:latin typeface="+mn-ea"/>
              </a:rPr>
              <a:t>1</a:t>
            </a:r>
            <a:r>
              <a:rPr lang="ja-JP" altLang="en-US" dirty="0">
                <a:latin typeface="+mn-ea"/>
              </a:rPr>
              <a:t>章参照</a:t>
            </a:r>
          </a:p>
        </p:txBody>
      </p:sp>
      <p:sp>
        <p:nvSpPr>
          <p:cNvPr id="49156" name="スライド番号プレースホルダー 3">
            <a:extLst>
              <a:ext uri="{FF2B5EF4-FFF2-40B4-BE49-F238E27FC236}">
                <a16:creationId xmlns:a16="http://schemas.microsoft.com/office/drawing/2014/main" id="{051925C9-2A4B-44E9-B262-188064866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8AA498E-2EB6-4DBE-BE72-A875F7E67376}" type="slidenum">
              <a:rPr lang="ja-JP" altLang="en-US"/>
              <a:pPr/>
              <a:t>3</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a:extLst>
              <a:ext uri="{FF2B5EF4-FFF2-40B4-BE49-F238E27FC236}">
                <a16:creationId xmlns:a16="http://schemas.microsoft.com/office/drawing/2014/main" id="{C2948F71-6D90-45F4-9629-55AF71BD3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ノート プレースホルダー 2">
            <a:extLst>
              <a:ext uri="{FF2B5EF4-FFF2-40B4-BE49-F238E27FC236}">
                <a16:creationId xmlns:a16="http://schemas.microsoft.com/office/drawing/2014/main" id="{C84BF5D1-0747-41A3-A620-71AABC5D9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B-1</a:t>
            </a:r>
            <a:r>
              <a:rPr lang="ja-JP" altLang="en-US"/>
              <a:t>社は販売商品のほとんどが輸入品となっています。そのため、円高ドル安（割安に仕入れることができるとき）はメリットに、</a:t>
            </a:r>
            <a:endParaRPr lang="en-US" altLang="ja-JP"/>
          </a:p>
          <a:p>
            <a:r>
              <a:rPr lang="ja-JP" altLang="en-US"/>
              <a:t>円安ドル高（割高に仕入れざるを得ないとき）はデメリットになると考えられます。</a:t>
            </a:r>
          </a:p>
          <a:p>
            <a:endParaRPr lang="en-US" altLang="ja-JP"/>
          </a:p>
          <a:p>
            <a:r>
              <a:rPr lang="ja-JP" altLang="en-US"/>
              <a:t>一方、</a:t>
            </a:r>
            <a:r>
              <a:rPr lang="en-US" altLang="ja-JP"/>
              <a:t>B-2</a:t>
            </a:r>
            <a:r>
              <a:rPr lang="ja-JP" altLang="en-US"/>
              <a:t>社は海外での生産も行っていますが、輸出が多いと考えられます。</a:t>
            </a:r>
            <a:endParaRPr lang="en-US" altLang="ja-JP"/>
          </a:p>
          <a:p>
            <a:r>
              <a:rPr lang="ja-JP" altLang="en-US"/>
              <a:t>そのため、為替が円安ドル高になると業績がよくなりますが、円高ドル安になると悪くなると考えられます。</a:t>
            </a:r>
            <a:endParaRPr lang="en-US" altLang="ja-JP"/>
          </a:p>
          <a:p>
            <a:endParaRPr lang="ja-JP" altLang="en-US"/>
          </a:p>
        </p:txBody>
      </p:sp>
      <p:sp>
        <p:nvSpPr>
          <p:cNvPr id="122884" name="スライド番号プレースホルダー 3">
            <a:extLst>
              <a:ext uri="{FF2B5EF4-FFF2-40B4-BE49-F238E27FC236}">
                <a16:creationId xmlns:a16="http://schemas.microsoft.com/office/drawing/2014/main" id="{21C5215A-53D4-4844-A6C1-BB0B58C17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80988">
              <a:defRPr kumimoji="1">
                <a:solidFill>
                  <a:schemeClr val="tx1"/>
                </a:solidFill>
                <a:latin typeface="Calibri" panose="020F0502020204030204" pitchFamily="34" charset="0"/>
                <a:ea typeface="ＭＳ Ｐゴシック" panose="020B0600070205080204" pitchFamily="50" charset="-128"/>
              </a:defRPr>
            </a:lvl2pPr>
            <a:lvl3pPr marL="1154113" indent="-223838">
              <a:defRPr kumimoji="1">
                <a:solidFill>
                  <a:schemeClr val="tx1"/>
                </a:solidFill>
                <a:latin typeface="Calibri" panose="020F0502020204030204" pitchFamily="34" charset="0"/>
                <a:ea typeface="ＭＳ Ｐゴシック" panose="020B0600070205080204" pitchFamily="50" charset="-128"/>
              </a:defRPr>
            </a:lvl3pPr>
            <a:lvl4pPr marL="1617663" indent="-223838">
              <a:defRPr kumimoji="1">
                <a:solidFill>
                  <a:schemeClr val="tx1"/>
                </a:solidFill>
                <a:latin typeface="Calibri" panose="020F0502020204030204" pitchFamily="34" charset="0"/>
                <a:ea typeface="ＭＳ Ｐゴシック" panose="020B0600070205080204" pitchFamily="50" charset="-128"/>
              </a:defRPr>
            </a:lvl4pPr>
            <a:lvl5pPr marL="2084388" indent="-223838">
              <a:defRPr kumimoji="1">
                <a:solidFill>
                  <a:schemeClr val="tx1"/>
                </a:solidFill>
                <a:latin typeface="Calibri" panose="020F0502020204030204" pitchFamily="34" charset="0"/>
                <a:ea typeface="ＭＳ Ｐゴシック" panose="020B0600070205080204" pitchFamily="50" charset="-128"/>
              </a:defRPr>
            </a:lvl5pPr>
            <a:lvl6pPr marL="25415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87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59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3188" indent="-22383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26D5CE3-BE64-4F48-92C3-C55601362315}" type="slidenum">
              <a:rPr lang="ja-JP" altLang="en-US"/>
              <a:pPr/>
              <a:t>39</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004C9CC8-080B-47D3-AD79-AED3EA173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3F1EF550-8943-42BD-9FDB-62F67FCD82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貯蓄による収益がほとんど横ばいの状態にある一方で、</a:t>
            </a:r>
            <a:endParaRPr lang="en-US" altLang="ja-JP"/>
          </a:p>
          <a:p>
            <a:r>
              <a:rPr lang="ja-JP" altLang="en-US"/>
              <a:t>投資の収益はそれを大きく上回っていることが分かります。</a:t>
            </a:r>
            <a:endParaRPr lang="en-US" altLang="ja-JP"/>
          </a:p>
          <a:p>
            <a:r>
              <a:rPr lang="ja-JP" altLang="en-US"/>
              <a:t>つまり、投資は貯蓄よりも収益をあげられる可能性が高いといえます。</a:t>
            </a:r>
            <a:endParaRPr lang="en-US" altLang="ja-JP"/>
          </a:p>
          <a:p>
            <a:endParaRPr lang="en-US" altLang="ja-JP"/>
          </a:p>
        </p:txBody>
      </p:sp>
      <p:sp>
        <p:nvSpPr>
          <p:cNvPr id="51204" name="スライド番号プレースホルダー 3">
            <a:extLst>
              <a:ext uri="{FF2B5EF4-FFF2-40B4-BE49-F238E27FC236}">
                <a16:creationId xmlns:a16="http://schemas.microsoft.com/office/drawing/2014/main" id="{A1015138-E654-4A61-9E7D-E1D0866580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7823CDA-41C8-42CF-A2A8-03B7BCB87473}" type="slidenum">
              <a:rPr lang="ja-JP" altLang="en-US"/>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AACE9C4F-0085-472D-946C-4563DEC3B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8A229BF0-9E07-4CEE-98BE-3599F945C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資産運用を行ううえで、「投資」は大切な考え方ですが、</a:t>
            </a:r>
            <a:endParaRPr lang="en-US" altLang="ja-JP"/>
          </a:p>
          <a:p>
            <a:r>
              <a:rPr lang="ja-JP" altLang="en-US"/>
              <a:t>すべてのお金が「投資」に適しているわけではありません。</a:t>
            </a:r>
            <a:endParaRPr lang="en-US" altLang="ja-JP"/>
          </a:p>
          <a:p>
            <a:endParaRPr lang="en-US" altLang="ja-JP"/>
          </a:p>
          <a:p>
            <a:r>
              <a:rPr lang="ja-JP" altLang="en-US"/>
              <a:t>毎月の食費や水道光熱費などの生活に必要なお金や、</a:t>
            </a:r>
            <a:endParaRPr lang="en-US" altLang="ja-JP"/>
          </a:p>
          <a:p>
            <a:r>
              <a:rPr lang="ja-JP" altLang="en-US"/>
              <a:t>近い将来に使う予定があって貯蓄しているお金ではなく、</a:t>
            </a:r>
            <a:endParaRPr lang="en-US" altLang="ja-JP"/>
          </a:p>
          <a:p>
            <a:r>
              <a:rPr lang="ja-JP" altLang="en-US"/>
              <a:t>たとえば老後資金など、時間をかけてでも増やしたいお金が</a:t>
            </a:r>
            <a:endParaRPr lang="en-US" altLang="ja-JP"/>
          </a:p>
          <a:p>
            <a:r>
              <a:rPr lang="ja-JP" altLang="en-US"/>
              <a:t>「投資」に適したお金と考えられます。</a:t>
            </a:r>
            <a:endParaRPr lang="en-US" altLang="ja-JP"/>
          </a:p>
          <a:p>
            <a:r>
              <a:rPr lang="ja-JP" altLang="en-US"/>
              <a:t>本日は、理想の人生を送るために「投資」という選択肢について詳しく学んでいきましょう。</a:t>
            </a:r>
            <a:endParaRPr lang="en-US" altLang="ja-JP"/>
          </a:p>
        </p:txBody>
      </p:sp>
      <p:sp>
        <p:nvSpPr>
          <p:cNvPr id="53252" name="スライド番号プレースホルダー 3">
            <a:extLst>
              <a:ext uri="{FF2B5EF4-FFF2-40B4-BE49-F238E27FC236}">
                <a16:creationId xmlns:a16="http://schemas.microsoft.com/office/drawing/2014/main" id="{E9298683-2B12-4A6B-A833-228EA187C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9F81920-2898-4971-9620-623DEBF9B1C6}" type="slidenum">
              <a:rPr lang="ja-JP" altLang="en-US"/>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22C8ACC8-1491-43F1-8B07-576BE5054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7DD8302C-3380-4E92-AC39-5A0BDA792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では、投資をした場合の具体的なお金の働き方について見ていきましょう。</a:t>
            </a:r>
            <a:endParaRPr lang="en-US" altLang="ja-JP"/>
          </a:p>
          <a:p>
            <a:pPr eaLnBrk="1" hangingPunct="1"/>
            <a:r>
              <a:rPr lang="ja-JP" altLang="en-US"/>
              <a:t>たとえば、</a:t>
            </a:r>
            <a:r>
              <a:rPr lang="en-US" altLang="ja-JP"/>
              <a:t>100</a:t>
            </a:r>
            <a:r>
              <a:rPr lang="ja-JP" altLang="en-US"/>
              <a:t>万円に働いてもらうことにし、彼を「おかねくん」と呼ぶことにします。</a:t>
            </a:r>
          </a:p>
        </p:txBody>
      </p:sp>
      <p:sp>
        <p:nvSpPr>
          <p:cNvPr id="55300" name="スライド番号プレースホルダー 3">
            <a:extLst>
              <a:ext uri="{FF2B5EF4-FFF2-40B4-BE49-F238E27FC236}">
                <a16:creationId xmlns:a16="http://schemas.microsoft.com/office/drawing/2014/main" id="{65E5A373-978C-4CA9-A8D9-0F614C82E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6125" indent="-279400">
              <a:defRPr kumimoji="1">
                <a:solidFill>
                  <a:schemeClr val="tx1"/>
                </a:solidFill>
                <a:latin typeface="Calibri" panose="020F0502020204030204" pitchFamily="34" charset="0"/>
                <a:ea typeface="ＭＳ Ｐゴシック" panose="020B0600070205080204" pitchFamily="50" charset="-128"/>
              </a:defRPr>
            </a:lvl2pPr>
            <a:lvl3pPr marL="1152525" indent="-222250">
              <a:defRPr kumimoji="1">
                <a:solidFill>
                  <a:schemeClr val="tx1"/>
                </a:solidFill>
                <a:latin typeface="Calibri" panose="020F0502020204030204" pitchFamily="34" charset="0"/>
                <a:ea typeface="ＭＳ Ｐゴシック" panose="020B0600070205080204" pitchFamily="50" charset="-128"/>
              </a:defRPr>
            </a:lvl3pPr>
            <a:lvl4pPr marL="1616075" indent="-222250">
              <a:defRPr kumimoji="1">
                <a:solidFill>
                  <a:schemeClr val="tx1"/>
                </a:solidFill>
                <a:latin typeface="Calibri" panose="020F0502020204030204" pitchFamily="34" charset="0"/>
                <a:ea typeface="ＭＳ Ｐゴシック" panose="020B0600070205080204" pitchFamily="50" charset="-128"/>
              </a:defRPr>
            </a:lvl4pPr>
            <a:lvl5pPr marL="2082800" indent="-222250">
              <a:defRPr kumimoji="1">
                <a:solidFill>
                  <a:schemeClr val="tx1"/>
                </a:solidFill>
                <a:latin typeface="Calibri" panose="020F0502020204030204" pitchFamily="34" charset="0"/>
                <a:ea typeface="ＭＳ Ｐゴシック" panose="020B0600070205080204" pitchFamily="50" charset="-128"/>
              </a:defRPr>
            </a:lvl5pPr>
            <a:lvl6pPr marL="25400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2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44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1600" indent="-2222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CE52BBB-D408-41D0-BBD7-BBE98F865ABA}" type="slidenum">
              <a:rPr lang="ja-JP" altLang="en-US"/>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75C0F903-A171-4122-ABEC-C6DCB36DC5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2FD75F18-86B6-4ED8-98C3-D27EB1A914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基本的に「おかねくん」は、企業や国と一緒に働くことでお金を増やしていきますので、働き先を選びます。</a:t>
            </a:r>
            <a:endParaRPr lang="en-US" altLang="ja-JP"/>
          </a:p>
        </p:txBody>
      </p:sp>
      <p:sp>
        <p:nvSpPr>
          <p:cNvPr id="57348" name="スライド番号プレースホルダー 3">
            <a:extLst>
              <a:ext uri="{FF2B5EF4-FFF2-40B4-BE49-F238E27FC236}">
                <a16:creationId xmlns:a16="http://schemas.microsoft.com/office/drawing/2014/main" id="{B0B389B3-3860-4CA3-8C7E-9229801242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D341BE2-2C8A-4C6B-A8CC-059CD8ADDCEE}" type="slidenum">
              <a:rPr lang="ja-JP" altLang="en-US"/>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C933242E-F7CE-4B7E-859B-50EE33DBE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6E060EC3-F3D4-413D-8767-7848B80EA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働き先で「おかねくん」が一緒に働くことで、新たな商品を開発しました。</a:t>
            </a:r>
          </a:p>
        </p:txBody>
      </p:sp>
      <p:sp>
        <p:nvSpPr>
          <p:cNvPr id="59396" name="スライド番号プレースホルダー 3">
            <a:extLst>
              <a:ext uri="{FF2B5EF4-FFF2-40B4-BE49-F238E27FC236}">
                <a16:creationId xmlns:a16="http://schemas.microsoft.com/office/drawing/2014/main" id="{B330C55D-672B-482A-AB6F-18DB09265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9775" indent="-277813">
              <a:defRPr kumimoji="1">
                <a:solidFill>
                  <a:schemeClr val="tx1"/>
                </a:solidFill>
                <a:latin typeface="Calibri" panose="020F0502020204030204" pitchFamily="34" charset="0"/>
                <a:ea typeface="ＭＳ Ｐゴシック" panose="020B0600070205080204" pitchFamily="50" charset="-128"/>
              </a:defRPr>
            </a:lvl2pPr>
            <a:lvl3pPr marL="1143000" indent="-220663">
              <a:defRPr kumimoji="1">
                <a:solidFill>
                  <a:schemeClr val="tx1"/>
                </a:solidFill>
                <a:latin typeface="Calibri" panose="020F0502020204030204" pitchFamily="34" charset="0"/>
                <a:ea typeface="ＭＳ Ｐゴシック" panose="020B0600070205080204" pitchFamily="50" charset="-128"/>
              </a:defRPr>
            </a:lvl3pPr>
            <a:lvl4pPr marL="1603375" indent="-220663">
              <a:defRPr kumimoji="1">
                <a:solidFill>
                  <a:schemeClr val="tx1"/>
                </a:solidFill>
                <a:latin typeface="Calibri" panose="020F0502020204030204" pitchFamily="34" charset="0"/>
                <a:ea typeface="ＭＳ Ｐゴシック" panose="020B0600070205080204" pitchFamily="50" charset="-128"/>
              </a:defRPr>
            </a:lvl4pPr>
            <a:lvl5pPr marL="2065338" indent="-220663">
              <a:defRPr kumimoji="1">
                <a:solidFill>
                  <a:schemeClr val="tx1"/>
                </a:solidFill>
                <a:latin typeface="Calibri" panose="020F0502020204030204" pitchFamily="34" charset="0"/>
                <a:ea typeface="ＭＳ Ｐゴシック" panose="020B0600070205080204" pitchFamily="50" charset="-128"/>
              </a:defRPr>
            </a:lvl5pPr>
            <a:lvl6pPr marL="25225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97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69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4138" indent="-2206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E49AAE7-3905-4CF6-B473-17B2EEBAE143}" type="slidenum">
              <a:rPr lang="ja-JP" altLang="en-US"/>
              <a:pPr/>
              <a:t>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3956D41-A720-4C3D-B86B-1BAECB0E6E2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2D75B2AE-8C16-40D3-91CD-896C9BF9BA87}"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8274DEF8-8298-44A2-962C-FC37AAF5AA4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06541B4-870C-452B-A98F-8A7C8398164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07C9DE-732B-4502-8BCA-1AF01935A866}" type="slidenum">
              <a:rPr lang="ja-JP" altLang="en-US"/>
              <a:pPr/>
              <a:t>‹#›</a:t>
            </a:fld>
            <a:endParaRPr lang="ja-JP" altLang="en-US"/>
          </a:p>
        </p:txBody>
      </p:sp>
    </p:spTree>
    <p:extLst>
      <p:ext uri="{BB962C8B-B14F-4D97-AF65-F5344CB8AC3E}">
        <p14:creationId xmlns:p14="http://schemas.microsoft.com/office/powerpoint/2010/main" val="6377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AC9465F-3CBA-4387-B92B-C9971F42050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EF5205C3-EE59-4756-A3E0-BF93400447D0}"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0E43630A-8B21-41E9-99FC-30DD82D5307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8C0259D-322B-406A-A6E4-A7A87397736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500711-3044-4EB6-9AC9-19FB6D4C6A58}" type="slidenum">
              <a:rPr lang="ja-JP" altLang="en-US"/>
              <a:pPr/>
              <a:t>‹#›</a:t>
            </a:fld>
            <a:endParaRPr lang="ja-JP" altLang="en-US"/>
          </a:p>
        </p:txBody>
      </p:sp>
    </p:spTree>
    <p:extLst>
      <p:ext uri="{BB962C8B-B14F-4D97-AF65-F5344CB8AC3E}">
        <p14:creationId xmlns:p14="http://schemas.microsoft.com/office/powerpoint/2010/main" val="34961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130A51E-1C75-49C2-B5A1-A840E97EB7B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68D5736-CE99-46ED-86F9-E1127603B392}"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F430ECC4-1575-413A-9AC1-2FBDBA963BD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E99B44-77DF-4323-AF11-4CE77239C0F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A6BE4B0-40A5-4EA8-A634-CDECF4C43159}" type="slidenum">
              <a:rPr lang="ja-JP" altLang="en-US"/>
              <a:pPr/>
              <a:t>‹#›</a:t>
            </a:fld>
            <a:endParaRPr lang="ja-JP" altLang="en-US"/>
          </a:p>
        </p:txBody>
      </p:sp>
    </p:spTree>
    <p:extLst>
      <p:ext uri="{BB962C8B-B14F-4D97-AF65-F5344CB8AC3E}">
        <p14:creationId xmlns:p14="http://schemas.microsoft.com/office/powerpoint/2010/main" val="293571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423A4A6F-C0DD-42B2-AC53-28D6848793FF}"/>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01BCD18A-EAA1-42C9-AD0A-5FEE8FCD9E9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80D1556-58CF-43E9-8A84-8BCEE141A59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B9A43F-0BE0-4309-A514-E35B139AD8BD}" type="slidenum">
              <a:rPr lang="ja-JP" altLang="en-US"/>
              <a:pPr/>
              <a:t>‹#›</a:t>
            </a:fld>
            <a:endParaRPr lang="ja-JP" altLang="en-US"/>
          </a:p>
        </p:txBody>
      </p:sp>
    </p:spTree>
    <p:extLst>
      <p:ext uri="{BB962C8B-B14F-4D97-AF65-F5344CB8AC3E}">
        <p14:creationId xmlns:p14="http://schemas.microsoft.com/office/powerpoint/2010/main" val="357754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2" name="グループ化 17">
            <a:extLst>
              <a:ext uri="{FF2B5EF4-FFF2-40B4-BE49-F238E27FC236}">
                <a16:creationId xmlns:a16="http://schemas.microsoft.com/office/drawing/2014/main" id="{B192DDF4-889F-4E5B-A035-8B476A275B5C}"/>
              </a:ext>
            </a:extLst>
          </p:cNvPr>
          <p:cNvGrpSpPr>
            <a:grpSpLocks/>
          </p:cNvGrpSpPr>
          <p:nvPr/>
        </p:nvGrpSpPr>
        <p:grpSpPr bwMode="auto">
          <a:xfrm>
            <a:off x="803275" y="1989138"/>
            <a:ext cx="5929313" cy="2800350"/>
            <a:chOff x="5785872" y="2204864"/>
            <a:chExt cx="5770904" cy="2742916"/>
          </a:xfrm>
        </p:grpSpPr>
        <p:cxnSp>
          <p:nvCxnSpPr>
            <p:cNvPr id="3" name="直線コネクタ 2">
              <a:extLst>
                <a:ext uri="{FF2B5EF4-FFF2-40B4-BE49-F238E27FC236}">
                  <a16:creationId xmlns:a16="http://schemas.microsoft.com/office/drawing/2014/main" id="{0DF426A7-6559-4463-89BF-FE0D23395DF7}"/>
                </a:ext>
              </a:extLst>
            </p:cNvPr>
            <p:cNvCxnSpPr/>
            <p:nvPr/>
          </p:nvCxnSpPr>
          <p:spPr>
            <a:xfrm>
              <a:off x="6155149" y="2204864"/>
              <a:ext cx="0" cy="2742916"/>
            </a:xfrm>
            <a:prstGeom prst="line">
              <a:avLst/>
            </a:prstGeom>
            <a:ln w="5715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78BDB8D4-3B70-4CE9-BC2C-E45893B1F3A2}"/>
                </a:ext>
              </a:extLst>
            </p:cNvPr>
            <p:cNvCxnSpPr/>
            <p:nvPr/>
          </p:nvCxnSpPr>
          <p:spPr>
            <a:xfrm>
              <a:off x="5785872" y="3526564"/>
              <a:ext cx="5770904" cy="0"/>
            </a:xfrm>
            <a:prstGeom prst="line">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 name="角丸四角形 5">
            <a:extLst>
              <a:ext uri="{FF2B5EF4-FFF2-40B4-BE49-F238E27FC236}">
                <a16:creationId xmlns:a16="http://schemas.microsoft.com/office/drawing/2014/main" id="{7418D79F-3214-45CE-BDE7-66979D04EE4A}"/>
              </a:ext>
            </a:extLst>
          </p:cNvPr>
          <p:cNvSpPr/>
          <p:nvPr userDrawn="1"/>
        </p:nvSpPr>
        <p:spPr bwMode="auto">
          <a:xfrm>
            <a:off x="4492625" y="4191000"/>
            <a:ext cx="1727200" cy="53975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6">
            <a:extLst>
              <a:ext uri="{FF2B5EF4-FFF2-40B4-BE49-F238E27FC236}">
                <a16:creationId xmlns:a16="http://schemas.microsoft.com/office/drawing/2014/main" id="{FBB8AAFB-A026-48E5-9F53-CAF70184F1CB}"/>
              </a:ext>
            </a:extLst>
          </p:cNvPr>
          <p:cNvSpPr/>
          <p:nvPr userDrawn="1"/>
        </p:nvSpPr>
        <p:spPr bwMode="auto">
          <a:xfrm>
            <a:off x="6516688" y="4191000"/>
            <a:ext cx="1727200" cy="539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7">
            <a:extLst>
              <a:ext uri="{FF2B5EF4-FFF2-40B4-BE49-F238E27FC236}">
                <a16:creationId xmlns:a16="http://schemas.microsoft.com/office/drawing/2014/main" id="{C3F1A7BD-9F0F-42FF-8493-AF8299C0945E}"/>
              </a:ext>
            </a:extLst>
          </p:cNvPr>
          <p:cNvSpPr/>
          <p:nvPr userDrawn="1"/>
        </p:nvSpPr>
        <p:spPr>
          <a:xfrm>
            <a:off x="4492625"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8">
            <a:extLst>
              <a:ext uri="{FF2B5EF4-FFF2-40B4-BE49-F238E27FC236}">
                <a16:creationId xmlns:a16="http://schemas.microsoft.com/office/drawing/2014/main" id="{F6B98C44-564B-4BB7-BC68-2D524457EF6A}"/>
              </a:ext>
            </a:extLst>
          </p:cNvPr>
          <p:cNvSpPr/>
          <p:nvPr userDrawn="1"/>
        </p:nvSpPr>
        <p:spPr>
          <a:xfrm>
            <a:off x="6516688"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51499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965810E-B140-4ED1-BDF3-9DEB185F7990}"/>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924B420E-41A9-49A6-B75D-FF91D7BD6651}"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C17C95E7-A63E-4DE2-87E9-834E06B97D5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8C4A19D-FB6C-4C73-B7B4-3B14C4433AA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ECC62DA-3502-4FA2-AC70-BF966F83DF25}" type="slidenum">
              <a:rPr lang="ja-JP" altLang="en-US"/>
              <a:pPr/>
              <a:t>‹#›</a:t>
            </a:fld>
            <a:endParaRPr lang="ja-JP" altLang="en-US"/>
          </a:p>
        </p:txBody>
      </p:sp>
    </p:spTree>
    <p:extLst>
      <p:ext uri="{BB962C8B-B14F-4D97-AF65-F5344CB8AC3E}">
        <p14:creationId xmlns:p14="http://schemas.microsoft.com/office/powerpoint/2010/main" val="72082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0CEF647-2E5B-4756-AB80-FAD72C7CC20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51159B0A-A79C-41B8-9844-79BD78F7FC78}"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49824E41-5B32-48CD-AABD-2679F98FF403}"/>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764C42C-6ABB-4143-8C1F-459B55C37CE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5E02372-4ACD-4C7E-B08A-AC91616EE4E0}" type="slidenum">
              <a:rPr lang="ja-JP" altLang="en-US"/>
              <a:pPr/>
              <a:t>‹#›</a:t>
            </a:fld>
            <a:endParaRPr lang="ja-JP" altLang="en-US"/>
          </a:p>
        </p:txBody>
      </p:sp>
    </p:spTree>
    <p:extLst>
      <p:ext uri="{BB962C8B-B14F-4D97-AF65-F5344CB8AC3E}">
        <p14:creationId xmlns:p14="http://schemas.microsoft.com/office/powerpoint/2010/main" val="3337304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BD174B3-8515-459A-A350-A6D8FC5E397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FF52751-A4A3-441A-900F-2751B833322B}" type="datetimeFigureOut">
              <a:rPr lang="ja-JP" altLang="en-US"/>
              <a:pPr>
                <a:defRPr/>
              </a:pPr>
              <a:t>2021/11/25</a:t>
            </a:fld>
            <a:endParaRPr lang="ja-JP" altLang="en-US"/>
          </a:p>
        </p:txBody>
      </p:sp>
      <p:sp>
        <p:nvSpPr>
          <p:cNvPr id="6" name="フッター プレースホルダー 5">
            <a:extLst>
              <a:ext uri="{FF2B5EF4-FFF2-40B4-BE49-F238E27FC236}">
                <a16:creationId xmlns:a16="http://schemas.microsoft.com/office/drawing/2014/main" id="{D25BB85E-C7BB-434E-88AA-477BA3763F2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88F21A8-3C39-413B-BA1A-AE4E8004A64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A1C4A2-50FE-4B81-A5A5-FA113EED3345}" type="slidenum">
              <a:rPr lang="ja-JP" altLang="en-US"/>
              <a:pPr/>
              <a:t>‹#›</a:t>
            </a:fld>
            <a:endParaRPr lang="ja-JP" altLang="en-US"/>
          </a:p>
        </p:txBody>
      </p:sp>
    </p:spTree>
    <p:extLst>
      <p:ext uri="{BB962C8B-B14F-4D97-AF65-F5344CB8AC3E}">
        <p14:creationId xmlns:p14="http://schemas.microsoft.com/office/powerpoint/2010/main" val="1602475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7C70489D-72F1-4045-B744-3D0D9699F52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DD6968B-9357-49F1-ADB0-114886FD5C17}" type="datetimeFigureOut">
              <a:rPr lang="ja-JP" altLang="en-US"/>
              <a:pPr>
                <a:defRPr/>
              </a:pPr>
              <a:t>2021/11/25</a:t>
            </a:fld>
            <a:endParaRPr lang="ja-JP" altLang="en-US"/>
          </a:p>
        </p:txBody>
      </p:sp>
      <p:sp>
        <p:nvSpPr>
          <p:cNvPr id="8" name="フッター プレースホルダー 7">
            <a:extLst>
              <a:ext uri="{FF2B5EF4-FFF2-40B4-BE49-F238E27FC236}">
                <a16:creationId xmlns:a16="http://schemas.microsoft.com/office/drawing/2014/main" id="{48E1272C-2AF3-4008-AB3E-D128CF00A78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A6860F03-F7B9-4B40-8EDD-67553B00E95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F0F25D-E7BA-4291-9AAC-F336E36BCFCD}" type="slidenum">
              <a:rPr lang="ja-JP" altLang="en-US"/>
              <a:pPr/>
              <a:t>‹#›</a:t>
            </a:fld>
            <a:endParaRPr lang="ja-JP" altLang="en-US"/>
          </a:p>
        </p:txBody>
      </p:sp>
    </p:spTree>
    <p:extLst>
      <p:ext uri="{BB962C8B-B14F-4D97-AF65-F5344CB8AC3E}">
        <p14:creationId xmlns:p14="http://schemas.microsoft.com/office/powerpoint/2010/main" val="37874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A51E9868-5F38-473D-B020-5F9EA3A4764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D355213C-6B8A-4F92-B1C4-C8BB7F38F5A3}" type="datetimeFigureOut">
              <a:rPr lang="ja-JP" altLang="en-US"/>
              <a:pPr>
                <a:defRPr/>
              </a:pPr>
              <a:t>2021/11/25</a:t>
            </a:fld>
            <a:endParaRPr lang="ja-JP" altLang="en-US"/>
          </a:p>
        </p:txBody>
      </p:sp>
      <p:sp>
        <p:nvSpPr>
          <p:cNvPr id="4" name="フッター プレースホルダー 3">
            <a:extLst>
              <a:ext uri="{FF2B5EF4-FFF2-40B4-BE49-F238E27FC236}">
                <a16:creationId xmlns:a16="http://schemas.microsoft.com/office/drawing/2014/main" id="{F5778671-D361-4CF3-B7EE-6590095EDAE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3B661921-8C07-4011-9C65-11C643B7709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70BBE13-807C-435D-8E57-1F0D103F61DC}" type="slidenum">
              <a:rPr lang="ja-JP" altLang="en-US"/>
              <a:pPr/>
              <a:t>‹#›</a:t>
            </a:fld>
            <a:endParaRPr lang="ja-JP" altLang="en-US"/>
          </a:p>
        </p:txBody>
      </p:sp>
    </p:spTree>
    <p:extLst>
      <p:ext uri="{BB962C8B-B14F-4D97-AF65-F5344CB8AC3E}">
        <p14:creationId xmlns:p14="http://schemas.microsoft.com/office/powerpoint/2010/main" val="1961839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E2EE9C-974F-44B4-99E8-CC79C31E988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D5C003A-7761-45F8-9408-188965FBF0F0}" type="datetimeFigureOut">
              <a:rPr lang="ja-JP" altLang="en-US"/>
              <a:pPr>
                <a:defRPr/>
              </a:pPr>
              <a:t>2021/11/25</a:t>
            </a:fld>
            <a:endParaRPr lang="ja-JP" altLang="en-US"/>
          </a:p>
        </p:txBody>
      </p:sp>
      <p:sp>
        <p:nvSpPr>
          <p:cNvPr id="3" name="フッター プレースホルダー 2">
            <a:extLst>
              <a:ext uri="{FF2B5EF4-FFF2-40B4-BE49-F238E27FC236}">
                <a16:creationId xmlns:a16="http://schemas.microsoft.com/office/drawing/2014/main" id="{D6E0208F-CE15-4538-997C-15CFA81319D1}"/>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B5639B40-1343-465E-91D1-A2D581F75AD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6936A8B-BBE6-44B0-B383-7A29C730C471}" type="slidenum">
              <a:rPr lang="ja-JP" altLang="en-US"/>
              <a:pPr/>
              <a:t>‹#›</a:t>
            </a:fld>
            <a:endParaRPr lang="ja-JP" altLang="en-US"/>
          </a:p>
        </p:txBody>
      </p:sp>
    </p:spTree>
    <p:extLst>
      <p:ext uri="{BB962C8B-B14F-4D97-AF65-F5344CB8AC3E}">
        <p14:creationId xmlns:p14="http://schemas.microsoft.com/office/powerpoint/2010/main" val="152663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A5DE964-DF25-4841-974D-1FE3A7E29CE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D5ABB89-5BEB-4707-BA99-0844282CBC80}"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73F66F91-AA77-461A-A799-34CDE20E30C0}"/>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57B9C15-81D2-4F14-9265-31F5E9F2E0E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099597F-F84C-481D-BBFB-EC5141DEEB40}" type="slidenum">
              <a:rPr lang="ja-JP" altLang="en-US"/>
              <a:pPr/>
              <a:t>‹#›</a:t>
            </a:fld>
            <a:endParaRPr lang="ja-JP" altLang="en-US"/>
          </a:p>
        </p:txBody>
      </p:sp>
    </p:spTree>
    <p:extLst>
      <p:ext uri="{BB962C8B-B14F-4D97-AF65-F5344CB8AC3E}">
        <p14:creationId xmlns:p14="http://schemas.microsoft.com/office/powerpoint/2010/main" val="1926099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EE10363-569B-42B3-B6FA-AF0088D1DA81}"/>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83D4DAFE-D2C6-4B84-AB8E-BBDA61D191AE}" type="datetimeFigureOut">
              <a:rPr lang="ja-JP" altLang="en-US"/>
              <a:pPr>
                <a:defRPr/>
              </a:pPr>
              <a:t>2021/11/25</a:t>
            </a:fld>
            <a:endParaRPr lang="ja-JP" altLang="en-US"/>
          </a:p>
        </p:txBody>
      </p:sp>
      <p:sp>
        <p:nvSpPr>
          <p:cNvPr id="6" name="フッター プレースホルダー 5">
            <a:extLst>
              <a:ext uri="{FF2B5EF4-FFF2-40B4-BE49-F238E27FC236}">
                <a16:creationId xmlns:a16="http://schemas.microsoft.com/office/drawing/2014/main" id="{ED416A96-652D-413A-96F0-98CEF6DC57D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EBA0216-6CEF-4DFB-A825-DBEE5DDDCB1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569CCF2-0A8E-4C2B-81F8-2246D4EFC05F}" type="slidenum">
              <a:rPr lang="ja-JP" altLang="en-US"/>
              <a:pPr/>
              <a:t>‹#›</a:t>
            </a:fld>
            <a:endParaRPr lang="ja-JP" altLang="en-US"/>
          </a:p>
        </p:txBody>
      </p:sp>
    </p:spTree>
    <p:extLst>
      <p:ext uri="{BB962C8B-B14F-4D97-AF65-F5344CB8AC3E}">
        <p14:creationId xmlns:p14="http://schemas.microsoft.com/office/powerpoint/2010/main" val="170138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8A70DB9E-B6FF-45E7-BE98-E4C038D1B6E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EEBCE0C-D0A1-4195-BEED-B68174AC1533}" type="datetimeFigureOut">
              <a:rPr lang="ja-JP" altLang="en-US"/>
              <a:pPr>
                <a:defRPr/>
              </a:pPr>
              <a:t>2021/11/25</a:t>
            </a:fld>
            <a:endParaRPr lang="ja-JP" altLang="en-US"/>
          </a:p>
        </p:txBody>
      </p:sp>
      <p:sp>
        <p:nvSpPr>
          <p:cNvPr id="6" name="フッター プレースホルダー 5">
            <a:extLst>
              <a:ext uri="{FF2B5EF4-FFF2-40B4-BE49-F238E27FC236}">
                <a16:creationId xmlns:a16="http://schemas.microsoft.com/office/drawing/2014/main" id="{FD765E11-6F56-4D87-9B02-356DBBAB9D0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C614A055-44DD-4A08-B732-EB8B638B7D1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AE57167-8781-4917-976C-DF49B9DF77EC}" type="slidenum">
              <a:rPr lang="ja-JP" altLang="en-US"/>
              <a:pPr/>
              <a:t>‹#›</a:t>
            </a:fld>
            <a:endParaRPr lang="ja-JP" altLang="en-US"/>
          </a:p>
        </p:txBody>
      </p:sp>
    </p:spTree>
    <p:extLst>
      <p:ext uri="{BB962C8B-B14F-4D97-AF65-F5344CB8AC3E}">
        <p14:creationId xmlns:p14="http://schemas.microsoft.com/office/powerpoint/2010/main" val="127633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175D084-6B70-4B11-B694-FA518E4260B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A48F304-4A9A-4CA5-9ECE-95DDE23B0193}"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C8430F2-2958-418C-8A2A-EBDB31478823}"/>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61C5D66-E6C9-458F-8DBD-D74E94F9BA3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8664C8D-C7C5-4280-9187-055A7BA32248}" type="slidenum">
              <a:rPr lang="ja-JP" altLang="en-US"/>
              <a:pPr/>
              <a:t>‹#›</a:t>
            </a:fld>
            <a:endParaRPr lang="ja-JP" altLang="en-US"/>
          </a:p>
        </p:txBody>
      </p:sp>
    </p:spTree>
    <p:extLst>
      <p:ext uri="{BB962C8B-B14F-4D97-AF65-F5344CB8AC3E}">
        <p14:creationId xmlns:p14="http://schemas.microsoft.com/office/powerpoint/2010/main" val="1440354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7383603-060E-40DB-85DF-AFD6383FABDE}"/>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BE178B77-6DBE-4575-A93E-A7C47BCA38C2}"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6EC552CB-9524-45CD-82BC-C56623828EE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9E2C827-15A0-4A71-B84B-AD8581568EA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F33CC2E-BD3E-411B-88E0-9AB42A896EAC}" type="slidenum">
              <a:rPr lang="ja-JP" altLang="en-US"/>
              <a:pPr/>
              <a:t>‹#›</a:t>
            </a:fld>
            <a:endParaRPr lang="ja-JP" altLang="en-US"/>
          </a:p>
        </p:txBody>
      </p:sp>
    </p:spTree>
    <p:extLst>
      <p:ext uri="{BB962C8B-B14F-4D97-AF65-F5344CB8AC3E}">
        <p14:creationId xmlns:p14="http://schemas.microsoft.com/office/powerpoint/2010/main" val="3998172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118E815-01B6-471F-8CE9-4153B59A27D9}"/>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483443D-2C6F-4503-A99A-EA30E05B4D6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5267B89D-3071-4F33-B878-4C70A407A28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BFCEDAE-EEDD-4B18-8C92-64D0D906892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36484AA-CE7B-4D63-BF5A-A8DC45B7728A}" type="slidenum">
              <a:rPr lang="ja-JP" altLang="en-US"/>
              <a:pPr/>
              <a:t>‹#›</a:t>
            </a:fld>
            <a:endParaRPr lang="ja-JP" altLang="en-US"/>
          </a:p>
        </p:txBody>
      </p:sp>
    </p:spTree>
    <p:extLst>
      <p:ext uri="{BB962C8B-B14F-4D97-AF65-F5344CB8AC3E}">
        <p14:creationId xmlns:p14="http://schemas.microsoft.com/office/powerpoint/2010/main" val="394648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086B3D8-2231-4BEA-8CE9-316DF1ED7672}"/>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FD3DF2DC-C71C-4D55-BC84-A096AE25F345}"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1201F274-894E-4BA7-AA57-4C7DA2D9E696}"/>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659BC49-203F-4A66-9A69-A3197C55BB0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B201A3A-31E9-476F-9A6D-3ED1C388764E}" type="slidenum">
              <a:rPr lang="ja-JP" altLang="en-US"/>
              <a:pPr/>
              <a:t>‹#›</a:t>
            </a:fld>
            <a:endParaRPr lang="ja-JP" altLang="en-US"/>
          </a:p>
        </p:txBody>
      </p:sp>
    </p:spTree>
    <p:extLst>
      <p:ext uri="{BB962C8B-B14F-4D97-AF65-F5344CB8AC3E}">
        <p14:creationId xmlns:p14="http://schemas.microsoft.com/office/powerpoint/2010/main" val="2807145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450DAD0-490E-4897-B6C2-96B275D532A2}"/>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0F27D9A-7FAC-43EF-BC0A-DEE3355545CF}"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3932D913-3D1D-4C5C-9B40-980E70B4629A}"/>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BC63D5A-B278-4D02-BE63-8A41B32D9C7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7B1D83E-1698-4B0D-A0AF-50C264ECADB3}" type="slidenum">
              <a:rPr lang="ja-JP" altLang="en-US"/>
              <a:pPr/>
              <a:t>‹#›</a:t>
            </a:fld>
            <a:endParaRPr lang="ja-JP" altLang="en-US"/>
          </a:p>
        </p:txBody>
      </p:sp>
    </p:spTree>
    <p:extLst>
      <p:ext uri="{BB962C8B-B14F-4D97-AF65-F5344CB8AC3E}">
        <p14:creationId xmlns:p14="http://schemas.microsoft.com/office/powerpoint/2010/main" val="914889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9A2FEF40-F79E-4993-8FDF-D5D4CFAD8F4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CCE0896-AE1C-4D67-A401-A28A7FFB0AB3}"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90F8085A-1F03-49CB-AE73-8B25860D211D}"/>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7EA41DF-C7E3-4FE3-B031-B57F407FA52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7C1AECD-3D79-4731-ACE9-3F4DFE216858}" type="slidenum">
              <a:rPr lang="ja-JP" altLang="en-US"/>
              <a:pPr/>
              <a:t>‹#›</a:t>
            </a:fld>
            <a:endParaRPr lang="ja-JP" altLang="en-US"/>
          </a:p>
        </p:txBody>
      </p:sp>
    </p:spTree>
    <p:extLst>
      <p:ext uri="{BB962C8B-B14F-4D97-AF65-F5344CB8AC3E}">
        <p14:creationId xmlns:p14="http://schemas.microsoft.com/office/powerpoint/2010/main" val="261405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9AB6110-B9FE-418D-B2BC-2C805A79A886}"/>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C3033DF-C1AF-4A9F-8825-7D6130A6AE02}" type="datetimeFigureOut">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9D8D354D-68B3-4144-B478-8B5AEAD3E857}"/>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6DCCD0BA-0F26-45A3-9018-D795394A08F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599A4C9-585D-49AB-996E-ACA9082C361E}" type="slidenum">
              <a:rPr lang="ja-JP" altLang="en-US"/>
              <a:pPr/>
              <a:t>‹#›</a:t>
            </a:fld>
            <a:endParaRPr lang="ja-JP" altLang="en-US"/>
          </a:p>
        </p:txBody>
      </p:sp>
    </p:spTree>
    <p:extLst>
      <p:ext uri="{BB962C8B-B14F-4D97-AF65-F5344CB8AC3E}">
        <p14:creationId xmlns:p14="http://schemas.microsoft.com/office/powerpoint/2010/main" val="3838054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EEF89C9-AD45-4025-B342-94778E93C4CC}"/>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8702059-01B4-4F72-9EF6-DFDAB2806082}" type="datetimeFigureOut">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F4F0DC54-6ABB-4537-B0C5-EDE7497B642C}"/>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CA290E6-9FD9-4DCE-B64B-252E9209B68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739ED15-19ED-43C6-A685-4A21490C61C0}" type="slidenum">
              <a:rPr lang="ja-JP" altLang="en-US"/>
              <a:pPr/>
              <a:t>‹#›</a:t>
            </a:fld>
            <a:endParaRPr lang="ja-JP" altLang="en-US"/>
          </a:p>
        </p:txBody>
      </p:sp>
    </p:spTree>
    <p:extLst>
      <p:ext uri="{BB962C8B-B14F-4D97-AF65-F5344CB8AC3E}">
        <p14:creationId xmlns:p14="http://schemas.microsoft.com/office/powerpoint/2010/main" val="117961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9A4811B3-479A-462E-96F1-9CD2662A7D71}"/>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4019BCFC-B2B4-4716-B608-0A2C32091158}"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D9E55B2-CADC-4DFC-9B71-AA67AAFDDB1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EAF1949-08F0-4550-AC53-7ED7284FBA3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EEE9211-0B2F-424B-85B9-316C467760CF}" type="slidenum">
              <a:rPr lang="ja-JP" altLang="en-US"/>
              <a:pPr/>
              <a:t>‹#›</a:t>
            </a:fld>
            <a:endParaRPr lang="ja-JP" altLang="en-US"/>
          </a:p>
        </p:txBody>
      </p:sp>
    </p:spTree>
    <p:extLst>
      <p:ext uri="{BB962C8B-B14F-4D97-AF65-F5344CB8AC3E}">
        <p14:creationId xmlns:p14="http://schemas.microsoft.com/office/powerpoint/2010/main" val="3357320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FE23D0-7D82-4E3D-A300-4A48F9138A19}"/>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479F90FD-167E-400B-8CAD-CE883C19F781}" type="datetimeFigureOut">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7DE63E16-76C9-445C-B206-A27BB00FC664}"/>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EC971C18-290A-475B-92F8-79AC99219E0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B0FE6CC-7AC3-4F25-AADC-049AE1C09866}" type="slidenum">
              <a:rPr lang="ja-JP" altLang="en-US"/>
              <a:pPr/>
              <a:t>‹#›</a:t>
            </a:fld>
            <a:endParaRPr lang="ja-JP" altLang="en-US"/>
          </a:p>
        </p:txBody>
      </p:sp>
    </p:spTree>
    <p:extLst>
      <p:ext uri="{BB962C8B-B14F-4D97-AF65-F5344CB8AC3E}">
        <p14:creationId xmlns:p14="http://schemas.microsoft.com/office/powerpoint/2010/main" val="3789851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9A76426-4D06-4718-9640-E52590375136}"/>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17C83F1C-A8BF-4E77-BDF5-65973ED974E2}"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A19D10A1-F219-4798-9698-31A08FDC7191}"/>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BEB1607-E553-4E7F-AA79-3B96F46A326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46E358F-F33D-4CE0-9A62-BB2F512D7651}" type="slidenum">
              <a:rPr lang="ja-JP" altLang="en-US"/>
              <a:pPr/>
              <a:t>‹#›</a:t>
            </a:fld>
            <a:endParaRPr lang="ja-JP" altLang="en-US"/>
          </a:p>
        </p:txBody>
      </p:sp>
    </p:spTree>
    <p:extLst>
      <p:ext uri="{BB962C8B-B14F-4D97-AF65-F5344CB8AC3E}">
        <p14:creationId xmlns:p14="http://schemas.microsoft.com/office/powerpoint/2010/main" val="3191659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D12ED93-E63B-4484-9A0D-DFA27E14DD4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B9DAAC75-B3C6-4131-BB18-673AB4E0445D}"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861AD3AB-D97A-41BB-9BBC-7E84099641AF}"/>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6A728C4-C095-4036-B92E-BDA22A5726D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71B90AD-4AD3-40F0-BC38-F9BE9E3F2E0C}" type="slidenum">
              <a:rPr lang="ja-JP" altLang="en-US"/>
              <a:pPr/>
              <a:t>‹#›</a:t>
            </a:fld>
            <a:endParaRPr lang="ja-JP" altLang="en-US"/>
          </a:p>
        </p:txBody>
      </p:sp>
    </p:spTree>
    <p:extLst>
      <p:ext uri="{BB962C8B-B14F-4D97-AF65-F5344CB8AC3E}">
        <p14:creationId xmlns:p14="http://schemas.microsoft.com/office/powerpoint/2010/main" val="3565423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D595032-8569-4301-A511-B35664DC98E8}"/>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F15B8F93-4938-45C9-B715-0D71D6E114A8}"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6E604402-3AFC-46CA-BF0A-BC15DCDCCB54}"/>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E11407B-23B8-485E-B89C-86FF3A83F27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6DF9970-6CFD-4CFD-8462-9BCFDD4855E8}" type="slidenum">
              <a:rPr lang="ja-JP" altLang="en-US"/>
              <a:pPr/>
              <a:t>‹#›</a:t>
            </a:fld>
            <a:endParaRPr lang="ja-JP" altLang="en-US"/>
          </a:p>
        </p:txBody>
      </p:sp>
    </p:spTree>
    <p:extLst>
      <p:ext uri="{BB962C8B-B14F-4D97-AF65-F5344CB8AC3E}">
        <p14:creationId xmlns:p14="http://schemas.microsoft.com/office/powerpoint/2010/main" val="4251961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47DDCF-5DDE-46F6-A9FE-9F177BCA249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9F0D8014-C92B-41F4-A999-2BA24BEF83E9}"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D2DC8C9B-CE30-4D97-B7B9-3D1906E76F93}"/>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64E18A2-EAB3-4E89-8E6B-9B7A023E937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F178287-9D6C-4519-8860-3D89B81827A7}" type="slidenum">
              <a:rPr lang="ja-JP" altLang="en-US"/>
              <a:pPr/>
              <a:t>‹#›</a:t>
            </a:fld>
            <a:endParaRPr lang="ja-JP" altLang="en-US"/>
          </a:p>
        </p:txBody>
      </p:sp>
    </p:spTree>
    <p:extLst>
      <p:ext uri="{BB962C8B-B14F-4D97-AF65-F5344CB8AC3E}">
        <p14:creationId xmlns:p14="http://schemas.microsoft.com/office/powerpoint/2010/main" val="2466226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8673AA60-68AD-4451-BD72-387346F3A5D3}"/>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D2012164-D8D5-4AF1-9693-E5DC1504BED5}"/>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D7ED5AC-B074-496F-8872-F651DC28482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38A0142-CF0B-4456-AAB2-3D231E4C9AD5}" type="slidenum">
              <a:rPr lang="ja-JP" altLang="en-US"/>
              <a:pPr/>
              <a:t>‹#›</a:t>
            </a:fld>
            <a:endParaRPr lang="ja-JP" altLang="en-US"/>
          </a:p>
        </p:txBody>
      </p:sp>
    </p:spTree>
    <p:extLst>
      <p:ext uri="{BB962C8B-B14F-4D97-AF65-F5344CB8AC3E}">
        <p14:creationId xmlns:p14="http://schemas.microsoft.com/office/powerpoint/2010/main" val="231922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C7B5EF8-DA41-4379-850D-31836DBA999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148D6BEF-9825-4082-BE79-40AE6B2255FA}"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B63E749D-B53B-4A6A-BBA7-FF231F3BF34B}"/>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B26024B-EA29-447A-B4A6-F977DCE39EF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4BA315-3D97-4648-B66C-0175DC4241F7}" type="slidenum">
              <a:rPr lang="ja-JP" altLang="en-US"/>
              <a:pPr/>
              <a:t>‹#›</a:t>
            </a:fld>
            <a:endParaRPr lang="ja-JP" altLang="en-US"/>
          </a:p>
        </p:txBody>
      </p:sp>
    </p:spTree>
    <p:extLst>
      <p:ext uri="{BB962C8B-B14F-4D97-AF65-F5344CB8AC3E}">
        <p14:creationId xmlns:p14="http://schemas.microsoft.com/office/powerpoint/2010/main" val="19835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7791B85-6B33-4BBA-BCAF-544DB931A51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A086885-27DF-4CB1-8118-A173C4660794}" type="datetimeFigureOut">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142351C0-4295-478F-89BC-7C1FEEEE697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81BF401-3DDF-414B-A8DF-F337660DB50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33F00F-F437-42F6-9197-42269A12055A}" type="slidenum">
              <a:rPr lang="ja-JP" altLang="en-US"/>
              <a:pPr/>
              <a:t>‹#›</a:t>
            </a:fld>
            <a:endParaRPr lang="ja-JP" altLang="en-US"/>
          </a:p>
        </p:txBody>
      </p:sp>
    </p:spTree>
    <p:extLst>
      <p:ext uri="{BB962C8B-B14F-4D97-AF65-F5344CB8AC3E}">
        <p14:creationId xmlns:p14="http://schemas.microsoft.com/office/powerpoint/2010/main" val="27773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1A2DF3D3-F009-41F1-86B1-C1BAA16ED21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DF67CBC-1DB3-40BC-8802-B3CFD078590E}" type="datetimeFigureOut">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98EF5A63-581C-4742-B2FA-7E44907280E5}"/>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8E7612A-392F-4DB7-954A-A86EC973381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E340CE-2F16-4A33-824F-8AA8542077B3}" type="slidenum">
              <a:rPr lang="ja-JP" altLang="en-US"/>
              <a:pPr/>
              <a:t>‹#›</a:t>
            </a:fld>
            <a:endParaRPr lang="ja-JP" altLang="en-US"/>
          </a:p>
        </p:txBody>
      </p:sp>
    </p:spTree>
    <p:extLst>
      <p:ext uri="{BB962C8B-B14F-4D97-AF65-F5344CB8AC3E}">
        <p14:creationId xmlns:p14="http://schemas.microsoft.com/office/powerpoint/2010/main" val="14107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D4B46A0-ACFF-4568-A847-5A581F2F2306}"/>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10205C7F-7122-4BA7-A905-727FD07363BB}" type="datetimeFigureOut">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E39C16E0-C44C-436E-873B-BFD0DA0B9E7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4A254280-A8CD-4300-95DA-E763EE94FCB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26B7C58-B68E-4F3F-93A8-61CD4CEFF536}" type="slidenum">
              <a:rPr lang="ja-JP" altLang="en-US"/>
              <a:pPr/>
              <a:t>‹#›</a:t>
            </a:fld>
            <a:endParaRPr lang="ja-JP" altLang="en-US"/>
          </a:p>
        </p:txBody>
      </p:sp>
    </p:spTree>
    <p:extLst>
      <p:ext uri="{BB962C8B-B14F-4D97-AF65-F5344CB8AC3E}">
        <p14:creationId xmlns:p14="http://schemas.microsoft.com/office/powerpoint/2010/main" val="403867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F338807-ADD5-4002-98C8-43127280BE8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7DB44B34-0777-4DB6-9DFC-593624CDB187}"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BC31A63E-2443-4C28-86A2-CC892C86B8D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694A397-198C-4FAE-8F8E-D89BABEEFC5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EFF0B62-0EED-4FBB-885F-337B73D258D3}" type="slidenum">
              <a:rPr lang="ja-JP" altLang="en-US"/>
              <a:pPr/>
              <a:t>‹#›</a:t>
            </a:fld>
            <a:endParaRPr lang="ja-JP" altLang="en-US"/>
          </a:p>
        </p:txBody>
      </p:sp>
    </p:spTree>
    <p:extLst>
      <p:ext uri="{BB962C8B-B14F-4D97-AF65-F5344CB8AC3E}">
        <p14:creationId xmlns:p14="http://schemas.microsoft.com/office/powerpoint/2010/main" val="957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98F6574-8F70-41FD-B3A5-E1EB1CF3A89D}"/>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8279560-5B39-431A-AA30-4E881643CCCA}"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1A07600E-704C-4973-921E-20C55234097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50601A1-83B7-4216-9A1E-E5CBCE2BCF0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8362AC-991C-4BDA-8411-631400BDD927}" type="slidenum">
              <a:rPr lang="ja-JP" altLang="en-US"/>
              <a:pPr/>
              <a:t>‹#›</a:t>
            </a:fld>
            <a:endParaRPr lang="ja-JP" altLang="en-US"/>
          </a:p>
        </p:txBody>
      </p:sp>
    </p:spTree>
    <p:extLst>
      <p:ext uri="{BB962C8B-B14F-4D97-AF65-F5344CB8AC3E}">
        <p14:creationId xmlns:p14="http://schemas.microsoft.com/office/powerpoint/2010/main" val="380681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1">
            <a:extLst>
              <a:ext uri="{FF2B5EF4-FFF2-40B4-BE49-F238E27FC236}">
                <a16:creationId xmlns:a16="http://schemas.microsoft.com/office/drawing/2014/main" id="{D64F1C03-B9B2-4942-B37F-2C975249826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61" r:id="rId1"/>
    <p:sldLayoutId id="2147489462" r:id="rId2"/>
    <p:sldLayoutId id="2147489463" r:id="rId3"/>
    <p:sldLayoutId id="2147489464" r:id="rId4"/>
    <p:sldLayoutId id="2147489465" r:id="rId5"/>
    <p:sldLayoutId id="2147489466" r:id="rId6"/>
    <p:sldLayoutId id="2147489467" r:id="rId7"/>
    <p:sldLayoutId id="2147489468" r:id="rId8"/>
    <p:sldLayoutId id="2147489469" r:id="rId9"/>
    <p:sldLayoutId id="2147489470" r:id="rId10"/>
    <p:sldLayoutId id="2147489471" r:id="rId11"/>
    <p:sldLayoutId id="2147489472"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図 6">
            <a:extLst>
              <a:ext uri="{FF2B5EF4-FFF2-40B4-BE49-F238E27FC236}">
                <a16:creationId xmlns:a16="http://schemas.microsoft.com/office/drawing/2014/main" id="{7EF9AEDA-F1DF-4F9A-954D-91C165C9B8F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73" r:id="rId1"/>
    <p:sldLayoutId id="2147489474" r:id="rId2"/>
    <p:sldLayoutId id="2147489475" r:id="rId3"/>
    <p:sldLayoutId id="2147489476" r:id="rId4"/>
    <p:sldLayoutId id="2147489477" r:id="rId5"/>
    <p:sldLayoutId id="2147489478" r:id="rId6"/>
    <p:sldLayoutId id="2147489479" r:id="rId7"/>
    <p:sldLayoutId id="2147489480" r:id="rId8"/>
    <p:sldLayoutId id="2147489481" r:id="rId9"/>
    <p:sldLayoutId id="2147489482" r:id="rId10"/>
    <p:sldLayoutId id="214748948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図 1">
            <a:extLst>
              <a:ext uri="{FF2B5EF4-FFF2-40B4-BE49-F238E27FC236}">
                <a16:creationId xmlns:a16="http://schemas.microsoft.com/office/drawing/2014/main" id="{BF7468A7-FC92-49AF-9908-A9E13BEEE0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484" r:id="rId1"/>
    <p:sldLayoutId id="2147489485" r:id="rId2"/>
    <p:sldLayoutId id="2147489486" r:id="rId3"/>
    <p:sldLayoutId id="2147489487" r:id="rId4"/>
    <p:sldLayoutId id="2147489488" r:id="rId5"/>
    <p:sldLayoutId id="2147489489" r:id="rId6"/>
    <p:sldLayoutId id="2147489490" r:id="rId7"/>
    <p:sldLayoutId id="2147489491" r:id="rId8"/>
    <p:sldLayoutId id="2147489492" r:id="rId9"/>
    <p:sldLayoutId id="2147489493" r:id="rId10"/>
    <p:sldLayoutId id="2147489494" r:id="rId11"/>
    <p:sldLayoutId id="2147489495"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26.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40.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8.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image" Target="../media/image62.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31.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80.png"/><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82.jpeg"/><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8.png"/><Relationship Id="rId7"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809C247-4803-4BDB-BE2F-7D0FC2381318}"/>
              </a:ext>
            </a:extLst>
          </p:cNvPr>
          <p:cNvSpPr txBox="1"/>
          <p:nvPr/>
        </p:nvSpPr>
        <p:spPr>
          <a:xfrm>
            <a:off x="919163" y="2628900"/>
            <a:ext cx="7283450" cy="1201738"/>
          </a:xfrm>
          <a:prstGeom prst="rect">
            <a:avLst/>
          </a:prstGeom>
          <a:noFill/>
        </p:spPr>
        <p:txBody>
          <a:bodyPr>
            <a:spAutoFit/>
          </a:bodyPr>
          <a:lstStyle/>
          <a:p>
            <a:pPr algn="ctr" eaLnBrk="1" fontAlgn="auto" hangingPunct="1">
              <a:spcBef>
                <a:spcPts val="0"/>
              </a:spcBef>
              <a:spcAft>
                <a:spcPts val="0"/>
              </a:spcAft>
              <a:defRPr/>
            </a:pPr>
            <a:r>
              <a:rPr lang="ja-JP" altLang="en-US" sz="7200" dirty="0">
                <a:latin typeface="+mn-lt"/>
                <a:ea typeface="+mn-ea"/>
              </a:rPr>
              <a:t>資産形成</a:t>
            </a:r>
            <a:endParaRPr lang="en-US" altLang="ja-JP" sz="7200" dirty="0">
              <a:latin typeface="+mn-lt"/>
              <a:ea typeface="+mn-ea"/>
            </a:endParaRPr>
          </a:p>
        </p:txBody>
      </p:sp>
      <p:pic>
        <p:nvPicPr>
          <p:cNvPr id="41987" name="図 3">
            <a:extLst>
              <a:ext uri="{FF2B5EF4-FFF2-40B4-BE49-F238E27FC236}">
                <a16:creationId xmlns:a16="http://schemas.microsoft.com/office/drawing/2014/main" id="{39920484-7C8F-4B04-B0C3-00ED692EBF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876925"/>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図 1">
            <a:extLst>
              <a:ext uri="{FF2B5EF4-FFF2-40B4-BE49-F238E27FC236}">
                <a16:creationId xmlns:a16="http://schemas.microsoft.com/office/drawing/2014/main" id="{9AA05ED4-55F0-4814-86C8-E9413CA58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図 1" descr="画面の領域">
            <a:extLst>
              <a:ext uri="{FF2B5EF4-FFF2-40B4-BE49-F238E27FC236}">
                <a16:creationId xmlns:a16="http://schemas.microsoft.com/office/drawing/2014/main" id="{4B6207D7-05F7-47F1-A972-DEB909441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テキスト ボックス 21">
            <a:extLst>
              <a:ext uri="{FF2B5EF4-FFF2-40B4-BE49-F238E27FC236}">
                <a16:creationId xmlns:a16="http://schemas.microsoft.com/office/drawing/2014/main" id="{E740C265-ACCE-4504-9BA2-D5679068B495}"/>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開発した新商品が人気を集め、売れ行きが好調です。</a:t>
            </a:r>
          </a:p>
        </p:txBody>
      </p:sp>
      <p:sp>
        <p:nvSpPr>
          <p:cNvPr id="60420" name="テキスト ボックス 102">
            <a:extLst>
              <a:ext uri="{FF2B5EF4-FFF2-40B4-BE49-F238E27FC236}">
                <a16:creationId xmlns:a16="http://schemas.microsoft.com/office/drawing/2014/main" id="{285F5516-5671-40FF-ADF6-21E41DAAD304}"/>
              </a:ext>
            </a:extLst>
          </p:cNvPr>
          <p:cNvSpPr txBox="1">
            <a:spLocks noChangeArrowheads="1"/>
          </p:cNvSpPr>
          <p:nvPr/>
        </p:nvSpPr>
        <p:spPr bwMode="auto">
          <a:xfrm>
            <a:off x="539750" y="620713"/>
            <a:ext cx="5757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成功編④</a:t>
            </a:r>
            <a:r>
              <a:rPr lang="en-US" altLang="ja-JP" sz="3200">
                <a:solidFill>
                  <a:schemeClr val="bg1"/>
                </a:solidFill>
              </a:rPr>
              <a:t>】</a:t>
            </a:r>
            <a:endParaRPr lang="ja-JP" altLang="en-US" sz="3200">
              <a:solidFill>
                <a:schemeClr val="bg1"/>
              </a:solidFill>
            </a:endParaRPr>
          </a:p>
        </p:txBody>
      </p:sp>
      <p:sp>
        <p:nvSpPr>
          <p:cNvPr id="49" name="角丸四角形 48">
            <a:extLst>
              <a:ext uri="{FF2B5EF4-FFF2-40B4-BE49-F238E27FC236}">
                <a16:creationId xmlns:a16="http://schemas.microsoft.com/office/drawing/2014/main" id="{16B1C815-0630-4142-BB8F-30D837BEFA90}"/>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星 7 50">
            <a:extLst>
              <a:ext uri="{FF2B5EF4-FFF2-40B4-BE49-F238E27FC236}">
                <a16:creationId xmlns:a16="http://schemas.microsoft.com/office/drawing/2014/main" id="{8D140287-C823-4D41-8D72-645C6CCAA102}"/>
              </a:ext>
            </a:extLst>
          </p:cNvPr>
          <p:cNvSpPr/>
          <p:nvPr/>
        </p:nvSpPr>
        <p:spPr>
          <a:xfrm>
            <a:off x="2722563" y="1752600"/>
            <a:ext cx="3671887" cy="3425825"/>
          </a:xfrm>
          <a:prstGeom prst="star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0423" name="図 25">
            <a:extLst>
              <a:ext uri="{FF2B5EF4-FFF2-40B4-BE49-F238E27FC236}">
                <a16:creationId xmlns:a16="http://schemas.microsoft.com/office/drawing/2014/main" id="{ABB82305-9183-4CA0-B8E4-C488D90D609E}"/>
              </a:ext>
            </a:extLst>
          </p:cNvPr>
          <p:cNvPicPr>
            <a:picLocks noChangeAspect="1"/>
          </p:cNvPicPr>
          <p:nvPr/>
        </p:nvPicPr>
        <p:blipFill>
          <a:blip r:embed="rId4">
            <a:extLst>
              <a:ext uri="{28A0092B-C50C-407E-A947-70E740481C1C}">
                <a14:useLocalDpi xmlns:a14="http://schemas.microsoft.com/office/drawing/2010/main" val="0"/>
              </a:ext>
            </a:extLst>
          </a:blip>
          <a:srcRect l="-1410" t="19212" r="1869" b="4375"/>
          <a:stretch>
            <a:fillRect/>
          </a:stretch>
        </p:blipFill>
        <p:spPr bwMode="auto">
          <a:xfrm>
            <a:off x="6477000" y="3784600"/>
            <a:ext cx="16589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図 1">
            <a:extLst>
              <a:ext uri="{FF2B5EF4-FFF2-40B4-BE49-F238E27FC236}">
                <a16:creationId xmlns:a16="http://schemas.microsoft.com/office/drawing/2014/main" id="{916BD44A-A8CA-4871-9ED8-820011F1F0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2811463"/>
            <a:ext cx="165893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5" name="グループ化 52">
            <a:extLst>
              <a:ext uri="{FF2B5EF4-FFF2-40B4-BE49-F238E27FC236}">
                <a16:creationId xmlns:a16="http://schemas.microsoft.com/office/drawing/2014/main" id="{E7D0D5C1-3CCC-4A37-905B-21B91BE379BF}"/>
              </a:ext>
            </a:extLst>
          </p:cNvPr>
          <p:cNvGrpSpPr>
            <a:grpSpLocks/>
          </p:cNvGrpSpPr>
          <p:nvPr/>
        </p:nvGrpSpPr>
        <p:grpSpPr bwMode="auto">
          <a:xfrm rot="425098">
            <a:off x="1081088" y="2070100"/>
            <a:ext cx="1860550" cy="954088"/>
            <a:chOff x="876114" y="1796819"/>
            <a:chExt cx="1860126" cy="954107"/>
          </a:xfrm>
        </p:grpSpPr>
        <p:sp>
          <p:nvSpPr>
            <p:cNvPr id="60435" name="テキスト ボックス 20">
              <a:extLst>
                <a:ext uri="{FF2B5EF4-FFF2-40B4-BE49-F238E27FC236}">
                  <a16:creationId xmlns:a16="http://schemas.microsoft.com/office/drawing/2014/main" id="{23CF0126-FEF6-4CA2-92C3-63958234DB91}"/>
                </a:ext>
              </a:extLst>
            </p:cNvPr>
            <p:cNvSpPr txBox="1">
              <a:spLocks noChangeArrowheads="1"/>
            </p:cNvSpPr>
            <p:nvPr/>
          </p:nvSpPr>
          <p:spPr bwMode="auto">
            <a:xfrm flipH="1">
              <a:off x="1166630" y="1796819"/>
              <a:ext cx="12763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もっと</a:t>
              </a:r>
              <a:endParaRPr lang="en-US" altLang="ja-JP" sz="2800"/>
            </a:p>
            <a:p>
              <a:pPr algn="ctr"/>
              <a:r>
                <a:rPr lang="ja-JP" altLang="en-US" sz="2800"/>
                <a:t>ほしい</a:t>
              </a:r>
              <a:r>
                <a:rPr lang="en-US" altLang="ja-JP" sz="2800"/>
                <a:t>!</a:t>
              </a:r>
              <a:endParaRPr lang="ja-JP" altLang="en-US" sz="2800"/>
            </a:p>
          </p:txBody>
        </p:sp>
        <p:cxnSp>
          <p:nvCxnSpPr>
            <p:cNvPr id="55" name="直線コネクタ 54">
              <a:extLst>
                <a:ext uri="{FF2B5EF4-FFF2-40B4-BE49-F238E27FC236}">
                  <a16:creationId xmlns:a16="http://schemas.microsoft.com/office/drawing/2014/main" id="{91E70CD0-249E-4E38-A3A9-8EA6B73B4E7B}"/>
                </a:ext>
              </a:extLst>
            </p:cNvPr>
            <p:cNvCxnSpPr/>
            <p:nvPr/>
          </p:nvCxnSpPr>
          <p:spPr bwMode="auto">
            <a:xfrm flipV="1">
              <a:off x="2418716" y="2326347"/>
              <a:ext cx="284098" cy="392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C94E268-9D45-49F5-8B9C-40952D12EBFD}"/>
                </a:ext>
              </a:extLst>
            </p:cNvPr>
            <p:cNvCxnSpPr/>
            <p:nvPr/>
          </p:nvCxnSpPr>
          <p:spPr bwMode="auto">
            <a:xfrm rot="21238864" flipH="1" flipV="1">
              <a:off x="803036" y="2206743"/>
              <a:ext cx="241245" cy="396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426" name="グループ化 56">
            <a:extLst>
              <a:ext uri="{FF2B5EF4-FFF2-40B4-BE49-F238E27FC236}">
                <a16:creationId xmlns:a16="http://schemas.microsoft.com/office/drawing/2014/main" id="{2739503F-2DA6-4950-81E7-50BD16F3A98C}"/>
              </a:ext>
            </a:extLst>
          </p:cNvPr>
          <p:cNvGrpSpPr>
            <a:grpSpLocks/>
          </p:cNvGrpSpPr>
          <p:nvPr/>
        </p:nvGrpSpPr>
        <p:grpSpPr bwMode="auto">
          <a:xfrm rot="-384855">
            <a:off x="6334125" y="2827338"/>
            <a:ext cx="1860550" cy="733425"/>
            <a:chOff x="876114" y="2012264"/>
            <a:chExt cx="1860126" cy="733789"/>
          </a:xfrm>
        </p:grpSpPr>
        <p:sp>
          <p:nvSpPr>
            <p:cNvPr id="60432" name="テキスト ボックス 20">
              <a:extLst>
                <a:ext uri="{FF2B5EF4-FFF2-40B4-BE49-F238E27FC236}">
                  <a16:creationId xmlns:a16="http://schemas.microsoft.com/office/drawing/2014/main" id="{74854577-31DD-4823-924A-1792970AA62C}"/>
                </a:ext>
              </a:extLst>
            </p:cNvPr>
            <p:cNvSpPr txBox="1">
              <a:spLocks noChangeArrowheads="1"/>
            </p:cNvSpPr>
            <p:nvPr/>
          </p:nvSpPr>
          <p:spPr bwMode="auto">
            <a:xfrm flipH="1">
              <a:off x="1071252" y="2012264"/>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カイタイ</a:t>
              </a:r>
              <a:r>
                <a:rPr lang="en-US" altLang="ja-JP" sz="2800"/>
                <a:t>!</a:t>
              </a:r>
              <a:endParaRPr lang="ja-JP" altLang="en-US" sz="2800"/>
            </a:p>
          </p:txBody>
        </p:sp>
        <p:cxnSp>
          <p:nvCxnSpPr>
            <p:cNvPr id="59" name="直線コネクタ 58">
              <a:extLst>
                <a:ext uri="{FF2B5EF4-FFF2-40B4-BE49-F238E27FC236}">
                  <a16:creationId xmlns:a16="http://schemas.microsoft.com/office/drawing/2014/main" id="{0ABB4BB6-6B61-494C-9327-D291E32BF725}"/>
                </a:ext>
              </a:extLst>
            </p:cNvPr>
            <p:cNvCxnSpPr/>
            <p:nvPr/>
          </p:nvCxnSpPr>
          <p:spPr bwMode="auto">
            <a:xfrm flipV="1">
              <a:off x="2433897" y="2332737"/>
              <a:ext cx="284097" cy="39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D95A0DE-1599-4B7C-AACB-5F8302B073FB}"/>
                </a:ext>
              </a:extLst>
            </p:cNvPr>
            <p:cNvCxnSpPr/>
            <p:nvPr/>
          </p:nvCxnSpPr>
          <p:spPr bwMode="auto">
            <a:xfrm rot="21238864" flipH="1" flipV="1">
              <a:off x="865807" y="2256215"/>
              <a:ext cx="241245" cy="395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0427" name="図 1">
            <a:extLst>
              <a:ext uri="{FF2B5EF4-FFF2-40B4-BE49-F238E27FC236}">
                <a16:creationId xmlns:a16="http://schemas.microsoft.com/office/drawing/2014/main" id="{5731181D-3360-4418-8B10-8F052FE85DF3}"/>
              </a:ext>
            </a:extLst>
          </p:cNvPr>
          <p:cNvPicPr>
            <a:picLocks noChangeAspect="1"/>
          </p:cNvPicPr>
          <p:nvPr/>
        </p:nvPicPr>
        <p:blipFill>
          <a:blip r:embed="rId6">
            <a:extLst>
              <a:ext uri="{28A0092B-C50C-407E-A947-70E740481C1C}">
                <a14:useLocalDpi xmlns:a14="http://schemas.microsoft.com/office/drawing/2010/main" val="0"/>
              </a:ext>
            </a:extLst>
          </a:blip>
          <a:srcRect r="87080" b="38388"/>
          <a:stretch>
            <a:fillRect/>
          </a:stretch>
        </p:blipFill>
        <p:spPr bwMode="auto">
          <a:xfrm>
            <a:off x="2981325" y="3322638"/>
            <a:ext cx="5032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図 1">
            <a:extLst>
              <a:ext uri="{FF2B5EF4-FFF2-40B4-BE49-F238E27FC236}">
                <a16:creationId xmlns:a16="http://schemas.microsoft.com/office/drawing/2014/main" id="{6C4FA0BD-2511-4903-B227-E760580F7B43}"/>
              </a:ext>
            </a:extLst>
          </p:cNvPr>
          <p:cNvPicPr>
            <a:picLocks noChangeAspect="1"/>
          </p:cNvPicPr>
          <p:nvPr/>
        </p:nvPicPr>
        <p:blipFill>
          <a:blip r:embed="rId7">
            <a:extLst>
              <a:ext uri="{28A0092B-C50C-407E-A947-70E740481C1C}">
                <a14:useLocalDpi xmlns:a14="http://schemas.microsoft.com/office/drawing/2010/main" val="0"/>
              </a:ext>
            </a:extLst>
          </a:blip>
          <a:srcRect l="87080" t="37814" b="38388"/>
          <a:stretch>
            <a:fillRect/>
          </a:stretch>
        </p:blipFill>
        <p:spPr bwMode="auto">
          <a:xfrm>
            <a:off x="5362575" y="2481263"/>
            <a:ext cx="6207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図 1">
            <a:extLst>
              <a:ext uri="{FF2B5EF4-FFF2-40B4-BE49-F238E27FC236}">
                <a16:creationId xmlns:a16="http://schemas.microsoft.com/office/drawing/2014/main" id="{43239624-907E-4F0A-BD0D-1F2C301C47AD}"/>
              </a:ext>
            </a:extLst>
          </p:cNvPr>
          <p:cNvPicPr>
            <a:picLocks noChangeAspect="1"/>
          </p:cNvPicPr>
          <p:nvPr/>
        </p:nvPicPr>
        <p:blipFill>
          <a:blip r:embed="rId7">
            <a:extLst>
              <a:ext uri="{28A0092B-C50C-407E-A947-70E740481C1C}">
                <a14:useLocalDpi xmlns:a14="http://schemas.microsoft.com/office/drawing/2010/main" val="0"/>
              </a:ext>
            </a:extLst>
          </a:blip>
          <a:srcRect l="87080" t="37814" b="38388"/>
          <a:stretch>
            <a:fillRect/>
          </a:stretch>
        </p:blipFill>
        <p:spPr bwMode="auto">
          <a:xfrm>
            <a:off x="5507038" y="4349750"/>
            <a:ext cx="6207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図 1">
            <a:extLst>
              <a:ext uri="{FF2B5EF4-FFF2-40B4-BE49-F238E27FC236}">
                <a16:creationId xmlns:a16="http://schemas.microsoft.com/office/drawing/2014/main" id="{E3BB44C4-CDAF-4776-B4EE-F892B11D803C}"/>
              </a:ext>
            </a:extLst>
          </p:cNvPr>
          <p:cNvPicPr>
            <a:picLocks noChangeAspect="1"/>
          </p:cNvPicPr>
          <p:nvPr/>
        </p:nvPicPr>
        <p:blipFill>
          <a:blip r:embed="rId7">
            <a:extLst>
              <a:ext uri="{28A0092B-C50C-407E-A947-70E740481C1C}">
                <a14:useLocalDpi xmlns:a14="http://schemas.microsoft.com/office/drawing/2010/main" val="0"/>
              </a:ext>
            </a:extLst>
          </a:blip>
          <a:srcRect l="87080" t="37814" b="38388"/>
          <a:stretch>
            <a:fillRect/>
          </a:stretch>
        </p:blipFill>
        <p:spPr bwMode="auto">
          <a:xfrm>
            <a:off x="3251200" y="1874838"/>
            <a:ext cx="6191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図 2">
            <a:extLst>
              <a:ext uri="{FF2B5EF4-FFF2-40B4-BE49-F238E27FC236}">
                <a16:creationId xmlns:a16="http://schemas.microsoft.com/office/drawing/2014/main" id="{69289886-AA51-4636-805C-B967747D69C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398713"/>
            <a:ext cx="21621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図 1" descr="画面の領域">
            <a:extLst>
              <a:ext uri="{FF2B5EF4-FFF2-40B4-BE49-F238E27FC236}">
                <a16:creationId xmlns:a16="http://schemas.microsoft.com/office/drawing/2014/main" id="{6B584EA9-4DBD-40DE-A0A2-A0E9700955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テキスト ボックス 21">
            <a:extLst>
              <a:ext uri="{FF2B5EF4-FFF2-40B4-BE49-F238E27FC236}">
                <a16:creationId xmlns:a16="http://schemas.microsoft.com/office/drawing/2014/main" id="{A69F253F-B836-4837-B28E-1B56312897BC}"/>
              </a:ext>
            </a:extLst>
          </p:cNvPr>
          <p:cNvSpPr txBox="1">
            <a:spLocks noChangeArrowheads="1"/>
          </p:cNvSpPr>
          <p:nvPr/>
        </p:nvSpPr>
        <p:spPr bwMode="auto">
          <a:xfrm>
            <a:off x="1481138" y="5538788"/>
            <a:ext cx="702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新商品が売れることで大きな利益が生まれ、</a:t>
            </a:r>
            <a:endParaRPr lang="en-US" altLang="ja-JP" sz="2400">
              <a:solidFill>
                <a:srgbClr val="000000"/>
              </a:solidFill>
            </a:endParaRPr>
          </a:p>
          <a:p>
            <a:pPr eaLnBrk="1" hangingPunct="1"/>
            <a:r>
              <a:rPr lang="ja-JP" altLang="en-US" sz="2400">
                <a:solidFill>
                  <a:srgbClr val="000000"/>
                </a:solidFill>
              </a:rPr>
              <a:t>その報酬として</a:t>
            </a:r>
            <a:r>
              <a:rPr lang="en-US" altLang="ja-JP" sz="2400">
                <a:solidFill>
                  <a:srgbClr val="000000"/>
                </a:solidFill>
              </a:rPr>
              <a:t>100</a:t>
            </a:r>
            <a:r>
              <a:rPr lang="ja-JP" altLang="en-US" sz="2400">
                <a:solidFill>
                  <a:srgbClr val="000000"/>
                </a:solidFill>
              </a:rPr>
              <a:t>万円をもらえました。</a:t>
            </a:r>
          </a:p>
        </p:txBody>
      </p:sp>
      <p:sp>
        <p:nvSpPr>
          <p:cNvPr id="62468" name="テキスト ボックス 102">
            <a:extLst>
              <a:ext uri="{FF2B5EF4-FFF2-40B4-BE49-F238E27FC236}">
                <a16:creationId xmlns:a16="http://schemas.microsoft.com/office/drawing/2014/main" id="{03FF7CB4-04E9-4A92-93CF-7F1CD013FE2F}"/>
              </a:ext>
            </a:extLst>
          </p:cNvPr>
          <p:cNvSpPr txBox="1">
            <a:spLocks noChangeArrowheads="1"/>
          </p:cNvSpPr>
          <p:nvPr/>
        </p:nvSpPr>
        <p:spPr bwMode="auto">
          <a:xfrm>
            <a:off x="539750" y="62071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成功編⑤</a:t>
            </a:r>
            <a:r>
              <a:rPr lang="en-US" altLang="ja-JP" sz="3200">
                <a:solidFill>
                  <a:schemeClr val="bg1"/>
                </a:solidFill>
              </a:rPr>
              <a:t>】</a:t>
            </a:r>
            <a:endParaRPr lang="ja-JP" altLang="en-US" sz="3200">
              <a:solidFill>
                <a:schemeClr val="bg1"/>
              </a:solidFill>
            </a:endParaRPr>
          </a:p>
        </p:txBody>
      </p:sp>
      <p:sp>
        <p:nvSpPr>
          <p:cNvPr id="62" name="角丸四角形 61">
            <a:extLst>
              <a:ext uri="{FF2B5EF4-FFF2-40B4-BE49-F238E27FC236}">
                <a16:creationId xmlns:a16="http://schemas.microsoft.com/office/drawing/2014/main" id="{BEC38F5A-2104-459A-87C0-30C0628D9FD4}"/>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70" name="図 2">
            <a:extLst>
              <a:ext uri="{FF2B5EF4-FFF2-40B4-BE49-F238E27FC236}">
                <a16:creationId xmlns:a16="http://schemas.microsoft.com/office/drawing/2014/main" id="{0F2F27B3-02FA-4E65-98F0-60686625C6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63" y="2903538"/>
            <a:ext cx="235108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右矢印 67">
            <a:extLst>
              <a:ext uri="{FF2B5EF4-FFF2-40B4-BE49-F238E27FC236}">
                <a16:creationId xmlns:a16="http://schemas.microsoft.com/office/drawing/2014/main" id="{481E28AA-7905-47AF-BA4F-36476C8836A7}"/>
              </a:ext>
            </a:extLst>
          </p:cNvPr>
          <p:cNvSpPr/>
          <p:nvPr/>
        </p:nvSpPr>
        <p:spPr>
          <a:xfrm rot="9795542">
            <a:off x="3829050" y="3581400"/>
            <a:ext cx="3003550" cy="7508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2472" name="グループ化 69">
            <a:extLst>
              <a:ext uri="{FF2B5EF4-FFF2-40B4-BE49-F238E27FC236}">
                <a16:creationId xmlns:a16="http://schemas.microsoft.com/office/drawing/2014/main" id="{6E3511C3-BC1B-4B78-9DBC-A242DDC3FFAC}"/>
              </a:ext>
            </a:extLst>
          </p:cNvPr>
          <p:cNvGrpSpPr>
            <a:grpSpLocks/>
          </p:cNvGrpSpPr>
          <p:nvPr/>
        </p:nvGrpSpPr>
        <p:grpSpPr bwMode="auto">
          <a:xfrm rot="383910">
            <a:off x="1751013" y="2035175"/>
            <a:ext cx="2667000" cy="892175"/>
            <a:chOff x="522736" y="1827220"/>
            <a:chExt cx="2667103" cy="893306"/>
          </a:xfrm>
        </p:grpSpPr>
        <p:sp>
          <p:nvSpPr>
            <p:cNvPr id="62486" name="テキスト ボックス 20">
              <a:extLst>
                <a:ext uri="{FF2B5EF4-FFF2-40B4-BE49-F238E27FC236}">
                  <a16:creationId xmlns:a16="http://schemas.microsoft.com/office/drawing/2014/main" id="{C81D40EB-69BC-494A-8FE7-0DD770938D1C}"/>
                </a:ext>
              </a:extLst>
            </p:cNvPr>
            <p:cNvSpPr txBox="1">
              <a:spLocks noChangeArrowheads="1"/>
            </p:cNvSpPr>
            <p:nvPr/>
          </p:nvSpPr>
          <p:spPr bwMode="auto">
            <a:xfrm flipH="1">
              <a:off x="650352" y="1827220"/>
              <a:ext cx="2308874" cy="89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報酬を</a:t>
              </a:r>
              <a:r>
                <a:rPr lang="en-US" altLang="ja-JP" sz="2600"/>
                <a:t>100</a:t>
              </a:r>
              <a:r>
                <a:rPr lang="ja-JP" altLang="en-US" sz="2600"/>
                <a:t>万円</a:t>
              </a:r>
              <a:endParaRPr lang="en-US" altLang="ja-JP" sz="2600"/>
            </a:p>
            <a:p>
              <a:pPr algn="ctr"/>
              <a:r>
                <a:rPr lang="ja-JP" altLang="en-US" sz="2600"/>
                <a:t>もらえた</a:t>
              </a:r>
            </a:p>
          </p:txBody>
        </p:sp>
        <p:cxnSp>
          <p:nvCxnSpPr>
            <p:cNvPr id="72" name="直線コネクタ 71">
              <a:extLst>
                <a:ext uri="{FF2B5EF4-FFF2-40B4-BE49-F238E27FC236}">
                  <a16:creationId xmlns:a16="http://schemas.microsoft.com/office/drawing/2014/main" id="{F559753A-8373-4145-AA65-480D19DD9B11}"/>
                </a:ext>
              </a:extLst>
            </p:cNvPr>
            <p:cNvCxnSpPr/>
            <p:nvPr/>
          </p:nvCxnSpPr>
          <p:spPr bwMode="auto">
            <a:xfrm rot="21216090" flipV="1">
              <a:off x="2744620" y="2160308"/>
              <a:ext cx="444517" cy="489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F5F71AAC-708C-4510-8054-AE5C3F9B4C24}"/>
                </a:ext>
              </a:extLst>
            </p:cNvPr>
            <p:cNvCxnSpPr/>
            <p:nvPr/>
          </p:nvCxnSpPr>
          <p:spPr bwMode="auto">
            <a:xfrm rot="21216090" flipH="1" flipV="1">
              <a:off x="461227" y="2128383"/>
              <a:ext cx="279411" cy="467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73" name="グループ化 74">
            <a:extLst>
              <a:ext uri="{FF2B5EF4-FFF2-40B4-BE49-F238E27FC236}">
                <a16:creationId xmlns:a16="http://schemas.microsoft.com/office/drawing/2014/main" id="{584F8C75-543F-405D-B5C6-2E93BB79F7FE}"/>
              </a:ext>
            </a:extLst>
          </p:cNvPr>
          <p:cNvGrpSpPr>
            <a:grpSpLocks/>
          </p:cNvGrpSpPr>
          <p:nvPr/>
        </p:nvGrpSpPr>
        <p:grpSpPr bwMode="auto">
          <a:xfrm rot="786071">
            <a:off x="3249613" y="3589338"/>
            <a:ext cx="779462" cy="266700"/>
            <a:chOff x="6208713" y="3470275"/>
            <a:chExt cx="1838325" cy="598488"/>
          </a:xfrm>
        </p:grpSpPr>
        <p:sp>
          <p:nvSpPr>
            <p:cNvPr id="76" name="台形 75">
              <a:extLst>
                <a:ext uri="{FF2B5EF4-FFF2-40B4-BE49-F238E27FC236}">
                  <a16:creationId xmlns:a16="http://schemas.microsoft.com/office/drawing/2014/main" id="{AEC109B3-28ED-41FA-B117-FE1C6076BEA5}"/>
                </a:ext>
              </a:extLst>
            </p:cNvPr>
            <p:cNvSpPr/>
            <p:nvPr/>
          </p:nvSpPr>
          <p:spPr>
            <a:xfrm rot="12439929">
              <a:off x="7442621" y="3514840"/>
              <a:ext cx="131043" cy="381179"/>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台形 76">
              <a:extLst>
                <a:ext uri="{FF2B5EF4-FFF2-40B4-BE49-F238E27FC236}">
                  <a16:creationId xmlns:a16="http://schemas.microsoft.com/office/drawing/2014/main" id="{17BA0679-BA66-4609-A0CC-73FCD83A3790}"/>
                </a:ext>
              </a:extLst>
            </p:cNvPr>
            <p:cNvSpPr/>
            <p:nvPr/>
          </p:nvSpPr>
          <p:spPr>
            <a:xfrm rot="13802054">
              <a:off x="7645419" y="3655383"/>
              <a:ext cx="121123" cy="381893"/>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台形 77">
              <a:extLst>
                <a:ext uri="{FF2B5EF4-FFF2-40B4-BE49-F238E27FC236}">
                  <a16:creationId xmlns:a16="http://schemas.microsoft.com/office/drawing/2014/main" id="{2790EE10-5E43-46C3-91C9-78BDF5984AA0}"/>
                </a:ext>
              </a:extLst>
            </p:cNvPr>
            <p:cNvSpPr/>
            <p:nvPr/>
          </p:nvSpPr>
          <p:spPr>
            <a:xfrm rot="10800000">
              <a:off x="6915049" y="3400819"/>
              <a:ext cx="134786" cy="38118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台形 78">
              <a:extLst>
                <a:ext uri="{FF2B5EF4-FFF2-40B4-BE49-F238E27FC236}">
                  <a16:creationId xmlns:a16="http://schemas.microsoft.com/office/drawing/2014/main" id="{91EC31BD-812E-4216-B5BB-0AFCA7A99E8F}"/>
                </a:ext>
              </a:extLst>
            </p:cNvPr>
            <p:cNvSpPr/>
            <p:nvPr/>
          </p:nvSpPr>
          <p:spPr>
            <a:xfrm rot="8702653">
              <a:off x="6596285" y="3559189"/>
              <a:ext cx="134786" cy="38118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台形 79">
              <a:extLst>
                <a:ext uri="{FF2B5EF4-FFF2-40B4-BE49-F238E27FC236}">
                  <a16:creationId xmlns:a16="http://schemas.microsoft.com/office/drawing/2014/main" id="{1B4ACFD5-6CDE-4009-849A-973249C8D32B}"/>
                </a:ext>
              </a:extLst>
            </p:cNvPr>
            <p:cNvSpPr/>
            <p:nvPr/>
          </p:nvSpPr>
          <p:spPr>
            <a:xfrm rot="7766294">
              <a:off x="6321926" y="3760385"/>
              <a:ext cx="135372" cy="378147"/>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 name="円/楕円 3">
            <a:extLst>
              <a:ext uri="{FF2B5EF4-FFF2-40B4-BE49-F238E27FC236}">
                <a16:creationId xmlns:a16="http://schemas.microsoft.com/office/drawing/2014/main" id="{C778FBD3-673C-4A1D-9D1A-13BAD4A18A04}"/>
              </a:ext>
            </a:extLst>
          </p:cNvPr>
          <p:cNvSpPr/>
          <p:nvPr/>
        </p:nvSpPr>
        <p:spPr>
          <a:xfrm>
            <a:off x="5503863" y="2120900"/>
            <a:ext cx="2736850" cy="26892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75" name="図 1">
            <a:extLst>
              <a:ext uri="{FF2B5EF4-FFF2-40B4-BE49-F238E27FC236}">
                <a16:creationId xmlns:a16="http://schemas.microsoft.com/office/drawing/2014/main" id="{6864A950-0AB9-45E4-B29D-41F7403F81A5}"/>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5561013" y="3927475"/>
            <a:ext cx="5222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図 1">
            <a:extLst>
              <a:ext uri="{FF2B5EF4-FFF2-40B4-BE49-F238E27FC236}">
                <a16:creationId xmlns:a16="http://schemas.microsoft.com/office/drawing/2014/main" id="{025B8AB5-5AA7-4943-8F89-BCA15A340FBE}"/>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7912100" y="3136900"/>
            <a:ext cx="5286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テキスト ボックス 4">
            <a:extLst>
              <a:ext uri="{FF2B5EF4-FFF2-40B4-BE49-F238E27FC236}">
                <a16:creationId xmlns:a16="http://schemas.microsoft.com/office/drawing/2014/main" id="{A32C31B0-E89D-4C9C-96D7-E59C6E7FFD32}"/>
              </a:ext>
            </a:extLst>
          </p:cNvPr>
          <p:cNvSpPr txBox="1">
            <a:spLocks noChangeArrowheads="1"/>
          </p:cNvSpPr>
          <p:nvPr/>
        </p:nvSpPr>
        <p:spPr bwMode="auto">
          <a:xfrm rot="-429807">
            <a:off x="5632450" y="1847850"/>
            <a:ext cx="1874838" cy="460375"/>
          </a:xfrm>
          <a:prstGeom prst="rect">
            <a:avLst/>
          </a:prstGeom>
          <a:solidFill>
            <a:schemeClr val="bg1"/>
          </a:solidFill>
          <a:ln w="57150">
            <a:solidFill>
              <a:srgbClr val="EA5130"/>
            </a:solidFill>
            <a:miter lim="800000"/>
            <a:headEnd/>
            <a:tailEnd/>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400"/>
              <a:t>大きな利益</a:t>
            </a:r>
          </a:p>
        </p:txBody>
      </p:sp>
      <p:pic>
        <p:nvPicPr>
          <p:cNvPr id="62478" name="図 7">
            <a:extLst>
              <a:ext uri="{FF2B5EF4-FFF2-40B4-BE49-F238E27FC236}">
                <a16:creationId xmlns:a16="http://schemas.microsoft.com/office/drawing/2014/main" id="{605175AD-4563-4E6F-867F-58AFD44C0C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23205">
            <a:off x="5567363" y="2286000"/>
            <a:ext cx="2490787"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図 2">
            <a:extLst>
              <a:ext uri="{FF2B5EF4-FFF2-40B4-BE49-F238E27FC236}">
                <a16:creationId xmlns:a16="http://schemas.microsoft.com/office/drawing/2014/main" id="{BB418089-9910-4DAB-A800-32DF67826B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1613" y="4251325"/>
            <a:ext cx="9445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図 1">
            <a:extLst>
              <a:ext uri="{FF2B5EF4-FFF2-40B4-BE49-F238E27FC236}">
                <a16:creationId xmlns:a16="http://schemas.microsoft.com/office/drawing/2014/main" id="{8E08AA15-66E6-4A46-9CC2-BE2618CD33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1638" y="3844925"/>
            <a:ext cx="906462"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1" descr="画面の領域">
            <a:extLst>
              <a:ext uri="{FF2B5EF4-FFF2-40B4-BE49-F238E27FC236}">
                <a16:creationId xmlns:a16="http://schemas.microsoft.com/office/drawing/2014/main" id="{EFDC0FF7-62BD-46A9-B7BE-99B9270153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21">
            <a:extLst>
              <a:ext uri="{FF2B5EF4-FFF2-40B4-BE49-F238E27FC236}">
                <a16:creationId xmlns:a16="http://schemas.microsoft.com/office/drawing/2014/main" id="{9320E22D-B16C-4975-8928-7951C8EDB71F}"/>
              </a:ext>
            </a:extLst>
          </p:cNvPr>
          <p:cNvSpPr txBox="1">
            <a:spLocks noChangeArrowheads="1"/>
          </p:cNvSpPr>
          <p:nvPr/>
        </p:nvSpPr>
        <p:spPr bwMode="auto">
          <a:xfrm>
            <a:off x="1582738" y="5561013"/>
            <a:ext cx="702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つまり、働きに出た</a:t>
            </a:r>
            <a:r>
              <a:rPr lang="en-US" altLang="ja-JP" sz="2400">
                <a:solidFill>
                  <a:srgbClr val="000000"/>
                </a:solidFill>
              </a:rPr>
              <a:t>100</a:t>
            </a:r>
            <a:r>
              <a:rPr lang="ja-JP" altLang="en-US" sz="2400">
                <a:solidFill>
                  <a:srgbClr val="000000"/>
                </a:solidFill>
              </a:rPr>
              <a:t>万円が</a:t>
            </a:r>
            <a:br>
              <a:rPr lang="en-US" altLang="ja-JP" sz="2400">
                <a:solidFill>
                  <a:srgbClr val="000000"/>
                </a:solidFill>
              </a:rPr>
            </a:br>
            <a:r>
              <a:rPr lang="ja-JP" altLang="en-US" sz="2400">
                <a:solidFill>
                  <a:srgbClr val="000000"/>
                </a:solidFill>
              </a:rPr>
              <a:t>新たに</a:t>
            </a:r>
            <a:r>
              <a:rPr lang="en-US" altLang="ja-JP" sz="2400">
                <a:solidFill>
                  <a:srgbClr val="000000"/>
                </a:solidFill>
              </a:rPr>
              <a:t>100</a:t>
            </a:r>
            <a:r>
              <a:rPr lang="ja-JP" altLang="en-US" sz="2400">
                <a:solidFill>
                  <a:srgbClr val="000000"/>
                </a:solidFill>
              </a:rPr>
              <a:t>万円の価値を生み出して帰ってきました。</a:t>
            </a:r>
          </a:p>
        </p:txBody>
      </p:sp>
      <p:sp>
        <p:nvSpPr>
          <p:cNvPr id="64516" name="テキスト ボックス 102">
            <a:extLst>
              <a:ext uri="{FF2B5EF4-FFF2-40B4-BE49-F238E27FC236}">
                <a16:creationId xmlns:a16="http://schemas.microsoft.com/office/drawing/2014/main" id="{84619D8C-475F-44BF-A025-E7D70BFD06A4}"/>
              </a:ext>
            </a:extLst>
          </p:cNvPr>
          <p:cNvSpPr txBox="1">
            <a:spLocks noChangeArrowheads="1"/>
          </p:cNvSpPr>
          <p:nvPr/>
        </p:nvSpPr>
        <p:spPr bwMode="auto">
          <a:xfrm>
            <a:off x="539750" y="620713"/>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成功編⑥</a:t>
            </a:r>
            <a:r>
              <a:rPr lang="en-US" altLang="ja-JP" sz="3200">
                <a:solidFill>
                  <a:schemeClr val="bg1"/>
                </a:solidFill>
              </a:rPr>
              <a:t>】</a:t>
            </a:r>
            <a:endParaRPr lang="ja-JP" altLang="en-US" sz="3200">
              <a:solidFill>
                <a:schemeClr val="bg1"/>
              </a:solidFill>
            </a:endParaRPr>
          </a:p>
        </p:txBody>
      </p:sp>
      <p:sp>
        <p:nvSpPr>
          <p:cNvPr id="79" name="角丸四角形 78">
            <a:extLst>
              <a:ext uri="{FF2B5EF4-FFF2-40B4-BE49-F238E27FC236}">
                <a16:creationId xmlns:a16="http://schemas.microsoft.com/office/drawing/2014/main" id="{F056FC4B-A9D2-4D34-9052-B4B0C50E9D36}"/>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4518" name="図 1">
            <a:extLst>
              <a:ext uri="{FF2B5EF4-FFF2-40B4-BE49-F238E27FC236}">
                <a16:creationId xmlns:a16="http://schemas.microsoft.com/office/drawing/2014/main" id="{08FA1E54-3B69-4917-B616-9FC70D7B21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55318">
            <a:off x="2289175" y="4086225"/>
            <a:ext cx="1819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図 2">
            <a:extLst>
              <a:ext uri="{FF2B5EF4-FFF2-40B4-BE49-F238E27FC236}">
                <a16:creationId xmlns:a16="http://schemas.microsoft.com/office/drawing/2014/main" id="{971E9ED8-39B0-4E19-ABE2-3E288D932E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338" y="3789363"/>
            <a:ext cx="1319212"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42">
            <a:extLst>
              <a:ext uri="{FF2B5EF4-FFF2-40B4-BE49-F238E27FC236}">
                <a16:creationId xmlns:a16="http://schemas.microsoft.com/office/drawing/2014/main" id="{10E457B4-D298-41E8-923B-A1C9382ADE3F}"/>
              </a:ext>
            </a:extLst>
          </p:cNvPr>
          <p:cNvSpPr/>
          <p:nvPr/>
        </p:nvSpPr>
        <p:spPr>
          <a:xfrm>
            <a:off x="1103313" y="1771650"/>
            <a:ext cx="6983412" cy="9366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a:extLst>
              <a:ext uri="{FF2B5EF4-FFF2-40B4-BE49-F238E27FC236}">
                <a16:creationId xmlns:a16="http://schemas.microsoft.com/office/drawing/2014/main" id="{8AF91DF3-2935-4451-89DE-96480674551F}"/>
              </a:ext>
            </a:extLst>
          </p:cNvPr>
          <p:cNvSpPr/>
          <p:nvPr/>
        </p:nvSpPr>
        <p:spPr>
          <a:xfrm>
            <a:off x="584200" y="1598613"/>
            <a:ext cx="1336675" cy="13017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4522" name="図 46">
            <a:extLst>
              <a:ext uri="{FF2B5EF4-FFF2-40B4-BE49-F238E27FC236}">
                <a16:creationId xmlns:a16="http://schemas.microsoft.com/office/drawing/2014/main" id="{66EBEEE4-CD36-46F6-802F-7000144722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50000">
            <a:off x="687388" y="1958975"/>
            <a:ext cx="11303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テキスト ボックス 47">
            <a:extLst>
              <a:ext uri="{FF2B5EF4-FFF2-40B4-BE49-F238E27FC236}">
                <a16:creationId xmlns:a16="http://schemas.microsoft.com/office/drawing/2014/main" id="{3B2D8587-F438-46F3-9D1E-1E44842C92DC}"/>
              </a:ext>
            </a:extLst>
          </p:cNvPr>
          <p:cNvSpPr txBox="1">
            <a:spLocks noChangeArrowheads="1"/>
          </p:cNvSpPr>
          <p:nvPr/>
        </p:nvSpPr>
        <p:spPr bwMode="auto">
          <a:xfrm>
            <a:off x="1925638" y="1773238"/>
            <a:ext cx="5549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800"/>
              <a:t>100</a:t>
            </a:r>
            <a:r>
              <a:rPr lang="ja-JP" altLang="en-US" sz="2800"/>
              <a:t>万円が</a:t>
            </a:r>
            <a:br>
              <a:rPr lang="en-US" altLang="ja-JP" sz="2800"/>
            </a:br>
            <a:r>
              <a:rPr lang="ja-JP" altLang="en-US" sz="2800"/>
              <a:t>新たに</a:t>
            </a:r>
            <a:r>
              <a:rPr lang="en-US" altLang="ja-JP" sz="2800"/>
              <a:t>100</a:t>
            </a:r>
            <a:r>
              <a:rPr lang="ja-JP" altLang="en-US" sz="2800"/>
              <a:t>万円の価値を生み出した</a:t>
            </a:r>
          </a:p>
        </p:txBody>
      </p:sp>
      <p:grpSp>
        <p:nvGrpSpPr>
          <p:cNvPr id="64524" name="グループ化 82">
            <a:extLst>
              <a:ext uri="{FF2B5EF4-FFF2-40B4-BE49-F238E27FC236}">
                <a16:creationId xmlns:a16="http://schemas.microsoft.com/office/drawing/2014/main" id="{1D1C5555-FECD-46D7-B653-5913CBCF645A}"/>
              </a:ext>
            </a:extLst>
          </p:cNvPr>
          <p:cNvGrpSpPr>
            <a:grpSpLocks/>
          </p:cNvGrpSpPr>
          <p:nvPr/>
        </p:nvGrpSpPr>
        <p:grpSpPr bwMode="auto">
          <a:xfrm rot="383910">
            <a:off x="1276350" y="3122613"/>
            <a:ext cx="2230438" cy="641350"/>
            <a:chOff x="684679" y="2027652"/>
            <a:chExt cx="2231202" cy="695693"/>
          </a:xfrm>
        </p:grpSpPr>
        <p:sp>
          <p:nvSpPr>
            <p:cNvPr id="64531" name="テキスト ボックス 20">
              <a:extLst>
                <a:ext uri="{FF2B5EF4-FFF2-40B4-BE49-F238E27FC236}">
                  <a16:creationId xmlns:a16="http://schemas.microsoft.com/office/drawing/2014/main" id="{09360E34-EF08-4EDC-AD78-310D91AE53E1}"/>
                </a:ext>
              </a:extLst>
            </p:cNvPr>
            <p:cNvSpPr txBox="1">
              <a:spLocks noChangeArrowheads="1"/>
            </p:cNvSpPr>
            <p:nvPr/>
          </p:nvSpPr>
          <p:spPr bwMode="auto">
            <a:xfrm flipH="1">
              <a:off x="1058430" y="2027652"/>
              <a:ext cx="14927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おかえり</a:t>
              </a:r>
              <a:r>
                <a:rPr lang="en-US" altLang="ja-JP" sz="2600"/>
                <a:t>!</a:t>
              </a:r>
              <a:endParaRPr lang="ja-JP" altLang="en-US" sz="2600"/>
            </a:p>
          </p:txBody>
        </p:sp>
        <p:cxnSp>
          <p:nvCxnSpPr>
            <p:cNvPr id="85" name="直線コネクタ 84">
              <a:extLst>
                <a:ext uri="{FF2B5EF4-FFF2-40B4-BE49-F238E27FC236}">
                  <a16:creationId xmlns:a16="http://schemas.microsoft.com/office/drawing/2014/main" id="{0D145B60-C94C-4F60-903E-D07E9DEAD3A0}"/>
                </a:ext>
              </a:extLst>
            </p:cNvPr>
            <p:cNvCxnSpPr/>
            <p:nvPr/>
          </p:nvCxnSpPr>
          <p:spPr bwMode="auto">
            <a:xfrm rot="21216090" flipV="1">
              <a:off x="2387420" y="2084530"/>
              <a:ext cx="444652" cy="490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A351016F-57D2-41B8-9D62-029A62B46A06}"/>
                </a:ext>
              </a:extLst>
            </p:cNvPr>
            <p:cNvCxnSpPr/>
            <p:nvPr/>
          </p:nvCxnSpPr>
          <p:spPr bwMode="auto">
            <a:xfrm rot="21216090" flipH="1" flipV="1">
              <a:off x="614200" y="2099125"/>
              <a:ext cx="363662" cy="569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4525" name="図 3">
            <a:extLst>
              <a:ext uri="{FF2B5EF4-FFF2-40B4-BE49-F238E27FC236}">
                <a16:creationId xmlns:a16="http://schemas.microsoft.com/office/drawing/2014/main" id="{F12E6974-9247-4AFB-8FC2-F6A521AAE2A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216275"/>
            <a:ext cx="20685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6" name="グループ化 91">
            <a:extLst>
              <a:ext uri="{FF2B5EF4-FFF2-40B4-BE49-F238E27FC236}">
                <a16:creationId xmlns:a16="http://schemas.microsoft.com/office/drawing/2014/main" id="{19A229B0-E8EF-457E-A97B-72699345D6E0}"/>
              </a:ext>
            </a:extLst>
          </p:cNvPr>
          <p:cNvGrpSpPr>
            <a:grpSpLocks/>
          </p:cNvGrpSpPr>
          <p:nvPr/>
        </p:nvGrpSpPr>
        <p:grpSpPr bwMode="auto">
          <a:xfrm rot="-485106">
            <a:off x="4119563" y="2998788"/>
            <a:ext cx="1585912" cy="1055687"/>
            <a:chOff x="683882" y="1946235"/>
            <a:chExt cx="1586637" cy="1145409"/>
          </a:xfrm>
        </p:grpSpPr>
        <p:sp>
          <p:nvSpPr>
            <p:cNvPr id="64528" name="テキスト ボックス 20">
              <a:extLst>
                <a:ext uri="{FF2B5EF4-FFF2-40B4-BE49-F238E27FC236}">
                  <a16:creationId xmlns:a16="http://schemas.microsoft.com/office/drawing/2014/main" id="{24C22E8E-F9D8-4833-8D8C-12EEEDC13212}"/>
                </a:ext>
              </a:extLst>
            </p:cNvPr>
            <p:cNvSpPr txBox="1">
              <a:spLocks noChangeArrowheads="1"/>
            </p:cNvSpPr>
            <p:nvPr/>
          </p:nvSpPr>
          <p:spPr bwMode="auto">
            <a:xfrm rot="1068631" flipH="1">
              <a:off x="683882" y="2292172"/>
              <a:ext cx="1537600" cy="53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ただいま</a:t>
              </a:r>
              <a:r>
                <a:rPr lang="en-US" altLang="ja-JP" sz="2600"/>
                <a:t>!</a:t>
              </a:r>
              <a:endParaRPr lang="ja-JP" altLang="en-US" sz="2600"/>
            </a:p>
          </p:txBody>
        </p:sp>
        <p:cxnSp>
          <p:nvCxnSpPr>
            <p:cNvPr id="94" name="直線コネクタ 93">
              <a:extLst>
                <a:ext uri="{FF2B5EF4-FFF2-40B4-BE49-F238E27FC236}">
                  <a16:creationId xmlns:a16="http://schemas.microsoft.com/office/drawing/2014/main" id="{B836C1AA-50D6-4302-8165-07E7935B1AD0}"/>
                </a:ext>
              </a:extLst>
            </p:cNvPr>
            <p:cNvCxnSpPr/>
            <p:nvPr/>
          </p:nvCxnSpPr>
          <p:spPr bwMode="auto">
            <a:xfrm rot="485106" flipH="1" flipV="1">
              <a:off x="1462709" y="1860361"/>
              <a:ext cx="743290" cy="456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D1FA6F1-9CC9-4BC2-8190-D4EC789F689D}"/>
                </a:ext>
              </a:extLst>
            </p:cNvPr>
            <p:cNvCxnSpPr/>
            <p:nvPr/>
          </p:nvCxnSpPr>
          <p:spPr bwMode="auto">
            <a:xfrm rot="485106" flipH="1" flipV="1">
              <a:off x="1000584" y="2992141"/>
              <a:ext cx="917994" cy="20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4527" name="図 21">
            <a:extLst>
              <a:ext uri="{FF2B5EF4-FFF2-40B4-BE49-F238E27FC236}">
                <a16:creationId xmlns:a16="http://schemas.microsoft.com/office/drawing/2014/main" id="{59679F41-C71A-40EF-8C30-0DF124D5898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117649">
            <a:off x="5265738" y="4151313"/>
            <a:ext cx="8239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descr="画面の領域">
            <a:extLst>
              <a:ext uri="{FF2B5EF4-FFF2-40B4-BE49-F238E27FC236}">
                <a16:creationId xmlns:a16="http://schemas.microsoft.com/office/drawing/2014/main" id="{819526C6-A378-44D7-B33B-786E19ACC3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テキスト ボックス 102">
            <a:extLst>
              <a:ext uri="{FF2B5EF4-FFF2-40B4-BE49-F238E27FC236}">
                <a16:creationId xmlns:a16="http://schemas.microsoft.com/office/drawing/2014/main" id="{4208DB33-1604-40C9-8355-7CE9DAB06D31}"/>
              </a:ext>
            </a:extLst>
          </p:cNvPr>
          <p:cNvSpPr txBox="1">
            <a:spLocks noChangeArrowheads="1"/>
          </p:cNvSpPr>
          <p:nvPr/>
        </p:nvSpPr>
        <p:spPr bwMode="auto">
          <a:xfrm>
            <a:off x="539750" y="620713"/>
            <a:ext cx="700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2800">
                <a:solidFill>
                  <a:schemeClr val="bg1"/>
                </a:solidFill>
              </a:rPr>
              <a:t>【</a:t>
            </a:r>
            <a:r>
              <a:rPr lang="ja-JP" altLang="en-US" sz="2800">
                <a:solidFill>
                  <a:schemeClr val="bg1"/>
                </a:solidFill>
              </a:rPr>
              <a:t>残念編①～③</a:t>
            </a:r>
            <a:r>
              <a:rPr lang="en-US" altLang="ja-JP" sz="2800">
                <a:solidFill>
                  <a:schemeClr val="bg1"/>
                </a:solidFill>
              </a:rPr>
              <a:t>】</a:t>
            </a:r>
            <a:endParaRPr lang="ja-JP" altLang="en-US" sz="2800">
              <a:solidFill>
                <a:schemeClr val="bg1"/>
              </a:solidFill>
            </a:endParaRPr>
          </a:p>
        </p:txBody>
      </p:sp>
      <p:sp>
        <p:nvSpPr>
          <p:cNvPr id="78" name="右矢印 77">
            <a:extLst>
              <a:ext uri="{FF2B5EF4-FFF2-40B4-BE49-F238E27FC236}">
                <a16:creationId xmlns:a16="http://schemas.microsoft.com/office/drawing/2014/main" id="{896EFA4E-DA92-44C5-822B-35D6125565C5}"/>
              </a:ext>
            </a:extLst>
          </p:cNvPr>
          <p:cNvSpPr/>
          <p:nvPr/>
        </p:nvSpPr>
        <p:spPr>
          <a:xfrm>
            <a:off x="2859088" y="3322638"/>
            <a:ext cx="512762" cy="48418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角丸四角形 76">
            <a:extLst>
              <a:ext uri="{FF2B5EF4-FFF2-40B4-BE49-F238E27FC236}">
                <a16:creationId xmlns:a16="http://schemas.microsoft.com/office/drawing/2014/main" id="{56356621-9F69-4F9E-896E-B93FABA23250}"/>
              </a:ext>
            </a:extLst>
          </p:cNvPr>
          <p:cNvSpPr/>
          <p:nvPr/>
        </p:nvSpPr>
        <p:spPr>
          <a:xfrm>
            <a:off x="3468688" y="2760663"/>
            <a:ext cx="2160587" cy="15843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6566" name="図 2">
            <a:extLst>
              <a:ext uri="{FF2B5EF4-FFF2-40B4-BE49-F238E27FC236}">
                <a16:creationId xmlns:a16="http://schemas.microsoft.com/office/drawing/2014/main" id="{86CCAE94-6F04-4B5A-92E0-84C8413475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3281363"/>
            <a:ext cx="7810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7" name="グループ化 76">
            <a:extLst>
              <a:ext uri="{FF2B5EF4-FFF2-40B4-BE49-F238E27FC236}">
                <a16:creationId xmlns:a16="http://schemas.microsoft.com/office/drawing/2014/main" id="{3C0E6F08-61D2-471C-BFAC-F828661F17E2}"/>
              </a:ext>
            </a:extLst>
          </p:cNvPr>
          <p:cNvGrpSpPr>
            <a:grpSpLocks/>
          </p:cNvGrpSpPr>
          <p:nvPr/>
        </p:nvGrpSpPr>
        <p:grpSpPr bwMode="auto">
          <a:xfrm rot="1167133" flipH="1">
            <a:off x="3829050" y="2778125"/>
            <a:ext cx="887413" cy="403225"/>
            <a:chOff x="2501230" y="1956505"/>
            <a:chExt cx="805218" cy="402578"/>
          </a:xfrm>
        </p:grpSpPr>
        <p:sp>
          <p:nvSpPr>
            <p:cNvPr id="66602" name="テキスト ボックス 60">
              <a:extLst>
                <a:ext uri="{FF2B5EF4-FFF2-40B4-BE49-F238E27FC236}">
                  <a16:creationId xmlns:a16="http://schemas.microsoft.com/office/drawing/2014/main" id="{2FC2091B-153E-4FC9-8E53-86E9163386A1}"/>
                </a:ext>
              </a:extLst>
            </p:cNvPr>
            <p:cNvSpPr txBox="1">
              <a:spLocks noChangeArrowheads="1"/>
            </p:cNvSpPr>
            <p:nvPr/>
          </p:nvSpPr>
          <p:spPr bwMode="auto">
            <a:xfrm rot="746553">
              <a:off x="2596051" y="1976557"/>
              <a:ext cx="642292" cy="25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働くぞ～</a:t>
              </a:r>
              <a:r>
                <a:rPr lang="en-US" altLang="ja-JP" sz="1000"/>
                <a:t>!</a:t>
              </a:r>
              <a:endParaRPr lang="ja-JP" altLang="en-US" sz="1000"/>
            </a:p>
          </p:txBody>
        </p:sp>
        <p:cxnSp>
          <p:nvCxnSpPr>
            <p:cNvPr id="74" name="直線コネクタ 73">
              <a:extLst>
                <a:ext uri="{FF2B5EF4-FFF2-40B4-BE49-F238E27FC236}">
                  <a16:creationId xmlns:a16="http://schemas.microsoft.com/office/drawing/2014/main" id="{3334FA08-BD0C-472C-AF2F-60D98E3DA61E}"/>
                </a:ext>
              </a:extLst>
            </p:cNvPr>
            <p:cNvCxnSpPr/>
            <p:nvPr/>
          </p:nvCxnSpPr>
          <p:spPr>
            <a:xfrm rot="729211" flipV="1">
              <a:off x="3147006" y="2084907"/>
              <a:ext cx="159891" cy="274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D18B5071-B029-4BF0-9326-04F7E627C324}"/>
                </a:ext>
              </a:extLst>
            </p:cNvPr>
            <p:cNvCxnSpPr/>
            <p:nvPr/>
          </p:nvCxnSpPr>
          <p:spPr>
            <a:xfrm rot="729211" flipH="1" flipV="1">
              <a:off x="2501487" y="1956437"/>
              <a:ext cx="174296" cy="282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568" name="図 79">
            <a:extLst>
              <a:ext uri="{FF2B5EF4-FFF2-40B4-BE49-F238E27FC236}">
                <a16:creationId xmlns:a16="http://schemas.microsoft.com/office/drawing/2014/main" id="{3C0B1E45-DE45-4806-8B5C-7E51139D76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0600" y="3136900"/>
            <a:ext cx="11636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F75DB7AD-820B-4FC3-A894-764A6248A125}"/>
              </a:ext>
            </a:extLst>
          </p:cNvPr>
          <p:cNvSpPr/>
          <p:nvPr/>
        </p:nvSpPr>
        <p:spPr>
          <a:xfrm>
            <a:off x="539750" y="2776538"/>
            <a:ext cx="2160588" cy="15763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右矢印 37">
            <a:extLst>
              <a:ext uri="{FF2B5EF4-FFF2-40B4-BE49-F238E27FC236}">
                <a16:creationId xmlns:a16="http://schemas.microsoft.com/office/drawing/2014/main" id="{5F45A151-18C4-4001-86C1-B56042836E70}"/>
              </a:ext>
            </a:extLst>
          </p:cNvPr>
          <p:cNvSpPr/>
          <p:nvPr/>
        </p:nvSpPr>
        <p:spPr>
          <a:xfrm>
            <a:off x="5788025" y="3322638"/>
            <a:ext cx="512763" cy="48418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角丸四角形 38">
            <a:extLst>
              <a:ext uri="{FF2B5EF4-FFF2-40B4-BE49-F238E27FC236}">
                <a16:creationId xmlns:a16="http://schemas.microsoft.com/office/drawing/2014/main" id="{98CF8A9E-1882-438B-9EAC-F40374F3CED7}"/>
              </a:ext>
            </a:extLst>
          </p:cNvPr>
          <p:cNvSpPr/>
          <p:nvPr/>
        </p:nvSpPr>
        <p:spPr>
          <a:xfrm>
            <a:off x="6397625" y="2747963"/>
            <a:ext cx="2160588" cy="15763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6572" name="グループ化 2">
            <a:extLst>
              <a:ext uri="{FF2B5EF4-FFF2-40B4-BE49-F238E27FC236}">
                <a16:creationId xmlns:a16="http://schemas.microsoft.com/office/drawing/2014/main" id="{A7132BA3-EE36-4A72-8D23-1CCE7FD5533F}"/>
              </a:ext>
            </a:extLst>
          </p:cNvPr>
          <p:cNvGrpSpPr>
            <a:grpSpLocks/>
          </p:cNvGrpSpPr>
          <p:nvPr/>
        </p:nvGrpSpPr>
        <p:grpSpPr bwMode="auto">
          <a:xfrm>
            <a:off x="941388" y="2819400"/>
            <a:ext cx="1508125" cy="936625"/>
            <a:chOff x="941512" y="2819177"/>
            <a:chExt cx="1507262" cy="936832"/>
          </a:xfrm>
        </p:grpSpPr>
        <p:sp>
          <p:nvSpPr>
            <p:cNvPr id="42" name="円/楕円 41">
              <a:extLst>
                <a:ext uri="{FF2B5EF4-FFF2-40B4-BE49-F238E27FC236}">
                  <a16:creationId xmlns:a16="http://schemas.microsoft.com/office/drawing/2014/main" id="{B683BEB8-7B34-46BB-BA39-2FC5183FA3A1}"/>
                </a:ext>
              </a:extLst>
            </p:cNvPr>
            <p:cNvSpPr/>
            <p:nvPr/>
          </p:nvSpPr>
          <p:spPr>
            <a:xfrm>
              <a:off x="941512" y="2819177"/>
              <a:ext cx="1507262" cy="812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二等辺三角形 42">
              <a:extLst>
                <a:ext uri="{FF2B5EF4-FFF2-40B4-BE49-F238E27FC236}">
                  <a16:creationId xmlns:a16="http://schemas.microsoft.com/office/drawing/2014/main" id="{F2929413-5414-44B1-9C42-6C12371B9B77}"/>
                </a:ext>
              </a:extLst>
            </p:cNvPr>
            <p:cNvSpPr/>
            <p:nvPr/>
          </p:nvSpPr>
          <p:spPr>
            <a:xfrm rot="10800000">
              <a:off x="1630093" y="3322526"/>
              <a:ext cx="402994" cy="4334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8" name="円/楕円 47">
            <a:extLst>
              <a:ext uri="{FF2B5EF4-FFF2-40B4-BE49-F238E27FC236}">
                <a16:creationId xmlns:a16="http://schemas.microsoft.com/office/drawing/2014/main" id="{85EEAE68-C6CD-4AE7-83E4-1D98048E92EE}"/>
              </a:ext>
            </a:extLst>
          </p:cNvPr>
          <p:cNvSpPr/>
          <p:nvPr/>
        </p:nvSpPr>
        <p:spPr>
          <a:xfrm>
            <a:off x="655638" y="3668713"/>
            <a:ext cx="549275" cy="52546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円/楕円 62">
            <a:extLst>
              <a:ext uri="{FF2B5EF4-FFF2-40B4-BE49-F238E27FC236}">
                <a16:creationId xmlns:a16="http://schemas.microsoft.com/office/drawing/2014/main" id="{970D2D63-4205-4452-869B-C2C27D32ABDD}"/>
              </a:ext>
            </a:extLst>
          </p:cNvPr>
          <p:cNvSpPr/>
          <p:nvPr/>
        </p:nvSpPr>
        <p:spPr>
          <a:xfrm>
            <a:off x="2139950" y="3660775"/>
            <a:ext cx="547688" cy="52705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右矢印 39">
            <a:extLst>
              <a:ext uri="{FF2B5EF4-FFF2-40B4-BE49-F238E27FC236}">
                <a16:creationId xmlns:a16="http://schemas.microsoft.com/office/drawing/2014/main" id="{83044A3E-900F-4253-8AE5-53BFE35203B4}"/>
              </a:ext>
            </a:extLst>
          </p:cNvPr>
          <p:cNvSpPr/>
          <p:nvPr/>
        </p:nvSpPr>
        <p:spPr>
          <a:xfrm>
            <a:off x="1290638" y="3867150"/>
            <a:ext cx="849312" cy="2952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6576" name="図 56">
            <a:extLst>
              <a:ext uri="{FF2B5EF4-FFF2-40B4-BE49-F238E27FC236}">
                <a16:creationId xmlns:a16="http://schemas.microsoft.com/office/drawing/2014/main" id="{1CADF2C4-E6EF-4367-BCB5-F6E43C4572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67390">
            <a:off x="622300" y="3729038"/>
            <a:ext cx="7366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図 60">
            <a:extLst>
              <a:ext uri="{FF2B5EF4-FFF2-40B4-BE49-F238E27FC236}">
                <a16:creationId xmlns:a16="http://schemas.microsoft.com/office/drawing/2014/main" id="{073933B5-96C0-4EBD-835B-02B1B614B4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4950" y="3327400"/>
            <a:ext cx="625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図 46">
            <a:extLst>
              <a:ext uri="{FF2B5EF4-FFF2-40B4-BE49-F238E27FC236}">
                <a16:creationId xmlns:a16="http://schemas.microsoft.com/office/drawing/2014/main" id="{A94423B7-5550-4CF7-B046-37471D59BC9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50000">
            <a:off x="1384300" y="3725863"/>
            <a:ext cx="5683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図 53">
            <a:extLst>
              <a:ext uri="{FF2B5EF4-FFF2-40B4-BE49-F238E27FC236}">
                <a16:creationId xmlns:a16="http://schemas.microsoft.com/office/drawing/2014/main" id="{03064710-AD9E-40B4-A93B-0DFEEADD85F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490596">
            <a:off x="2132013" y="3725863"/>
            <a:ext cx="668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図 61">
            <a:extLst>
              <a:ext uri="{FF2B5EF4-FFF2-40B4-BE49-F238E27FC236}">
                <a16:creationId xmlns:a16="http://schemas.microsoft.com/office/drawing/2014/main" id="{EB9ED146-2321-47E0-84BE-EFEFA93E03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79513" y="2878138"/>
            <a:ext cx="9953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1" name="テキスト ボックス 60">
            <a:extLst>
              <a:ext uri="{FF2B5EF4-FFF2-40B4-BE49-F238E27FC236}">
                <a16:creationId xmlns:a16="http://schemas.microsoft.com/office/drawing/2014/main" id="{1A15F64C-5094-464A-9F2C-F990AFBCE13C}"/>
              </a:ext>
            </a:extLst>
          </p:cNvPr>
          <p:cNvSpPr txBox="1">
            <a:spLocks noChangeArrowheads="1"/>
          </p:cNvSpPr>
          <p:nvPr/>
        </p:nvSpPr>
        <p:spPr bwMode="auto">
          <a:xfrm rot="596810" flipH="1">
            <a:off x="404813" y="3008313"/>
            <a:ext cx="747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よろしくね</a:t>
            </a:r>
            <a:r>
              <a:rPr lang="en-US" altLang="ja-JP" sz="1000"/>
              <a:t>!</a:t>
            </a:r>
            <a:endParaRPr lang="ja-JP" altLang="en-US" sz="1000"/>
          </a:p>
        </p:txBody>
      </p:sp>
      <p:cxnSp>
        <p:nvCxnSpPr>
          <p:cNvPr id="67" name="直線コネクタ 66">
            <a:extLst>
              <a:ext uri="{FF2B5EF4-FFF2-40B4-BE49-F238E27FC236}">
                <a16:creationId xmlns:a16="http://schemas.microsoft.com/office/drawing/2014/main" id="{48AF2215-7928-4B62-8F21-0DE89366B344}"/>
              </a:ext>
            </a:extLst>
          </p:cNvPr>
          <p:cNvCxnSpPr>
            <a:endCxn id="66581" idx="3"/>
          </p:cNvCxnSpPr>
          <p:nvPr/>
        </p:nvCxnSpPr>
        <p:spPr bwMode="auto">
          <a:xfrm flipH="1" flipV="1">
            <a:off x="411163" y="3065463"/>
            <a:ext cx="76200" cy="211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0848610-88AE-40CE-AED7-C5696A921BFF}"/>
              </a:ext>
            </a:extLst>
          </p:cNvPr>
          <p:cNvCxnSpPr/>
          <p:nvPr/>
        </p:nvCxnSpPr>
        <p:spPr bwMode="auto">
          <a:xfrm flipV="1">
            <a:off x="963613" y="3208338"/>
            <a:ext cx="155575" cy="1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584" name="グループ化 3">
            <a:extLst>
              <a:ext uri="{FF2B5EF4-FFF2-40B4-BE49-F238E27FC236}">
                <a16:creationId xmlns:a16="http://schemas.microsoft.com/office/drawing/2014/main" id="{C14D709E-AAC9-44D8-B1B3-E2BA7023A91B}"/>
              </a:ext>
            </a:extLst>
          </p:cNvPr>
          <p:cNvGrpSpPr>
            <a:grpSpLocks/>
          </p:cNvGrpSpPr>
          <p:nvPr/>
        </p:nvGrpSpPr>
        <p:grpSpPr bwMode="auto">
          <a:xfrm rot="-722940">
            <a:off x="2065338" y="3219450"/>
            <a:ext cx="658812" cy="454025"/>
            <a:chOff x="2514482" y="2090888"/>
            <a:chExt cx="659155" cy="453963"/>
          </a:xfrm>
        </p:grpSpPr>
        <p:sp>
          <p:nvSpPr>
            <p:cNvPr id="66597" name="テキスト ボックス 60">
              <a:extLst>
                <a:ext uri="{FF2B5EF4-FFF2-40B4-BE49-F238E27FC236}">
                  <a16:creationId xmlns:a16="http://schemas.microsoft.com/office/drawing/2014/main" id="{F4C9AB0B-507C-40B7-8B3F-F7333860C2F8}"/>
                </a:ext>
              </a:extLst>
            </p:cNvPr>
            <p:cNvSpPr txBox="1">
              <a:spLocks noChangeArrowheads="1"/>
            </p:cNvSpPr>
            <p:nvPr/>
          </p:nvSpPr>
          <p:spPr bwMode="auto">
            <a:xfrm rot="455434" flipH="1">
              <a:off x="2514482" y="2090888"/>
              <a:ext cx="659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頑張って</a:t>
              </a:r>
              <a:endParaRPr lang="en-US" altLang="ja-JP" sz="1000"/>
            </a:p>
            <a:p>
              <a:pPr algn="ctr"/>
              <a:r>
                <a:rPr lang="ja-JP" altLang="en-US" sz="1000"/>
                <a:t>くるよ</a:t>
              </a:r>
              <a:r>
                <a:rPr lang="en-US" altLang="ja-JP" sz="1000"/>
                <a:t>!</a:t>
              </a:r>
            </a:p>
          </p:txBody>
        </p:sp>
        <p:cxnSp>
          <p:nvCxnSpPr>
            <p:cNvPr id="70" name="直線コネクタ 69">
              <a:extLst>
                <a:ext uri="{FF2B5EF4-FFF2-40B4-BE49-F238E27FC236}">
                  <a16:creationId xmlns:a16="http://schemas.microsoft.com/office/drawing/2014/main" id="{64B275B0-A96D-465C-978F-65016EE6AF91}"/>
                </a:ext>
              </a:extLst>
            </p:cNvPr>
            <p:cNvCxnSpPr/>
            <p:nvPr/>
          </p:nvCxnSpPr>
          <p:spPr bwMode="auto">
            <a:xfrm rot="722940" flipH="1" flipV="1">
              <a:off x="2534825" y="2306842"/>
              <a:ext cx="104830" cy="138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7FAF44A-AA5F-4FC1-8307-776B657D7D70}"/>
                </a:ext>
              </a:extLst>
            </p:cNvPr>
            <p:cNvCxnSpPr/>
            <p:nvPr/>
          </p:nvCxnSpPr>
          <p:spPr bwMode="auto">
            <a:xfrm rot="722940" flipV="1">
              <a:off x="2981365" y="2406856"/>
              <a:ext cx="88946" cy="134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585" name="図 2">
            <a:extLst>
              <a:ext uri="{FF2B5EF4-FFF2-40B4-BE49-F238E27FC236}">
                <a16:creationId xmlns:a16="http://schemas.microsoft.com/office/drawing/2014/main" id="{B7D83305-5763-4E1F-99DA-27D3867B25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8288" y="3479800"/>
            <a:ext cx="665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星 7 43">
            <a:extLst>
              <a:ext uri="{FF2B5EF4-FFF2-40B4-BE49-F238E27FC236}">
                <a16:creationId xmlns:a16="http://schemas.microsoft.com/office/drawing/2014/main" id="{ABD315B7-3698-4C81-AF55-073C7904452B}"/>
              </a:ext>
            </a:extLst>
          </p:cNvPr>
          <p:cNvSpPr/>
          <p:nvPr/>
        </p:nvSpPr>
        <p:spPr>
          <a:xfrm>
            <a:off x="6488113" y="2909888"/>
            <a:ext cx="1104900" cy="1152525"/>
          </a:xfrm>
          <a:prstGeom prst="star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6587" name="図 4">
            <a:extLst>
              <a:ext uri="{FF2B5EF4-FFF2-40B4-BE49-F238E27FC236}">
                <a16:creationId xmlns:a16="http://schemas.microsoft.com/office/drawing/2014/main" id="{D9F1BBC3-6910-47DC-BA0B-55A83079E24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07188" y="3168650"/>
            <a:ext cx="631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8" name="図 3">
            <a:extLst>
              <a:ext uri="{FF2B5EF4-FFF2-40B4-BE49-F238E27FC236}">
                <a16:creationId xmlns:a16="http://schemas.microsoft.com/office/drawing/2014/main" id="{BF7193A7-E1A6-4EC9-8E40-5E40DB4788E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21550" y="3275013"/>
            <a:ext cx="939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89" name="グループ化 76">
            <a:extLst>
              <a:ext uri="{FF2B5EF4-FFF2-40B4-BE49-F238E27FC236}">
                <a16:creationId xmlns:a16="http://schemas.microsoft.com/office/drawing/2014/main" id="{87F50BD3-E68E-41F4-9B25-1603BE6FBBD1}"/>
              </a:ext>
            </a:extLst>
          </p:cNvPr>
          <p:cNvGrpSpPr>
            <a:grpSpLocks/>
          </p:cNvGrpSpPr>
          <p:nvPr/>
        </p:nvGrpSpPr>
        <p:grpSpPr bwMode="auto">
          <a:xfrm rot="869561" flipH="1">
            <a:off x="7559675" y="2916238"/>
            <a:ext cx="1076325" cy="434975"/>
            <a:chOff x="2401691" y="1943921"/>
            <a:chExt cx="976746" cy="435225"/>
          </a:xfrm>
        </p:grpSpPr>
        <p:sp>
          <p:nvSpPr>
            <p:cNvPr id="66594" name="テキスト ボックス 60">
              <a:extLst>
                <a:ext uri="{FF2B5EF4-FFF2-40B4-BE49-F238E27FC236}">
                  <a16:creationId xmlns:a16="http://schemas.microsoft.com/office/drawing/2014/main" id="{F0B56E33-8DDB-4542-AE8C-FA375888CCC8}"/>
                </a:ext>
              </a:extLst>
            </p:cNvPr>
            <p:cNvSpPr txBox="1">
              <a:spLocks noChangeArrowheads="1"/>
            </p:cNvSpPr>
            <p:nvPr/>
          </p:nvSpPr>
          <p:spPr bwMode="auto">
            <a:xfrm rot="606789">
              <a:off x="2474143" y="1980410"/>
              <a:ext cx="886098" cy="24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新商品を開発</a:t>
              </a:r>
              <a:r>
                <a:rPr lang="en-US" altLang="ja-JP" sz="1000"/>
                <a:t>!</a:t>
              </a:r>
              <a:endParaRPr lang="ja-JP" altLang="en-US" sz="1000"/>
            </a:p>
          </p:txBody>
        </p:sp>
        <p:cxnSp>
          <p:nvCxnSpPr>
            <p:cNvPr id="49" name="直線コネクタ 48">
              <a:extLst>
                <a:ext uri="{FF2B5EF4-FFF2-40B4-BE49-F238E27FC236}">
                  <a16:creationId xmlns:a16="http://schemas.microsoft.com/office/drawing/2014/main" id="{B29478A6-41D4-4AA2-941E-7AF4511CED20}"/>
                </a:ext>
              </a:extLst>
            </p:cNvPr>
            <p:cNvCxnSpPr/>
            <p:nvPr/>
          </p:nvCxnSpPr>
          <p:spPr>
            <a:xfrm rot="729211" flipV="1">
              <a:off x="3219222" y="2103818"/>
              <a:ext cx="159910" cy="274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0EA2E6D-51A5-42BC-B008-49012A73AF1C}"/>
                </a:ext>
              </a:extLst>
            </p:cNvPr>
            <p:cNvCxnSpPr/>
            <p:nvPr/>
          </p:nvCxnSpPr>
          <p:spPr>
            <a:xfrm rot="729211" flipH="1" flipV="1">
              <a:off x="2401981" y="1943636"/>
              <a:ext cx="174316" cy="282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590" name="図 1">
            <a:extLst>
              <a:ext uri="{FF2B5EF4-FFF2-40B4-BE49-F238E27FC236}">
                <a16:creationId xmlns:a16="http://schemas.microsoft.com/office/drawing/2014/main" id="{ED52C34D-D9BA-4F0B-8952-BBD2CBD58DEC}"/>
              </a:ext>
            </a:extLst>
          </p:cNvPr>
          <p:cNvPicPr>
            <a:picLocks noChangeAspect="1"/>
          </p:cNvPicPr>
          <p:nvPr/>
        </p:nvPicPr>
        <p:blipFill>
          <a:blip r:embed="rId13">
            <a:extLst>
              <a:ext uri="{28A0092B-C50C-407E-A947-70E740481C1C}">
                <a14:useLocalDpi xmlns:a14="http://schemas.microsoft.com/office/drawing/2010/main" val="0"/>
              </a:ext>
            </a:extLst>
          </a:blip>
          <a:srcRect l="87080" t="37814" b="38388"/>
          <a:stretch>
            <a:fillRect/>
          </a:stretch>
        </p:blipFill>
        <p:spPr bwMode="auto">
          <a:xfrm>
            <a:off x="6465888" y="3652838"/>
            <a:ext cx="3698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1" name="図 1">
            <a:extLst>
              <a:ext uri="{FF2B5EF4-FFF2-40B4-BE49-F238E27FC236}">
                <a16:creationId xmlns:a16="http://schemas.microsoft.com/office/drawing/2014/main" id="{1B58E502-C44F-47B2-BBD9-40BCE80CDE24}"/>
              </a:ext>
            </a:extLst>
          </p:cNvPr>
          <p:cNvPicPr>
            <a:picLocks noChangeAspect="1"/>
          </p:cNvPicPr>
          <p:nvPr/>
        </p:nvPicPr>
        <p:blipFill>
          <a:blip r:embed="rId14">
            <a:extLst>
              <a:ext uri="{28A0092B-C50C-407E-A947-70E740481C1C}">
                <a14:useLocalDpi xmlns:a14="http://schemas.microsoft.com/office/drawing/2010/main" val="0"/>
              </a:ext>
            </a:extLst>
          </a:blip>
          <a:srcRect l="87080" t="37814" b="38388"/>
          <a:stretch>
            <a:fillRect/>
          </a:stretch>
        </p:blipFill>
        <p:spPr bwMode="auto">
          <a:xfrm>
            <a:off x="7273925" y="2849563"/>
            <a:ext cx="284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テキスト ボックス 20">
            <a:extLst>
              <a:ext uri="{FF2B5EF4-FFF2-40B4-BE49-F238E27FC236}">
                <a16:creationId xmlns:a16="http://schemas.microsoft.com/office/drawing/2014/main" id="{AAFB6859-E7C4-45F4-A0DC-ED9A6AB7D30C}"/>
              </a:ext>
            </a:extLst>
          </p:cNvPr>
          <p:cNvSpPr txBox="1">
            <a:spLocks noChangeArrowheads="1"/>
          </p:cNvSpPr>
          <p:nvPr/>
        </p:nvSpPr>
        <p:spPr bwMode="auto">
          <a:xfrm rot="20884609" flipH="1">
            <a:off x="6451600" y="2930525"/>
            <a:ext cx="530225" cy="230188"/>
          </a:xfrm>
          <a:prstGeom prst="rect">
            <a:avLst/>
          </a:prstGeom>
          <a:solidFill>
            <a:schemeClr val="bg1"/>
          </a:solidFill>
          <a:ln w="12700">
            <a:solidFill>
              <a:srgbClr val="EA5130"/>
            </a:solidFill>
            <a:miter lim="800000"/>
            <a:headEnd/>
            <a:tailEnd/>
          </a:ln>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900"/>
              <a:t>新商品</a:t>
            </a:r>
          </a:p>
        </p:txBody>
      </p:sp>
      <p:sp>
        <p:nvSpPr>
          <p:cNvPr id="66593" name="テキスト ボックス 21">
            <a:extLst>
              <a:ext uri="{FF2B5EF4-FFF2-40B4-BE49-F238E27FC236}">
                <a16:creationId xmlns:a16="http://schemas.microsoft.com/office/drawing/2014/main" id="{BC98F822-1108-411E-92D8-29DC76572412}"/>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新しい商品を開発するまでは、成功編と同じ流れです。</a:t>
            </a:r>
            <a:endParaRPr lang="en-US" altLang="ja-JP" sz="2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1" descr="画面の領域">
            <a:extLst>
              <a:ext uri="{FF2B5EF4-FFF2-40B4-BE49-F238E27FC236}">
                <a16:creationId xmlns:a16="http://schemas.microsoft.com/office/drawing/2014/main" id="{7E8EFCF1-46CF-48E9-B23A-CF52FF980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テキスト ボックス 102">
            <a:extLst>
              <a:ext uri="{FF2B5EF4-FFF2-40B4-BE49-F238E27FC236}">
                <a16:creationId xmlns:a16="http://schemas.microsoft.com/office/drawing/2014/main" id="{39B549D4-59B8-4235-908C-52FEFACF7636}"/>
              </a:ext>
            </a:extLst>
          </p:cNvPr>
          <p:cNvSpPr txBox="1">
            <a:spLocks noChangeArrowheads="1"/>
          </p:cNvSpPr>
          <p:nvPr/>
        </p:nvSpPr>
        <p:spPr bwMode="auto">
          <a:xfrm>
            <a:off x="539750" y="620713"/>
            <a:ext cx="6470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残念編④</a:t>
            </a:r>
            <a:r>
              <a:rPr lang="en-US" altLang="ja-JP" sz="3200">
                <a:solidFill>
                  <a:schemeClr val="bg1"/>
                </a:solidFill>
              </a:rPr>
              <a:t>】</a:t>
            </a:r>
            <a:endParaRPr lang="ja-JP" altLang="en-US" sz="3200">
              <a:solidFill>
                <a:schemeClr val="bg1"/>
              </a:solidFill>
            </a:endParaRPr>
          </a:p>
        </p:txBody>
      </p:sp>
      <p:sp>
        <p:nvSpPr>
          <p:cNvPr id="68612" name="テキスト ボックス 21">
            <a:extLst>
              <a:ext uri="{FF2B5EF4-FFF2-40B4-BE49-F238E27FC236}">
                <a16:creationId xmlns:a16="http://schemas.microsoft.com/office/drawing/2014/main" id="{272482EC-3612-4226-A167-DA8DDC40D2D9}"/>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しかし、新商品の人気は出ず、あまり売れません。</a:t>
            </a:r>
            <a:endParaRPr lang="en-US" altLang="ja-JP" sz="2400">
              <a:solidFill>
                <a:srgbClr val="000000"/>
              </a:solidFill>
            </a:endParaRPr>
          </a:p>
        </p:txBody>
      </p:sp>
      <p:sp>
        <p:nvSpPr>
          <p:cNvPr id="50" name="角丸四角形 49">
            <a:extLst>
              <a:ext uri="{FF2B5EF4-FFF2-40B4-BE49-F238E27FC236}">
                <a16:creationId xmlns:a16="http://schemas.microsoft.com/office/drawing/2014/main" id="{3D9D7E3B-4888-41EA-9CAC-6F6564780839}"/>
              </a:ext>
            </a:extLst>
          </p:cNvPr>
          <p:cNvSpPr/>
          <p:nvPr/>
        </p:nvSpPr>
        <p:spPr>
          <a:xfrm>
            <a:off x="684213" y="1557338"/>
            <a:ext cx="7821612" cy="3816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星 7 50">
            <a:extLst>
              <a:ext uri="{FF2B5EF4-FFF2-40B4-BE49-F238E27FC236}">
                <a16:creationId xmlns:a16="http://schemas.microsoft.com/office/drawing/2014/main" id="{B8CD09E0-826F-4A42-B7DD-5FC71924125C}"/>
              </a:ext>
            </a:extLst>
          </p:cNvPr>
          <p:cNvSpPr/>
          <p:nvPr/>
        </p:nvSpPr>
        <p:spPr>
          <a:xfrm>
            <a:off x="2722563" y="1752600"/>
            <a:ext cx="3671887" cy="3425825"/>
          </a:xfrm>
          <a:prstGeom prst="star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8615" name="図 2">
            <a:extLst>
              <a:ext uri="{FF2B5EF4-FFF2-40B4-BE49-F238E27FC236}">
                <a16:creationId xmlns:a16="http://schemas.microsoft.com/office/drawing/2014/main" id="{AD48E678-ADFF-4E3B-842F-ED23CB2CF3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98713"/>
            <a:ext cx="21621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図 1">
            <a:extLst>
              <a:ext uri="{FF2B5EF4-FFF2-40B4-BE49-F238E27FC236}">
                <a16:creationId xmlns:a16="http://schemas.microsoft.com/office/drawing/2014/main" id="{EFB7FA74-E83E-42C0-9C57-BDF96A25B9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79513" y="2852738"/>
            <a:ext cx="13684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図 2">
            <a:extLst>
              <a:ext uri="{FF2B5EF4-FFF2-40B4-BE49-F238E27FC236}">
                <a16:creationId xmlns:a16="http://schemas.microsoft.com/office/drawing/2014/main" id="{FFBF0A25-ADEE-445D-AAE5-D5C035E9E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3281363"/>
            <a:ext cx="16224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8" name="グループ化 1">
            <a:extLst>
              <a:ext uri="{FF2B5EF4-FFF2-40B4-BE49-F238E27FC236}">
                <a16:creationId xmlns:a16="http://schemas.microsoft.com/office/drawing/2014/main" id="{773235D4-5782-43A9-A275-A52FBC6A4ACA}"/>
              </a:ext>
            </a:extLst>
          </p:cNvPr>
          <p:cNvGrpSpPr>
            <a:grpSpLocks/>
          </p:cNvGrpSpPr>
          <p:nvPr/>
        </p:nvGrpSpPr>
        <p:grpSpPr bwMode="auto">
          <a:xfrm>
            <a:off x="733425" y="2230438"/>
            <a:ext cx="2351088" cy="1077912"/>
            <a:chOff x="733425" y="2229823"/>
            <a:chExt cx="2350845" cy="1078464"/>
          </a:xfrm>
        </p:grpSpPr>
        <p:sp>
          <p:nvSpPr>
            <p:cNvPr id="68623" name="テキスト ボックス 20">
              <a:extLst>
                <a:ext uri="{FF2B5EF4-FFF2-40B4-BE49-F238E27FC236}">
                  <a16:creationId xmlns:a16="http://schemas.microsoft.com/office/drawing/2014/main" id="{D76A14E1-0A1A-4465-994F-FEF7C5995E13}"/>
                </a:ext>
              </a:extLst>
            </p:cNvPr>
            <p:cNvSpPr txBox="1">
              <a:spLocks noChangeArrowheads="1"/>
            </p:cNvSpPr>
            <p:nvPr/>
          </p:nvSpPr>
          <p:spPr bwMode="auto">
            <a:xfrm rot="361912" flipH="1">
              <a:off x="853050" y="2229823"/>
              <a:ext cx="2184647" cy="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400"/>
                <a:t>なんだか</a:t>
              </a:r>
              <a:endParaRPr lang="en-US" altLang="ja-JP" sz="2400"/>
            </a:p>
            <a:p>
              <a:pPr algn="ctr"/>
              <a:r>
                <a:rPr lang="ja-JP" altLang="en-US" sz="2400"/>
                <a:t>期待外れね・・・</a:t>
              </a:r>
            </a:p>
          </p:txBody>
        </p:sp>
        <p:cxnSp>
          <p:nvCxnSpPr>
            <p:cNvPr id="57" name="直線コネクタ 56">
              <a:extLst>
                <a:ext uri="{FF2B5EF4-FFF2-40B4-BE49-F238E27FC236}">
                  <a16:creationId xmlns:a16="http://schemas.microsoft.com/office/drawing/2014/main" id="{283D95D4-6CC3-4AE6-A5D4-7CE588D47844}"/>
                </a:ext>
              </a:extLst>
            </p:cNvPr>
            <p:cNvCxnSpPr/>
            <p:nvPr/>
          </p:nvCxnSpPr>
          <p:spPr bwMode="auto">
            <a:xfrm rot="425098" flipV="1">
              <a:off x="2800136" y="2915974"/>
              <a:ext cx="284134" cy="392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D7A0D36-D4DA-4192-8E68-CAE6DEAB55B9}"/>
                </a:ext>
              </a:extLst>
            </p:cNvPr>
            <p:cNvCxnSpPr/>
            <p:nvPr/>
          </p:nvCxnSpPr>
          <p:spPr bwMode="auto">
            <a:xfrm rot="63962" flipH="1" flipV="1">
              <a:off x="733425" y="2687257"/>
              <a:ext cx="241275" cy="397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619" name="グループ化 56">
            <a:extLst>
              <a:ext uri="{FF2B5EF4-FFF2-40B4-BE49-F238E27FC236}">
                <a16:creationId xmlns:a16="http://schemas.microsoft.com/office/drawing/2014/main" id="{1177DEEF-0B3C-4B0F-BD5B-DD8E8031AF4A}"/>
              </a:ext>
            </a:extLst>
          </p:cNvPr>
          <p:cNvGrpSpPr>
            <a:grpSpLocks/>
          </p:cNvGrpSpPr>
          <p:nvPr/>
        </p:nvGrpSpPr>
        <p:grpSpPr bwMode="auto">
          <a:xfrm>
            <a:off x="6265863" y="2224088"/>
            <a:ext cx="1871662" cy="1057275"/>
            <a:chOff x="831399" y="1710849"/>
            <a:chExt cx="1871808" cy="1058015"/>
          </a:xfrm>
        </p:grpSpPr>
        <p:sp>
          <p:nvSpPr>
            <p:cNvPr id="68620" name="テキスト ボックス 20">
              <a:extLst>
                <a:ext uri="{FF2B5EF4-FFF2-40B4-BE49-F238E27FC236}">
                  <a16:creationId xmlns:a16="http://schemas.microsoft.com/office/drawing/2014/main" id="{4AF4DE16-E15F-4788-AD37-FD7856153175}"/>
                </a:ext>
              </a:extLst>
            </p:cNvPr>
            <p:cNvSpPr txBox="1">
              <a:spLocks noChangeArrowheads="1"/>
            </p:cNvSpPr>
            <p:nvPr/>
          </p:nvSpPr>
          <p:spPr bwMode="auto">
            <a:xfrm rot="21320508" flipH="1">
              <a:off x="1069798" y="1710849"/>
              <a:ext cx="1426668" cy="9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オイシク</a:t>
              </a:r>
              <a:endParaRPr lang="en-US" altLang="ja-JP" sz="2800"/>
            </a:p>
            <a:p>
              <a:pPr algn="ctr"/>
              <a:r>
                <a:rPr lang="ja-JP" altLang="en-US" sz="2800"/>
                <a:t>ナイ・・・</a:t>
              </a:r>
            </a:p>
          </p:txBody>
        </p:sp>
        <p:cxnSp>
          <p:nvCxnSpPr>
            <p:cNvPr id="61" name="直線コネクタ 60">
              <a:extLst>
                <a:ext uri="{FF2B5EF4-FFF2-40B4-BE49-F238E27FC236}">
                  <a16:creationId xmlns:a16="http://schemas.microsoft.com/office/drawing/2014/main" id="{E95B97B5-1C76-4129-B6E5-9E57AE5F09B1}"/>
                </a:ext>
              </a:extLst>
            </p:cNvPr>
            <p:cNvCxnSpPr/>
            <p:nvPr/>
          </p:nvCxnSpPr>
          <p:spPr bwMode="auto">
            <a:xfrm flipV="1">
              <a:off x="2419023" y="2376477"/>
              <a:ext cx="284184" cy="39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13D23E2A-EC6A-4AA8-9C7D-C468E8FDECB8}"/>
                </a:ext>
              </a:extLst>
            </p:cNvPr>
            <p:cNvCxnSpPr/>
            <p:nvPr/>
          </p:nvCxnSpPr>
          <p:spPr bwMode="auto">
            <a:xfrm flipH="1" flipV="1">
              <a:off x="831399" y="2401894"/>
              <a:ext cx="357215" cy="36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図 1" descr="画面の領域">
            <a:extLst>
              <a:ext uri="{FF2B5EF4-FFF2-40B4-BE49-F238E27FC236}">
                <a16:creationId xmlns:a16="http://schemas.microsoft.com/office/drawing/2014/main" id="{5A3596B5-5C87-4C3B-B78E-A66E30FFC0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テキスト ボックス 102">
            <a:extLst>
              <a:ext uri="{FF2B5EF4-FFF2-40B4-BE49-F238E27FC236}">
                <a16:creationId xmlns:a16="http://schemas.microsoft.com/office/drawing/2014/main" id="{B21C82D6-FCFA-44E5-8498-75ADF0473252}"/>
              </a:ext>
            </a:extLst>
          </p:cNvPr>
          <p:cNvSpPr txBox="1">
            <a:spLocks noChangeArrowheads="1"/>
          </p:cNvSpPr>
          <p:nvPr/>
        </p:nvSpPr>
        <p:spPr bwMode="auto">
          <a:xfrm>
            <a:off x="539750" y="620713"/>
            <a:ext cx="633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残念編⑤</a:t>
            </a:r>
            <a:r>
              <a:rPr lang="en-US" altLang="ja-JP" sz="3200">
                <a:solidFill>
                  <a:schemeClr val="bg1"/>
                </a:solidFill>
              </a:rPr>
              <a:t>】</a:t>
            </a:r>
            <a:endParaRPr lang="ja-JP" altLang="en-US" sz="3200">
              <a:solidFill>
                <a:schemeClr val="bg1"/>
              </a:solidFill>
            </a:endParaRPr>
          </a:p>
        </p:txBody>
      </p:sp>
      <p:sp>
        <p:nvSpPr>
          <p:cNvPr id="70660" name="テキスト ボックス 21">
            <a:extLst>
              <a:ext uri="{FF2B5EF4-FFF2-40B4-BE49-F238E27FC236}">
                <a16:creationId xmlns:a16="http://schemas.microsoft.com/office/drawing/2014/main" id="{A9A423C0-8A93-4B05-95F9-A667B681C9A5}"/>
              </a:ext>
            </a:extLst>
          </p:cNvPr>
          <p:cNvSpPr txBox="1">
            <a:spLocks noChangeArrowheads="1"/>
          </p:cNvSpPr>
          <p:nvPr/>
        </p:nvSpPr>
        <p:spPr bwMode="auto">
          <a:xfrm>
            <a:off x="1582738" y="5561013"/>
            <a:ext cx="7453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新商品は売れ残ってしまい、利益は生まれません。</a:t>
            </a:r>
            <a:endParaRPr lang="en-US" altLang="ja-JP" sz="2400">
              <a:solidFill>
                <a:srgbClr val="000000"/>
              </a:solidFill>
            </a:endParaRPr>
          </a:p>
          <a:p>
            <a:pPr eaLnBrk="1" hangingPunct="1"/>
            <a:r>
              <a:rPr lang="ja-JP" altLang="en-US" sz="2400">
                <a:solidFill>
                  <a:srgbClr val="000000"/>
                </a:solidFill>
              </a:rPr>
              <a:t>働いても報酬を得られず、マイナスになってしまいました。</a:t>
            </a:r>
          </a:p>
        </p:txBody>
      </p:sp>
      <p:sp>
        <p:nvSpPr>
          <p:cNvPr id="67" name="角丸四角形 66">
            <a:extLst>
              <a:ext uri="{FF2B5EF4-FFF2-40B4-BE49-F238E27FC236}">
                <a16:creationId xmlns:a16="http://schemas.microsoft.com/office/drawing/2014/main" id="{A765FCF7-F005-42DE-B1E7-9BF3B58ACF12}"/>
              </a:ext>
            </a:extLst>
          </p:cNvPr>
          <p:cNvSpPr/>
          <p:nvPr/>
        </p:nvSpPr>
        <p:spPr>
          <a:xfrm>
            <a:off x="684213" y="1557338"/>
            <a:ext cx="7821612" cy="3816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0662" name="図 1">
            <a:extLst>
              <a:ext uri="{FF2B5EF4-FFF2-40B4-BE49-F238E27FC236}">
                <a16:creationId xmlns:a16="http://schemas.microsoft.com/office/drawing/2014/main" id="{937BF233-2208-4CBC-BF56-AB46EB6412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755900"/>
            <a:ext cx="22209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図 2">
            <a:extLst>
              <a:ext uri="{FF2B5EF4-FFF2-40B4-BE49-F238E27FC236}">
                <a16:creationId xmlns:a16="http://schemas.microsoft.com/office/drawing/2014/main" id="{51966856-78A4-4247-B3AE-7D9AEDB40E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7113" y="2408238"/>
            <a:ext cx="315753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図 3">
            <a:extLst>
              <a:ext uri="{FF2B5EF4-FFF2-40B4-BE49-F238E27FC236}">
                <a16:creationId xmlns:a16="http://schemas.microsoft.com/office/drawing/2014/main" id="{9E7EC037-00A4-4223-9592-E9712ECE01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5775" y="3986213"/>
            <a:ext cx="1158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5" name="グループ化 6">
            <a:extLst>
              <a:ext uri="{FF2B5EF4-FFF2-40B4-BE49-F238E27FC236}">
                <a16:creationId xmlns:a16="http://schemas.microsoft.com/office/drawing/2014/main" id="{35E35213-C42D-44C3-AC18-182DCA5E3EFB}"/>
              </a:ext>
            </a:extLst>
          </p:cNvPr>
          <p:cNvGrpSpPr>
            <a:grpSpLocks/>
          </p:cNvGrpSpPr>
          <p:nvPr/>
        </p:nvGrpSpPr>
        <p:grpSpPr bwMode="auto">
          <a:xfrm>
            <a:off x="4837113" y="2608263"/>
            <a:ext cx="379412" cy="574675"/>
            <a:chOff x="410609" y="4155406"/>
            <a:chExt cx="293495" cy="257655"/>
          </a:xfrm>
        </p:grpSpPr>
        <p:cxnSp>
          <p:nvCxnSpPr>
            <p:cNvPr id="72" name="曲線コネクタ 71">
              <a:extLst>
                <a:ext uri="{FF2B5EF4-FFF2-40B4-BE49-F238E27FC236}">
                  <a16:creationId xmlns:a16="http://schemas.microsoft.com/office/drawing/2014/main" id="{95DAECCB-88B5-403A-8606-9B1BF1477D57}"/>
                </a:ext>
              </a:extLst>
            </p:cNvPr>
            <p:cNvCxnSpPr/>
            <p:nvPr/>
          </p:nvCxnSpPr>
          <p:spPr>
            <a:xfrm>
              <a:off x="436397" y="4155406"/>
              <a:ext cx="254199" cy="23843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曲線コネクタ 72">
              <a:extLst>
                <a:ext uri="{FF2B5EF4-FFF2-40B4-BE49-F238E27FC236}">
                  <a16:creationId xmlns:a16="http://schemas.microsoft.com/office/drawing/2014/main" id="{E691C69F-229C-4CE5-A192-67BD3797BAAD}"/>
                </a:ext>
              </a:extLst>
            </p:cNvPr>
            <p:cNvCxnSpPr/>
            <p:nvPr/>
          </p:nvCxnSpPr>
          <p:spPr>
            <a:xfrm>
              <a:off x="384820" y="4167506"/>
              <a:ext cx="254199" cy="235591"/>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0666" name="図 4">
            <a:extLst>
              <a:ext uri="{FF2B5EF4-FFF2-40B4-BE49-F238E27FC236}">
                <a16:creationId xmlns:a16="http://schemas.microsoft.com/office/drawing/2014/main" id="{5862E338-0781-4F99-98DC-BED54DD4C76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44410">
            <a:off x="4127500" y="1701800"/>
            <a:ext cx="15684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図 74">
            <a:extLst>
              <a:ext uri="{FF2B5EF4-FFF2-40B4-BE49-F238E27FC236}">
                <a16:creationId xmlns:a16="http://schemas.microsoft.com/office/drawing/2014/main" id="{A9B1EB2F-6B99-4C86-9FCB-81A4F9FD722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80793">
            <a:off x="7237413" y="1677988"/>
            <a:ext cx="15668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8" name="グループ化 6">
            <a:extLst>
              <a:ext uri="{FF2B5EF4-FFF2-40B4-BE49-F238E27FC236}">
                <a16:creationId xmlns:a16="http://schemas.microsoft.com/office/drawing/2014/main" id="{19071A21-4FDD-4806-96B4-48F3B68DB482}"/>
              </a:ext>
            </a:extLst>
          </p:cNvPr>
          <p:cNvGrpSpPr>
            <a:grpSpLocks/>
          </p:cNvGrpSpPr>
          <p:nvPr/>
        </p:nvGrpSpPr>
        <p:grpSpPr bwMode="auto">
          <a:xfrm rot="3098782">
            <a:off x="7588250" y="2628900"/>
            <a:ext cx="377825" cy="574675"/>
            <a:chOff x="410609" y="4155406"/>
            <a:chExt cx="293495" cy="257655"/>
          </a:xfrm>
        </p:grpSpPr>
        <p:cxnSp>
          <p:nvCxnSpPr>
            <p:cNvPr id="77" name="曲線コネクタ 76">
              <a:extLst>
                <a:ext uri="{FF2B5EF4-FFF2-40B4-BE49-F238E27FC236}">
                  <a16:creationId xmlns:a16="http://schemas.microsoft.com/office/drawing/2014/main" id="{DF85C310-56E2-47E4-B63B-CE1A3B02EE82}"/>
                </a:ext>
              </a:extLst>
            </p:cNvPr>
            <p:cNvCxnSpPr/>
            <p:nvPr/>
          </p:nvCxnSpPr>
          <p:spPr>
            <a:xfrm>
              <a:off x="346500" y="4199789"/>
              <a:ext cx="254033" cy="23843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曲線コネクタ 77">
              <a:extLst>
                <a:ext uri="{FF2B5EF4-FFF2-40B4-BE49-F238E27FC236}">
                  <a16:creationId xmlns:a16="http://schemas.microsoft.com/office/drawing/2014/main" id="{52A1C053-FC92-490B-976A-C5CD12768257}"/>
                </a:ext>
              </a:extLst>
            </p:cNvPr>
            <p:cNvCxnSpPr/>
            <p:nvPr/>
          </p:nvCxnSpPr>
          <p:spPr>
            <a:xfrm>
              <a:off x="305010" y="4213123"/>
              <a:ext cx="254033" cy="235590"/>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669" name="グループ化 82">
            <a:extLst>
              <a:ext uri="{FF2B5EF4-FFF2-40B4-BE49-F238E27FC236}">
                <a16:creationId xmlns:a16="http://schemas.microsoft.com/office/drawing/2014/main" id="{7B2AF758-6CD6-4655-A502-4ADFA45983D0}"/>
              </a:ext>
            </a:extLst>
          </p:cNvPr>
          <p:cNvGrpSpPr>
            <a:grpSpLocks/>
          </p:cNvGrpSpPr>
          <p:nvPr/>
        </p:nvGrpSpPr>
        <p:grpSpPr bwMode="auto">
          <a:xfrm rot="-335382">
            <a:off x="1071563" y="1782763"/>
            <a:ext cx="2995612" cy="1036637"/>
            <a:chOff x="291357" y="1789784"/>
            <a:chExt cx="2996801" cy="1124228"/>
          </a:xfrm>
        </p:grpSpPr>
        <p:sp>
          <p:nvSpPr>
            <p:cNvPr id="70670" name="テキスト ボックス 20">
              <a:extLst>
                <a:ext uri="{FF2B5EF4-FFF2-40B4-BE49-F238E27FC236}">
                  <a16:creationId xmlns:a16="http://schemas.microsoft.com/office/drawing/2014/main" id="{ABBEE00D-C189-4C86-89F2-7A7BFF37831B}"/>
                </a:ext>
              </a:extLst>
            </p:cNvPr>
            <p:cNvSpPr txBox="1">
              <a:spLocks noChangeArrowheads="1"/>
            </p:cNvSpPr>
            <p:nvPr/>
          </p:nvSpPr>
          <p:spPr bwMode="auto">
            <a:xfrm flipH="1">
              <a:off x="604373" y="1789784"/>
              <a:ext cx="2400839" cy="96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600"/>
                <a:t>80</a:t>
              </a:r>
              <a:r>
                <a:rPr lang="ja-JP" altLang="en-US" sz="2600"/>
                <a:t>万円に</a:t>
              </a:r>
              <a:endParaRPr lang="en-US" altLang="ja-JP" sz="2600"/>
            </a:p>
            <a:p>
              <a:pPr algn="ctr"/>
              <a:r>
                <a:rPr lang="ja-JP" altLang="en-US" sz="2600"/>
                <a:t>なっちゃった・・・</a:t>
              </a:r>
            </a:p>
          </p:txBody>
        </p:sp>
        <p:cxnSp>
          <p:nvCxnSpPr>
            <p:cNvPr id="81" name="直線コネクタ 80">
              <a:extLst>
                <a:ext uri="{FF2B5EF4-FFF2-40B4-BE49-F238E27FC236}">
                  <a16:creationId xmlns:a16="http://schemas.microsoft.com/office/drawing/2014/main" id="{4E9387BB-5C43-4739-9E7D-D5609034322C}"/>
                </a:ext>
              </a:extLst>
            </p:cNvPr>
            <p:cNvCxnSpPr/>
            <p:nvPr/>
          </p:nvCxnSpPr>
          <p:spPr bwMode="auto">
            <a:xfrm rot="21216090" flipV="1">
              <a:off x="2778671" y="2344056"/>
              <a:ext cx="444676" cy="490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2A7F5ABD-7450-4D92-B6A4-B57F2BE2BE95}"/>
                </a:ext>
              </a:extLst>
            </p:cNvPr>
            <p:cNvCxnSpPr/>
            <p:nvPr/>
          </p:nvCxnSpPr>
          <p:spPr bwMode="auto">
            <a:xfrm rot="21216090" flipH="1" flipV="1">
              <a:off x="223848" y="2267825"/>
              <a:ext cx="363682" cy="569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図 1" descr="画面の領域">
            <a:extLst>
              <a:ext uri="{FF2B5EF4-FFF2-40B4-BE49-F238E27FC236}">
                <a16:creationId xmlns:a16="http://schemas.microsoft.com/office/drawing/2014/main" id="{68AC2A8E-B7F3-4309-98E4-C8B68C43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テキスト ボックス 102">
            <a:extLst>
              <a:ext uri="{FF2B5EF4-FFF2-40B4-BE49-F238E27FC236}">
                <a16:creationId xmlns:a16="http://schemas.microsoft.com/office/drawing/2014/main" id="{3F5024BE-9AC2-4C47-81E0-DE59C5282BC9}"/>
              </a:ext>
            </a:extLst>
          </p:cNvPr>
          <p:cNvSpPr txBox="1">
            <a:spLocks noChangeArrowheads="1"/>
          </p:cNvSpPr>
          <p:nvPr/>
        </p:nvSpPr>
        <p:spPr bwMode="auto">
          <a:xfrm>
            <a:off x="539750" y="620713"/>
            <a:ext cx="6497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残念編⑥</a:t>
            </a:r>
            <a:r>
              <a:rPr lang="en-US" altLang="ja-JP" sz="3200">
                <a:solidFill>
                  <a:schemeClr val="bg1"/>
                </a:solidFill>
              </a:rPr>
              <a:t>】</a:t>
            </a:r>
            <a:endParaRPr lang="ja-JP" altLang="en-US" sz="3200">
              <a:solidFill>
                <a:schemeClr val="bg1"/>
              </a:solidFill>
            </a:endParaRPr>
          </a:p>
        </p:txBody>
      </p:sp>
      <p:sp>
        <p:nvSpPr>
          <p:cNvPr id="72708" name="テキスト ボックス 21">
            <a:extLst>
              <a:ext uri="{FF2B5EF4-FFF2-40B4-BE49-F238E27FC236}">
                <a16:creationId xmlns:a16="http://schemas.microsoft.com/office/drawing/2014/main" id="{89300835-5C91-40CB-A073-3B91C0E90C2D}"/>
              </a:ext>
            </a:extLst>
          </p:cNvPr>
          <p:cNvSpPr txBox="1">
            <a:spLocks noChangeArrowheads="1"/>
          </p:cNvSpPr>
          <p:nvPr/>
        </p:nvSpPr>
        <p:spPr bwMode="auto">
          <a:xfrm>
            <a:off x="1582738" y="556101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働きに出た</a:t>
            </a:r>
            <a:r>
              <a:rPr lang="en-US" altLang="ja-JP" sz="2400">
                <a:solidFill>
                  <a:srgbClr val="000000"/>
                </a:solidFill>
              </a:rPr>
              <a:t>100</a:t>
            </a:r>
            <a:r>
              <a:rPr lang="ja-JP" altLang="en-US" sz="2400">
                <a:solidFill>
                  <a:srgbClr val="000000"/>
                </a:solidFill>
              </a:rPr>
              <a:t>万円は利益を生み出せなかったため、</a:t>
            </a:r>
            <a:endParaRPr lang="en-US" altLang="ja-JP" sz="2400">
              <a:solidFill>
                <a:srgbClr val="000000"/>
              </a:solidFill>
            </a:endParaRPr>
          </a:p>
          <a:p>
            <a:pPr eaLnBrk="1" hangingPunct="1"/>
            <a:r>
              <a:rPr lang="ja-JP" altLang="en-US" sz="2400">
                <a:solidFill>
                  <a:srgbClr val="000000"/>
                </a:solidFill>
              </a:rPr>
              <a:t>マイナスとなる</a:t>
            </a:r>
            <a:r>
              <a:rPr lang="en-US" altLang="ja-JP" sz="2400">
                <a:solidFill>
                  <a:srgbClr val="000000"/>
                </a:solidFill>
              </a:rPr>
              <a:t>80</a:t>
            </a:r>
            <a:r>
              <a:rPr lang="ja-JP" altLang="en-US" sz="2400">
                <a:solidFill>
                  <a:srgbClr val="000000"/>
                </a:solidFill>
              </a:rPr>
              <a:t>万円になって帰ってきました。</a:t>
            </a:r>
          </a:p>
        </p:txBody>
      </p:sp>
      <p:sp>
        <p:nvSpPr>
          <p:cNvPr id="80" name="角丸四角形 79">
            <a:extLst>
              <a:ext uri="{FF2B5EF4-FFF2-40B4-BE49-F238E27FC236}">
                <a16:creationId xmlns:a16="http://schemas.microsoft.com/office/drawing/2014/main" id="{06139609-8C94-43F9-B893-6F5DF58FFF70}"/>
              </a:ext>
            </a:extLst>
          </p:cNvPr>
          <p:cNvSpPr/>
          <p:nvPr/>
        </p:nvSpPr>
        <p:spPr>
          <a:xfrm>
            <a:off x="684213" y="1557338"/>
            <a:ext cx="7821612" cy="38163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角丸四角形 80">
            <a:extLst>
              <a:ext uri="{FF2B5EF4-FFF2-40B4-BE49-F238E27FC236}">
                <a16:creationId xmlns:a16="http://schemas.microsoft.com/office/drawing/2014/main" id="{CD69FCC5-D3A3-4F90-AEC0-F26A5A7DF752}"/>
              </a:ext>
            </a:extLst>
          </p:cNvPr>
          <p:cNvSpPr/>
          <p:nvPr/>
        </p:nvSpPr>
        <p:spPr>
          <a:xfrm>
            <a:off x="1103313" y="1771650"/>
            <a:ext cx="6983412" cy="936625"/>
          </a:xfrm>
          <a:prstGeom prst="round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円/楕円 81">
            <a:extLst>
              <a:ext uri="{FF2B5EF4-FFF2-40B4-BE49-F238E27FC236}">
                <a16:creationId xmlns:a16="http://schemas.microsoft.com/office/drawing/2014/main" id="{6BDF1CBF-7172-4377-90BF-D97827EFDB94}"/>
              </a:ext>
            </a:extLst>
          </p:cNvPr>
          <p:cNvSpPr/>
          <p:nvPr/>
        </p:nvSpPr>
        <p:spPr>
          <a:xfrm>
            <a:off x="584200" y="1598613"/>
            <a:ext cx="1336675" cy="130175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12" name="テキスト ボックス 47">
            <a:extLst>
              <a:ext uri="{FF2B5EF4-FFF2-40B4-BE49-F238E27FC236}">
                <a16:creationId xmlns:a16="http://schemas.microsoft.com/office/drawing/2014/main" id="{D2B182F0-0404-4990-AEBB-CFD6821318AB}"/>
              </a:ext>
            </a:extLst>
          </p:cNvPr>
          <p:cNvSpPr txBox="1">
            <a:spLocks noChangeArrowheads="1"/>
          </p:cNvSpPr>
          <p:nvPr/>
        </p:nvSpPr>
        <p:spPr bwMode="auto">
          <a:xfrm>
            <a:off x="1925638" y="1765300"/>
            <a:ext cx="5484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800"/>
              <a:t>100</a:t>
            </a:r>
            <a:r>
              <a:rPr lang="ja-JP" altLang="en-US" sz="2800"/>
              <a:t>万円が</a:t>
            </a:r>
            <a:br>
              <a:rPr lang="en-US" altLang="ja-JP" sz="2800"/>
            </a:br>
            <a:r>
              <a:rPr lang="en-US" altLang="ja-JP" sz="2800"/>
              <a:t>80</a:t>
            </a:r>
            <a:r>
              <a:rPr lang="ja-JP" altLang="en-US" sz="2800"/>
              <a:t>万円の価値になってしまいました</a:t>
            </a:r>
          </a:p>
        </p:txBody>
      </p:sp>
      <p:pic>
        <p:nvPicPr>
          <p:cNvPr id="72713" name="図 46">
            <a:extLst>
              <a:ext uri="{FF2B5EF4-FFF2-40B4-BE49-F238E27FC236}">
                <a16:creationId xmlns:a16="http://schemas.microsoft.com/office/drawing/2014/main" id="{0BE5A234-2EE8-4EDA-B87A-3A54363861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50000">
            <a:off x="687388" y="1958975"/>
            <a:ext cx="11303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図 2">
            <a:extLst>
              <a:ext uri="{FF2B5EF4-FFF2-40B4-BE49-F238E27FC236}">
                <a16:creationId xmlns:a16="http://schemas.microsoft.com/office/drawing/2014/main" id="{42AD8F2D-EDC5-4D2E-B470-ED40916522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27819">
            <a:off x="2286000" y="4194175"/>
            <a:ext cx="16240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図 3">
            <a:extLst>
              <a:ext uri="{FF2B5EF4-FFF2-40B4-BE49-F238E27FC236}">
                <a16:creationId xmlns:a16="http://schemas.microsoft.com/office/drawing/2014/main" id="{8F80EE94-D7EF-4219-8438-953ACC8F5E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2714625"/>
            <a:ext cx="17637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図 4">
            <a:extLst>
              <a:ext uri="{FF2B5EF4-FFF2-40B4-BE49-F238E27FC236}">
                <a16:creationId xmlns:a16="http://schemas.microsoft.com/office/drawing/2014/main" id="{0A241299-2621-4312-969A-16B9D3A20D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9488" y="3824288"/>
            <a:ext cx="132556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17" name="グループ化 82">
            <a:extLst>
              <a:ext uri="{FF2B5EF4-FFF2-40B4-BE49-F238E27FC236}">
                <a16:creationId xmlns:a16="http://schemas.microsoft.com/office/drawing/2014/main" id="{BBE905E1-3BE8-405B-9F84-DFABA5A1DFC0}"/>
              </a:ext>
            </a:extLst>
          </p:cNvPr>
          <p:cNvGrpSpPr>
            <a:grpSpLocks/>
          </p:cNvGrpSpPr>
          <p:nvPr/>
        </p:nvGrpSpPr>
        <p:grpSpPr bwMode="auto">
          <a:xfrm rot="383910">
            <a:off x="1309688" y="3122613"/>
            <a:ext cx="2347912" cy="636587"/>
            <a:chOff x="565802" y="2006983"/>
            <a:chExt cx="2348602" cy="689714"/>
          </a:xfrm>
        </p:grpSpPr>
        <p:sp>
          <p:nvSpPr>
            <p:cNvPr id="72722" name="テキスト ボックス 20">
              <a:extLst>
                <a:ext uri="{FF2B5EF4-FFF2-40B4-BE49-F238E27FC236}">
                  <a16:creationId xmlns:a16="http://schemas.microsoft.com/office/drawing/2014/main" id="{ADF0AA56-7EEC-4B65-9A44-48E6ECB1781E}"/>
                </a:ext>
              </a:extLst>
            </p:cNvPr>
            <p:cNvSpPr txBox="1">
              <a:spLocks noChangeArrowheads="1"/>
            </p:cNvSpPr>
            <p:nvPr/>
          </p:nvSpPr>
          <p:spPr bwMode="auto">
            <a:xfrm flipH="1">
              <a:off x="862530" y="2006983"/>
              <a:ext cx="1884525" cy="53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おかえり・・・</a:t>
              </a:r>
            </a:p>
          </p:txBody>
        </p:sp>
        <p:cxnSp>
          <p:nvCxnSpPr>
            <p:cNvPr id="91" name="直線コネクタ 90">
              <a:extLst>
                <a:ext uri="{FF2B5EF4-FFF2-40B4-BE49-F238E27FC236}">
                  <a16:creationId xmlns:a16="http://schemas.microsoft.com/office/drawing/2014/main" id="{614E855E-6C39-41B7-BB6E-6EBF3FDB7923}"/>
                </a:ext>
              </a:extLst>
            </p:cNvPr>
            <p:cNvCxnSpPr/>
            <p:nvPr/>
          </p:nvCxnSpPr>
          <p:spPr bwMode="auto">
            <a:xfrm rot="21216090" flipV="1">
              <a:off x="2396767" y="2084784"/>
              <a:ext cx="444631" cy="490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255CCCA8-1C34-466F-BBD1-2002FBB0BD41}"/>
                </a:ext>
              </a:extLst>
            </p:cNvPr>
            <p:cNvCxnSpPr/>
            <p:nvPr/>
          </p:nvCxnSpPr>
          <p:spPr bwMode="auto">
            <a:xfrm rot="21216090" flipH="1" flipV="1">
              <a:off x="494704" y="2057908"/>
              <a:ext cx="363644" cy="569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18" name="グループ化 6">
            <a:extLst>
              <a:ext uri="{FF2B5EF4-FFF2-40B4-BE49-F238E27FC236}">
                <a16:creationId xmlns:a16="http://schemas.microsoft.com/office/drawing/2014/main" id="{5C028EE6-36D9-4DA7-ABEF-767EE18E4903}"/>
              </a:ext>
            </a:extLst>
          </p:cNvPr>
          <p:cNvGrpSpPr>
            <a:grpSpLocks/>
          </p:cNvGrpSpPr>
          <p:nvPr/>
        </p:nvGrpSpPr>
        <p:grpSpPr bwMode="auto">
          <a:xfrm rot="6920088">
            <a:off x="6363494" y="3078957"/>
            <a:ext cx="349250" cy="404812"/>
            <a:chOff x="410609" y="4155406"/>
            <a:chExt cx="293495" cy="257655"/>
          </a:xfrm>
        </p:grpSpPr>
        <p:cxnSp>
          <p:nvCxnSpPr>
            <p:cNvPr id="94" name="曲線コネクタ 93">
              <a:extLst>
                <a:ext uri="{FF2B5EF4-FFF2-40B4-BE49-F238E27FC236}">
                  <a16:creationId xmlns:a16="http://schemas.microsoft.com/office/drawing/2014/main" id="{986914F2-6B88-468F-B8FD-2785287BB747}"/>
                </a:ext>
              </a:extLst>
            </p:cNvPr>
            <p:cNvCxnSpPr/>
            <p:nvPr/>
          </p:nvCxnSpPr>
          <p:spPr>
            <a:xfrm>
              <a:off x="429956" y="4154384"/>
              <a:ext cx="254807" cy="23845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曲線コネクタ 94">
              <a:extLst>
                <a:ext uri="{FF2B5EF4-FFF2-40B4-BE49-F238E27FC236}">
                  <a16:creationId xmlns:a16="http://schemas.microsoft.com/office/drawing/2014/main" id="{60C0AC87-F860-4057-A8C7-1FD31F939098}"/>
                </a:ext>
              </a:extLst>
            </p:cNvPr>
            <p:cNvCxnSpPr/>
            <p:nvPr/>
          </p:nvCxnSpPr>
          <p:spPr>
            <a:xfrm>
              <a:off x="382582" y="4177038"/>
              <a:ext cx="253473" cy="235427"/>
            </a:xfrm>
            <a:prstGeom prst="curvedConnector3">
              <a:avLst>
                <a:gd name="adj1" fmla="val 41002"/>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2719" name="図 1">
            <a:extLst>
              <a:ext uri="{FF2B5EF4-FFF2-40B4-BE49-F238E27FC236}">
                <a16:creationId xmlns:a16="http://schemas.microsoft.com/office/drawing/2014/main" id="{7A5C0D50-F608-4769-B57D-B3EF7C01259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2981325"/>
            <a:ext cx="22891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1">
            <a:extLst>
              <a:ext uri="{FF2B5EF4-FFF2-40B4-BE49-F238E27FC236}">
                <a16:creationId xmlns:a16="http://schemas.microsoft.com/office/drawing/2014/main" id="{64D8BDF9-02E1-419A-9054-5CC91C475DD8}"/>
              </a:ext>
            </a:extLst>
          </p:cNvPr>
          <p:cNvSpPr txBox="1">
            <a:spLocks noChangeArrowheads="1"/>
          </p:cNvSpPr>
          <p:nvPr/>
        </p:nvSpPr>
        <p:spPr bwMode="auto">
          <a:xfrm>
            <a:off x="1476375" y="5289550"/>
            <a:ext cx="7504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charset="0"/>
                <a:ea typeface="ＭＳ Ｐゴシック" charset="-128"/>
              </a:defRPr>
            </a:lvl1pPr>
            <a:lvl2pPr marL="742950" indent="-285750">
              <a:defRPr kumimoji="1" sz="1900">
                <a:solidFill>
                  <a:schemeClr val="tx1"/>
                </a:solidFill>
                <a:latin typeface="Calibri" charset="0"/>
                <a:ea typeface="ＭＳ Ｐゴシック" charset="-128"/>
              </a:defRPr>
            </a:lvl2pPr>
            <a:lvl3pPr marL="1143000" indent="-228600">
              <a:defRPr kumimoji="1" sz="1900">
                <a:solidFill>
                  <a:schemeClr val="tx1"/>
                </a:solidFill>
                <a:latin typeface="Calibri" charset="0"/>
                <a:ea typeface="ＭＳ Ｐゴシック" charset="-128"/>
              </a:defRPr>
            </a:lvl3pPr>
            <a:lvl4pPr marL="1600200" indent="-228600">
              <a:defRPr kumimoji="1" sz="1900">
                <a:solidFill>
                  <a:schemeClr val="tx1"/>
                </a:solidFill>
                <a:latin typeface="Calibri" charset="0"/>
                <a:ea typeface="ＭＳ Ｐゴシック" charset="-128"/>
              </a:defRPr>
            </a:lvl4pPr>
            <a:lvl5pPr marL="2057400" indent="-228600">
              <a:defRPr kumimoji="1" sz="1900">
                <a:solidFill>
                  <a:schemeClr val="tx1"/>
                </a:solidFill>
                <a:latin typeface="Calibri" charset="0"/>
                <a:ea typeface="ＭＳ Ｐゴシック" charset="-128"/>
              </a:defRPr>
            </a:lvl5pPr>
            <a:lvl6pPr marL="25146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6pPr>
            <a:lvl7pPr marL="29718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7pPr>
            <a:lvl8pPr marL="34290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8pPr>
            <a:lvl9pPr marL="38862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9pPr>
          </a:lstStyle>
          <a:p>
            <a:pPr eaLnBrk="1" hangingPunct="1">
              <a:defRPr/>
            </a:pPr>
            <a:r>
              <a:rPr lang="ja-JP" altLang="en-US" sz="2100" dirty="0"/>
              <a:t>リスクとは、投資によって期待されるリターン（成果）の「振れ幅」</a:t>
            </a:r>
            <a:endParaRPr lang="en-US" altLang="ja-JP" sz="2100" dirty="0"/>
          </a:p>
          <a:p>
            <a:pPr eaLnBrk="1" hangingPunct="1">
              <a:defRPr/>
            </a:pPr>
            <a:r>
              <a:rPr lang="ja-JP" altLang="en-US" sz="2100" dirty="0"/>
              <a:t>をいう（下方向に変化することだけを指すものではありません）。</a:t>
            </a:r>
            <a:endParaRPr lang="en-US" altLang="ja-JP" sz="2100" dirty="0"/>
          </a:p>
          <a:p>
            <a:pPr eaLnBrk="1" hangingPunct="1">
              <a:defRPr/>
            </a:pPr>
            <a:endParaRPr lang="en-US" altLang="ja-JP" sz="500" dirty="0"/>
          </a:p>
          <a:p>
            <a:pPr eaLnBrk="1" hangingPunct="1">
              <a:defRPr/>
            </a:pPr>
            <a:r>
              <a:rPr lang="ja-JP" altLang="en-US" sz="1633" dirty="0"/>
              <a:t>ちなみに、リスクの語源は、イタリア語の「勇気を持って試みる」という言葉。</a:t>
            </a:r>
          </a:p>
        </p:txBody>
      </p:sp>
      <p:pic>
        <p:nvPicPr>
          <p:cNvPr id="74755" name="図 2">
            <a:extLst>
              <a:ext uri="{FF2B5EF4-FFF2-40B4-BE49-F238E27FC236}">
                <a16:creationId xmlns:a16="http://schemas.microsoft.com/office/drawing/2014/main" id="{0EB70C47-57D9-445F-AB0D-2E9838483ACB}"/>
              </a:ext>
            </a:extLst>
          </p:cNvPr>
          <p:cNvPicPr>
            <a:picLocks noChangeAspect="1"/>
          </p:cNvPicPr>
          <p:nvPr/>
        </p:nvPicPr>
        <p:blipFill>
          <a:blip r:embed="rId3">
            <a:extLst>
              <a:ext uri="{28A0092B-C50C-407E-A947-70E740481C1C}">
                <a14:useLocalDpi xmlns:a14="http://schemas.microsoft.com/office/drawing/2010/main" val="0"/>
              </a:ext>
            </a:extLst>
          </a:blip>
          <a:srcRect l="10617" t="29472" r="7005" b="21860"/>
          <a:stretch>
            <a:fillRect/>
          </a:stretch>
        </p:blipFill>
        <p:spPr bwMode="auto">
          <a:xfrm>
            <a:off x="376238" y="1714500"/>
            <a:ext cx="79914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2">
            <a:extLst>
              <a:ext uri="{FF2B5EF4-FFF2-40B4-BE49-F238E27FC236}">
                <a16:creationId xmlns:a16="http://schemas.microsoft.com/office/drawing/2014/main" id="{EC326233-9AC7-4BBF-A0E4-2F54E9901971}"/>
              </a:ext>
            </a:extLst>
          </p:cNvPr>
          <p:cNvSpPr>
            <a:spLocks noChangeArrowheads="1"/>
          </p:cNvSpPr>
          <p:nvPr/>
        </p:nvSpPr>
        <p:spPr bwMode="auto">
          <a:xfrm>
            <a:off x="4229100" y="4868863"/>
            <a:ext cx="4165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charset="0"/>
                <a:ea typeface="ＭＳ Ｐゴシック" charset="-128"/>
              </a:defRPr>
            </a:lvl1pPr>
            <a:lvl2pPr marL="742950" indent="-285750">
              <a:defRPr kumimoji="1" sz="1900">
                <a:solidFill>
                  <a:schemeClr val="tx1"/>
                </a:solidFill>
                <a:latin typeface="Calibri" charset="0"/>
                <a:ea typeface="ＭＳ Ｐゴシック" charset="-128"/>
              </a:defRPr>
            </a:lvl2pPr>
            <a:lvl3pPr marL="1143000" indent="-228600">
              <a:defRPr kumimoji="1" sz="1900">
                <a:solidFill>
                  <a:schemeClr val="tx1"/>
                </a:solidFill>
                <a:latin typeface="Calibri" charset="0"/>
                <a:ea typeface="ＭＳ Ｐゴシック" charset="-128"/>
              </a:defRPr>
            </a:lvl3pPr>
            <a:lvl4pPr marL="1600200" indent="-228600">
              <a:defRPr kumimoji="1" sz="1900">
                <a:solidFill>
                  <a:schemeClr val="tx1"/>
                </a:solidFill>
                <a:latin typeface="Calibri" charset="0"/>
                <a:ea typeface="ＭＳ Ｐゴシック" charset="-128"/>
              </a:defRPr>
            </a:lvl4pPr>
            <a:lvl5pPr marL="2057400" indent="-228600">
              <a:defRPr kumimoji="1" sz="1900">
                <a:solidFill>
                  <a:schemeClr val="tx1"/>
                </a:solidFill>
                <a:latin typeface="Calibri" charset="0"/>
                <a:ea typeface="ＭＳ Ｐゴシック" charset="-128"/>
              </a:defRPr>
            </a:lvl5pPr>
            <a:lvl6pPr marL="25146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6pPr>
            <a:lvl7pPr marL="29718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7pPr>
            <a:lvl8pPr marL="34290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8pPr>
            <a:lvl9pPr marL="3886200" indent="-228600" defTabSz="995363" eaLnBrk="0" fontAlgn="base" hangingPunct="0">
              <a:spcBef>
                <a:spcPct val="0"/>
              </a:spcBef>
              <a:spcAft>
                <a:spcPct val="0"/>
              </a:spcAft>
              <a:defRPr kumimoji="1" sz="1900">
                <a:solidFill>
                  <a:schemeClr val="tx1"/>
                </a:solidFill>
                <a:latin typeface="Calibri" charset="0"/>
                <a:ea typeface="ＭＳ Ｐゴシック" charset="-128"/>
              </a:defRPr>
            </a:lvl9pPr>
          </a:lstStyle>
          <a:p>
            <a:pPr algn="r" eaLnBrk="1" hangingPunct="1">
              <a:defRPr/>
            </a:pPr>
            <a:r>
              <a:rPr lang="en-US" altLang="ja-JP" sz="1000" dirty="0">
                <a:latin typeface="+mn-ea"/>
                <a:ea typeface="+mn-ea"/>
              </a:rPr>
              <a:t>※</a:t>
            </a:r>
            <a:r>
              <a:rPr lang="ja-JP" altLang="en-US" sz="1000" dirty="0">
                <a:latin typeface="+mn-ea"/>
                <a:ea typeface="+mn-ea"/>
              </a:rPr>
              <a:t>上記はイメージ図であり、実際の値動き等を示すものではありません。</a:t>
            </a:r>
          </a:p>
        </p:txBody>
      </p:sp>
      <p:sp>
        <p:nvSpPr>
          <p:cNvPr id="74757" name="テキスト ボックス 8">
            <a:extLst>
              <a:ext uri="{FF2B5EF4-FFF2-40B4-BE49-F238E27FC236}">
                <a16:creationId xmlns:a16="http://schemas.microsoft.com/office/drawing/2014/main" id="{E09AA8F2-A70B-4B64-AEDA-9FEBE68AE8E2}"/>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リスクとリタ</a:t>
            </a:r>
            <a:r>
              <a:rPr lang="en-US" altLang="ja-JP" sz="3200">
                <a:solidFill>
                  <a:schemeClr val="bg1"/>
                </a:solidFill>
              </a:rPr>
              <a:t>―</a:t>
            </a:r>
            <a:r>
              <a:rPr lang="ja-JP" altLang="en-US" sz="3200">
                <a:solidFill>
                  <a:schemeClr val="bg1"/>
                </a:solidFill>
              </a:rPr>
              <a:t>ン</a:t>
            </a:r>
          </a:p>
        </p:txBody>
      </p:sp>
      <p:pic>
        <p:nvPicPr>
          <p:cNvPr id="74758" name="図 1" descr="画面の領域">
            <a:extLst>
              <a:ext uri="{FF2B5EF4-FFF2-40B4-BE49-F238E27FC236}">
                <a16:creationId xmlns:a16="http://schemas.microsoft.com/office/drawing/2014/main" id="{B73F6DAA-CCDD-4674-8465-AF3B9B8C61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237163"/>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AE714C0-A156-4BBC-9C3C-A11FD08CBAE2}"/>
              </a:ext>
            </a:extLst>
          </p:cNvPr>
          <p:cNvSpPr txBox="1"/>
          <p:nvPr/>
        </p:nvSpPr>
        <p:spPr>
          <a:xfrm>
            <a:off x="768350" y="1497013"/>
            <a:ext cx="7550150" cy="984250"/>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lt"/>
                <a:ea typeface="+mn-ea"/>
              </a:rPr>
              <a:t>お金にも働いてもらうことを「資産運用」といい、</a:t>
            </a:r>
            <a:endParaRPr lang="en-US" altLang="ja-JP" sz="2800" dirty="0">
              <a:latin typeface="+mn-lt"/>
              <a:ea typeface="+mn-ea"/>
            </a:endParaRPr>
          </a:p>
          <a:p>
            <a:pPr algn="ctr" eaLnBrk="1" fontAlgn="auto" hangingPunct="1">
              <a:spcBef>
                <a:spcPts val="0"/>
              </a:spcBef>
              <a:spcAft>
                <a:spcPts val="0"/>
              </a:spcAft>
              <a:defRPr/>
            </a:pPr>
            <a:r>
              <a:rPr lang="ja-JP" altLang="en-US" sz="2800" dirty="0">
                <a:latin typeface="+mn-lt"/>
                <a:ea typeface="+mn-ea"/>
              </a:rPr>
              <a:t>特に欠かせない考え方が「投資」です。</a:t>
            </a:r>
            <a:endParaRPr lang="en-US" altLang="ja-JP" sz="2800" dirty="0">
              <a:latin typeface="+mn-lt"/>
              <a:ea typeface="+mn-ea"/>
            </a:endParaRPr>
          </a:p>
          <a:p>
            <a:pPr algn="ctr" eaLnBrk="1" fontAlgn="auto" hangingPunct="1">
              <a:spcBef>
                <a:spcPts val="0"/>
              </a:spcBef>
              <a:spcAft>
                <a:spcPts val="0"/>
              </a:spcAft>
              <a:defRPr/>
            </a:pPr>
            <a:endParaRPr lang="en-US" altLang="ja-JP" sz="200" dirty="0">
              <a:latin typeface="+mn-lt"/>
              <a:ea typeface="+mn-ea"/>
            </a:endParaRPr>
          </a:p>
        </p:txBody>
      </p:sp>
      <p:sp>
        <p:nvSpPr>
          <p:cNvPr id="76803" name="テキスト ボックス 11">
            <a:extLst>
              <a:ext uri="{FF2B5EF4-FFF2-40B4-BE49-F238E27FC236}">
                <a16:creationId xmlns:a16="http://schemas.microsoft.com/office/drawing/2014/main" id="{F7D30B2B-D9DC-427A-BD72-2B127BBCF0FE}"/>
              </a:ext>
            </a:extLst>
          </p:cNvPr>
          <p:cNvSpPr txBox="1">
            <a:spLocks noChangeArrowheads="1"/>
          </p:cNvSpPr>
          <p:nvPr/>
        </p:nvSpPr>
        <p:spPr bwMode="auto">
          <a:xfrm>
            <a:off x="550863" y="620713"/>
            <a:ext cx="6551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お金にも働いてもらうとは（まとめ）</a:t>
            </a:r>
          </a:p>
        </p:txBody>
      </p:sp>
      <p:pic>
        <p:nvPicPr>
          <p:cNvPr id="76804" name="図 4">
            <a:extLst>
              <a:ext uri="{FF2B5EF4-FFF2-40B4-BE49-F238E27FC236}">
                <a16:creationId xmlns:a16="http://schemas.microsoft.com/office/drawing/2014/main" id="{700257AC-8B84-4CDC-AFD9-C1C71E9E7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884488"/>
            <a:ext cx="2016125"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773C6D80-7E66-4C19-86C0-93934A313683}"/>
              </a:ext>
            </a:extLst>
          </p:cNvPr>
          <p:cNvSpPr txBox="1"/>
          <p:nvPr/>
        </p:nvSpPr>
        <p:spPr>
          <a:xfrm>
            <a:off x="2771775" y="2525713"/>
            <a:ext cx="5903913" cy="1538287"/>
          </a:xfrm>
          <a:prstGeom prst="rect">
            <a:avLst/>
          </a:prstGeom>
          <a:noFill/>
        </p:spPr>
        <p:txBody>
          <a:bodyPr>
            <a:spAutoFit/>
          </a:bodyPr>
          <a:lstStyle/>
          <a:p>
            <a:pPr eaLnBrk="1" fontAlgn="auto" hangingPunct="1">
              <a:spcBef>
                <a:spcPts val="0"/>
              </a:spcBef>
              <a:spcAft>
                <a:spcPts val="0"/>
              </a:spcAft>
              <a:defRPr/>
            </a:pPr>
            <a:endParaRPr lang="en-US" altLang="ja-JP" sz="200" dirty="0">
              <a:latin typeface="+mn-lt"/>
              <a:ea typeface="+mn-ea"/>
            </a:endParaRPr>
          </a:p>
          <a:p>
            <a:pPr eaLnBrk="1" fontAlgn="auto" hangingPunct="1">
              <a:spcBef>
                <a:spcPts val="0"/>
              </a:spcBef>
              <a:spcAft>
                <a:spcPts val="0"/>
              </a:spcAft>
              <a:defRPr/>
            </a:pPr>
            <a:r>
              <a:rPr lang="ja-JP" altLang="en-US" sz="2800" dirty="0">
                <a:latin typeface="+mn-lt"/>
                <a:ea typeface="+mn-ea"/>
              </a:rPr>
              <a:t>ポイント①</a:t>
            </a:r>
            <a:br>
              <a:rPr lang="en-US" altLang="ja-JP" sz="2800" dirty="0">
                <a:latin typeface="+mn-lt"/>
                <a:ea typeface="+mn-ea"/>
              </a:rPr>
            </a:br>
            <a:r>
              <a:rPr lang="ja-JP" altLang="en-US" sz="3200" dirty="0">
                <a:latin typeface="+mn-lt"/>
                <a:ea typeface="+mn-ea"/>
              </a:rPr>
              <a:t>投資に適したお金や目的を</a:t>
            </a:r>
            <a:endParaRPr lang="en-US" altLang="ja-JP" sz="3200" dirty="0">
              <a:latin typeface="+mn-lt"/>
              <a:ea typeface="+mn-ea"/>
            </a:endParaRPr>
          </a:p>
          <a:p>
            <a:pPr eaLnBrk="1" fontAlgn="auto" hangingPunct="1">
              <a:spcBef>
                <a:spcPts val="0"/>
              </a:spcBef>
              <a:spcAft>
                <a:spcPts val="0"/>
              </a:spcAft>
              <a:defRPr/>
            </a:pPr>
            <a:r>
              <a:rPr lang="ja-JP" altLang="en-US" sz="3200" dirty="0">
                <a:latin typeface="+mn-lt"/>
                <a:ea typeface="+mn-ea"/>
              </a:rPr>
              <a:t>見極めて行いましょう。</a:t>
            </a:r>
          </a:p>
        </p:txBody>
      </p:sp>
      <p:sp>
        <p:nvSpPr>
          <p:cNvPr id="7" name="テキスト ボックス 6">
            <a:extLst>
              <a:ext uri="{FF2B5EF4-FFF2-40B4-BE49-F238E27FC236}">
                <a16:creationId xmlns:a16="http://schemas.microsoft.com/office/drawing/2014/main" id="{84CCAAEB-71FE-46EB-9F23-FA6C7F48CFFE}"/>
              </a:ext>
            </a:extLst>
          </p:cNvPr>
          <p:cNvSpPr txBox="1"/>
          <p:nvPr/>
        </p:nvSpPr>
        <p:spPr>
          <a:xfrm>
            <a:off x="2771775" y="4251325"/>
            <a:ext cx="5903913" cy="2032000"/>
          </a:xfrm>
          <a:prstGeom prst="rect">
            <a:avLst/>
          </a:prstGeom>
          <a:noFill/>
        </p:spPr>
        <p:txBody>
          <a:bodyPr>
            <a:spAutoFit/>
          </a:bodyPr>
          <a:lstStyle/>
          <a:p>
            <a:pPr eaLnBrk="1" fontAlgn="auto" hangingPunct="1">
              <a:spcBef>
                <a:spcPts val="0"/>
              </a:spcBef>
              <a:spcAft>
                <a:spcPts val="0"/>
              </a:spcAft>
              <a:defRPr/>
            </a:pPr>
            <a:endParaRPr lang="en-US" altLang="ja-JP" sz="200" dirty="0">
              <a:latin typeface="+mn-lt"/>
              <a:ea typeface="+mn-ea"/>
            </a:endParaRPr>
          </a:p>
          <a:p>
            <a:pPr eaLnBrk="1" fontAlgn="auto" hangingPunct="1">
              <a:spcBef>
                <a:spcPts val="0"/>
              </a:spcBef>
              <a:spcAft>
                <a:spcPts val="0"/>
              </a:spcAft>
              <a:defRPr/>
            </a:pPr>
            <a:r>
              <a:rPr lang="ja-JP" altLang="en-US" sz="2800" dirty="0">
                <a:latin typeface="+mn-lt"/>
                <a:ea typeface="+mn-ea"/>
              </a:rPr>
              <a:t>ポイント②</a:t>
            </a:r>
            <a:endParaRPr lang="en-US" altLang="ja-JP" sz="2800" dirty="0">
              <a:latin typeface="+mn-lt"/>
              <a:ea typeface="+mn-ea"/>
            </a:endParaRPr>
          </a:p>
          <a:p>
            <a:pPr eaLnBrk="1" fontAlgn="auto" hangingPunct="1">
              <a:spcBef>
                <a:spcPts val="0"/>
              </a:spcBef>
              <a:spcAft>
                <a:spcPts val="0"/>
              </a:spcAft>
              <a:defRPr/>
            </a:pPr>
            <a:r>
              <a:rPr lang="ja-JP" altLang="en-US" sz="3200" dirty="0">
                <a:latin typeface="+mn-lt"/>
                <a:ea typeface="+mn-ea"/>
              </a:rPr>
              <a:t>「リターン」だけに目を向けず、</a:t>
            </a:r>
            <a:endParaRPr lang="en-US" altLang="ja-JP" sz="3200" dirty="0">
              <a:latin typeface="+mn-lt"/>
              <a:ea typeface="+mn-ea"/>
            </a:endParaRPr>
          </a:p>
          <a:p>
            <a:pPr eaLnBrk="1" fontAlgn="auto" hangingPunct="1">
              <a:spcBef>
                <a:spcPts val="0"/>
              </a:spcBef>
              <a:spcAft>
                <a:spcPts val="0"/>
              </a:spcAft>
              <a:defRPr/>
            </a:pPr>
            <a:r>
              <a:rPr lang="ja-JP" altLang="en-US" sz="3200" dirty="0">
                <a:latin typeface="+mn-lt"/>
                <a:ea typeface="+mn-ea"/>
              </a:rPr>
              <a:t>「リスク」のことも考えて、</a:t>
            </a:r>
            <a:br>
              <a:rPr lang="en-US" altLang="ja-JP" sz="3200" dirty="0">
                <a:latin typeface="+mn-lt"/>
                <a:ea typeface="+mn-ea"/>
              </a:rPr>
            </a:br>
            <a:r>
              <a:rPr lang="ja-JP" altLang="en-US" sz="3200" dirty="0">
                <a:latin typeface="+mn-lt"/>
                <a:ea typeface="+mn-ea"/>
              </a:rPr>
              <a:t>投資先を選びましょう。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5">
            <a:extLst>
              <a:ext uri="{FF2B5EF4-FFF2-40B4-BE49-F238E27FC236}">
                <a16:creationId xmlns:a16="http://schemas.microsoft.com/office/drawing/2014/main" id="{1830C9C9-2C47-4839-9B66-FCB83E40A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4140200"/>
            <a:ext cx="16859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テキスト ボックス 6">
            <a:extLst>
              <a:ext uri="{FF2B5EF4-FFF2-40B4-BE49-F238E27FC236}">
                <a16:creationId xmlns:a16="http://schemas.microsoft.com/office/drawing/2014/main" id="{9C4A05D0-616C-4D72-9A03-C51490E7F978}"/>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10" name="テキスト ボックス 9">
            <a:extLst>
              <a:ext uri="{FF2B5EF4-FFF2-40B4-BE49-F238E27FC236}">
                <a16:creationId xmlns:a16="http://schemas.microsoft.com/office/drawing/2014/main" id="{9159F8E5-1840-42A9-8099-D8F69AC4966D}"/>
              </a:ext>
            </a:extLst>
          </p:cNvPr>
          <p:cNvSpPr txBox="1"/>
          <p:nvPr/>
        </p:nvSpPr>
        <p:spPr>
          <a:xfrm>
            <a:off x="323850" y="1874838"/>
            <a:ext cx="8712200" cy="1358900"/>
          </a:xfrm>
          <a:prstGeom prst="rect">
            <a:avLst/>
          </a:prstGeom>
          <a:noFill/>
        </p:spPr>
        <p:txBody>
          <a:bodyPr>
            <a:spAutoFit/>
          </a:bodyPr>
          <a:lstStyle/>
          <a:p>
            <a:pPr algn="ctr" eaLnBrk="1" fontAlgn="auto" hangingPunct="1">
              <a:spcBef>
                <a:spcPts val="0"/>
              </a:spcBef>
              <a:spcAft>
                <a:spcPts val="0"/>
              </a:spcAft>
              <a:defRPr/>
            </a:pPr>
            <a:r>
              <a:rPr lang="ja-JP" altLang="en-US" sz="3600" u="sng" dirty="0">
                <a:latin typeface="+mn-lt"/>
                <a:ea typeface="+mn-ea"/>
              </a:rPr>
              <a:t>投資できるお金</a:t>
            </a:r>
            <a:r>
              <a:rPr lang="en-US" altLang="ja-JP" sz="3600" u="sng" dirty="0">
                <a:latin typeface="+mn-lt"/>
                <a:ea typeface="+mn-ea"/>
              </a:rPr>
              <a:t>10</a:t>
            </a:r>
            <a:r>
              <a:rPr lang="ja-JP" altLang="en-US" sz="3600" u="sng" dirty="0">
                <a:latin typeface="+mn-lt"/>
                <a:ea typeface="+mn-ea"/>
              </a:rPr>
              <a:t>万円の中から</a:t>
            </a:r>
            <a:r>
              <a:rPr lang="en-US" altLang="ja-JP" sz="3600" u="sng" dirty="0">
                <a:latin typeface="+mn-lt"/>
                <a:ea typeface="+mn-ea"/>
              </a:rPr>
              <a:t>5</a:t>
            </a:r>
            <a:r>
              <a:rPr lang="ja-JP" altLang="en-US" sz="3600" u="sng" dirty="0">
                <a:latin typeface="+mn-lt"/>
                <a:ea typeface="+mn-ea"/>
              </a:rPr>
              <a:t>万円</a:t>
            </a:r>
            <a:endParaRPr lang="en-US" altLang="ja-JP" sz="3600" u="sng" dirty="0">
              <a:latin typeface="+mn-lt"/>
              <a:ea typeface="+mn-ea"/>
            </a:endParaRPr>
          </a:p>
          <a:p>
            <a:pPr algn="ctr" eaLnBrk="1" fontAlgn="auto" hangingPunct="1">
              <a:spcBef>
                <a:spcPts val="0"/>
              </a:spcBef>
              <a:spcAft>
                <a:spcPts val="0"/>
              </a:spcAft>
              <a:defRPr/>
            </a:pPr>
            <a:endParaRPr lang="en-US" altLang="ja-JP" sz="300" u="sng" dirty="0">
              <a:latin typeface="+mn-lt"/>
              <a:ea typeface="+mn-ea"/>
            </a:endParaRPr>
          </a:p>
          <a:p>
            <a:pPr algn="ctr">
              <a:lnSpc>
                <a:spcPts val="5200"/>
              </a:lnSpc>
              <a:defRPr/>
            </a:pPr>
            <a:r>
              <a:rPr lang="ja-JP" altLang="en-US" sz="2800" dirty="0"/>
              <a:t>あなたならどちらの会社に投資しますか？</a:t>
            </a:r>
            <a:endParaRPr lang="en-US" altLang="ja-JP" sz="2800" dirty="0"/>
          </a:p>
        </p:txBody>
      </p:sp>
      <p:pic>
        <p:nvPicPr>
          <p:cNvPr id="78853" name="図 1">
            <a:extLst>
              <a:ext uri="{FF2B5EF4-FFF2-40B4-BE49-F238E27FC236}">
                <a16:creationId xmlns:a16="http://schemas.microsoft.com/office/drawing/2014/main" id="{BD65B748-5B8D-4663-9C05-9CBA9AF8EF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63" y="4098925"/>
            <a:ext cx="17113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図 4">
            <a:extLst>
              <a:ext uri="{FF2B5EF4-FFF2-40B4-BE49-F238E27FC236}">
                <a16:creationId xmlns:a16="http://schemas.microsoft.com/office/drawing/2014/main" id="{AC58C9FC-A79C-4B9F-9223-F1E0EBA0B4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5014913"/>
            <a:ext cx="26654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図 18">
            <a:extLst>
              <a:ext uri="{FF2B5EF4-FFF2-40B4-BE49-F238E27FC236}">
                <a16:creationId xmlns:a16="http://schemas.microsoft.com/office/drawing/2014/main" id="{62E7CCBC-022A-4650-8D17-9A2919E207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5011738"/>
            <a:ext cx="20510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角丸四角形 18">
            <a:extLst>
              <a:ext uri="{FF2B5EF4-FFF2-40B4-BE49-F238E27FC236}">
                <a16:creationId xmlns:a16="http://schemas.microsoft.com/office/drawing/2014/main" id="{9A4286BD-F51B-40CF-957A-CA1973D107D0}"/>
              </a:ext>
            </a:extLst>
          </p:cNvPr>
          <p:cNvSpPr/>
          <p:nvPr/>
        </p:nvSpPr>
        <p:spPr>
          <a:xfrm>
            <a:off x="2030413" y="3829050"/>
            <a:ext cx="2303462"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角丸四角形 19">
            <a:extLst>
              <a:ext uri="{FF2B5EF4-FFF2-40B4-BE49-F238E27FC236}">
                <a16:creationId xmlns:a16="http://schemas.microsoft.com/office/drawing/2014/main" id="{FE188616-586B-46FF-B3BC-31435D3A578B}"/>
              </a:ext>
            </a:extLst>
          </p:cNvPr>
          <p:cNvSpPr/>
          <p:nvPr/>
        </p:nvSpPr>
        <p:spPr>
          <a:xfrm>
            <a:off x="4737100" y="3829050"/>
            <a:ext cx="2305050" cy="1112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8858" name="グループ化 15">
            <a:extLst>
              <a:ext uri="{FF2B5EF4-FFF2-40B4-BE49-F238E27FC236}">
                <a16:creationId xmlns:a16="http://schemas.microsoft.com/office/drawing/2014/main" id="{339EECAE-ABAC-4E76-8755-33FEDFC2F197}"/>
              </a:ext>
            </a:extLst>
          </p:cNvPr>
          <p:cNvGrpSpPr>
            <a:grpSpLocks/>
          </p:cNvGrpSpPr>
          <p:nvPr/>
        </p:nvGrpSpPr>
        <p:grpSpPr bwMode="auto">
          <a:xfrm>
            <a:off x="2533650" y="3389313"/>
            <a:ext cx="1260475" cy="709612"/>
            <a:chOff x="-108520" y="2420888"/>
            <a:chExt cx="1260205" cy="710059"/>
          </a:xfrm>
        </p:grpSpPr>
        <p:sp>
          <p:nvSpPr>
            <p:cNvPr id="22" name="角丸四角形 21">
              <a:extLst>
                <a:ext uri="{FF2B5EF4-FFF2-40B4-BE49-F238E27FC236}">
                  <a16:creationId xmlns:a16="http://schemas.microsoft.com/office/drawing/2014/main" id="{23EF2570-A4CE-42DA-9E60-13F1C7E60FEC}"/>
                </a:ext>
              </a:extLst>
            </p:cNvPr>
            <p:cNvSpPr/>
            <p:nvPr/>
          </p:nvSpPr>
          <p:spPr>
            <a:xfrm>
              <a:off x="-108520" y="2420888"/>
              <a:ext cx="1260205" cy="71005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a:extLst>
                <a:ext uri="{FF2B5EF4-FFF2-40B4-BE49-F238E27FC236}">
                  <a16:creationId xmlns:a16="http://schemas.microsoft.com/office/drawing/2014/main" id="{A574D5FD-1A12-4979-993D-2C36A7D12D9C}"/>
                </a:ext>
              </a:extLst>
            </p:cNvPr>
            <p:cNvSpPr txBox="1"/>
            <p:nvPr/>
          </p:nvSpPr>
          <p:spPr>
            <a:xfrm>
              <a:off x="70830" y="2420888"/>
              <a:ext cx="938011" cy="646519"/>
            </a:xfrm>
            <a:prstGeom prst="rect">
              <a:avLst/>
            </a:prstGeom>
            <a:noFill/>
          </p:spPr>
          <p:txBody>
            <a:bodyPr wrap="none">
              <a:spAutoFit/>
            </a:bodyPr>
            <a:lstStyle/>
            <a:p>
              <a:pPr>
                <a:defRPr/>
              </a:pPr>
              <a:r>
                <a:rPr lang="en-US" altLang="ja-JP" sz="3600" b="1" dirty="0">
                  <a:solidFill>
                    <a:schemeClr val="bg1"/>
                  </a:solidFill>
                  <a:latin typeface="+mn-ea"/>
                  <a:ea typeface="+mn-ea"/>
                </a:rPr>
                <a:t>A-1</a:t>
              </a:r>
              <a:endParaRPr lang="ja-JP" altLang="en-US" sz="3600" b="1" dirty="0">
                <a:solidFill>
                  <a:schemeClr val="bg1"/>
                </a:solidFill>
                <a:latin typeface="+mn-ea"/>
                <a:ea typeface="+mn-ea"/>
              </a:endParaRPr>
            </a:p>
          </p:txBody>
        </p:sp>
      </p:grpSp>
      <p:sp>
        <p:nvSpPr>
          <p:cNvPr id="78859" name="テキスト ボックス 11">
            <a:extLst>
              <a:ext uri="{FF2B5EF4-FFF2-40B4-BE49-F238E27FC236}">
                <a16:creationId xmlns:a16="http://schemas.microsoft.com/office/drawing/2014/main" id="{F9FDC8A3-17FD-4419-BF25-2F3FCC2D4FA0}"/>
              </a:ext>
            </a:extLst>
          </p:cNvPr>
          <p:cNvSpPr txBox="1">
            <a:spLocks noChangeArrowheads="1"/>
          </p:cNvSpPr>
          <p:nvPr/>
        </p:nvSpPr>
        <p:spPr bwMode="auto">
          <a:xfrm>
            <a:off x="2301875" y="4200525"/>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鉄道運輸業</a:t>
            </a:r>
          </a:p>
        </p:txBody>
      </p:sp>
      <p:sp>
        <p:nvSpPr>
          <p:cNvPr id="78860" name="テキスト ボックス 12">
            <a:extLst>
              <a:ext uri="{FF2B5EF4-FFF2-40B4-BE49-F238E27FC236}">
                <a16:creationId xmlns:a16="http://schemas.microsoft.com/office/drawing/2014/main" id="{7A59B552-EEF9-4381-8BFD-A8DD0A61AC6D}"/>
              </a:ext>
            </a:extLst>
          </p:cNvPr>
          <p:cNvSpPr txBox="1">
            <a:spLocks noChangeArrowheads="1"/>
          </p:cNvSpPr>
          <p:nvPr/>
        </p:nvSpPr>
        <p:spPr bwMode="auto">
          <a:xfrm>
            <a:off x="4965700" y="4098925"/>
            <a:ext cx="1941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インターネット・</a:t>
            </a:r>
            <a:endParaRPr lang="en-US" altLang="ja-JP" sz="2200"/>
          </a:p>
          <a:p>
            <a:pPr algn="ctr"/>
            <a:r>
              <a:rPr lang="ja-JP" altLang="en-US" sz="2200"/>
              <a:t>サービス業</a:t>
            </a:r>
          </a:p>
        </p:txBody>
      </p:sp>
      <p:sp>
        <p:nvSpPr>
          <p:cNvPr id="27" name="角丸四角形 26">
            <a:extLst>
              <a:ext uri="{FF2B5EF4-FFF2-40B4-BE49-F238E27FC236}">
                <a16:creationId xmlns:a16="http://schemas.microsoft.com/office/drawing/2014/main" id="{D4F62358-D8B7-4DA0-94CA-555FEF553E27}"/>
              </a:ext>
            </a:extLst>
          </p:cNvPr>
          <p:cNvSpPr/>
          <p:nvPr/>
        </p:nvSpPr>
        <p:spPr>
          <a:xfrm>
            <a:off x="4751388" y="3829050"/>
            <a:ext cx="2303462"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8862" name="グループ化 5">
            <a:extLst>
              <a:ext uri="{FF2B5EF4-FFF2-40B4-BE49-F238E27FC236}">
                <a16:creationId xmlns:a16="http://schemas.microsoft.com/office/drawing/2014/main" id="{83E4204E-9C06-4CD1-896B-D703DBD0CEB4}"/>
              </a:ext>
            </a:extLst>
          </p:cNvPr>
          <p:cNvGrpSpPr>
            <a:grpSpLocks/>
          </p:cNvGrpSpPr>
          <p:nvPr/>
        </p:nvGrpSpPr>
        <p:grpSpPr bwMode="auto">
          <a:xfrm>
            <a:off x="5307013" y="3357563"/>
            <a:ext cx="1258887" cy="709612"/>
            <a:chOff x="-108520" y="2420888"/>
            <a:chExt cx="1260205" cy="710059"/>
          </a:xfrm>
        </p:grpSpPr>
        <p:sp>
          <p:nvSpPr>
            <p:cNvPr id="29" name="角丸四角形 28">
              <a:extLst>
                <a:ext uri="{FF2B5EF4-FFF2-40B4-BE49-F238E27FC236}">
                  <a16:creationId xmlns:a16="http://schemas.microsoft.com/office/drawing/2014/main" id="{65458BCA-B453-42B8-8D09-ED9370222063}"/>
                </a:ext>
              </a:extLst>
            </p:cNvPr>
            <p:cNvSpPr/>
            <p:nvPr/>
          </p:nvSpPr>
          <p:spPr>
            <a:xfrm>
              <a:off x="-108520" y="2420888"/>
              <a:ext cx="1260205" cy="710059"/>
            </a:xfrm>
            <a:prstGeom prst="roundRect">
              <a:avLst/>
            </a:prstGeom>
            <a:solidFill>
              <a:srgbClr val="F664A6"/>
            </a:solid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29">
              <a:extLst>
                <a:ext uri="{FF2B5EF4-FFF2-40B4-BE49-F238E27FC236}">
                  <a16:creationId xmlns:a16="http://schemas.microsoft.com/office/drawing/2014/main" id="{B9E8900F-2D8A-4077-B331-77D86B7DCBCD}"/>
                </a:ext>
              </a:extLst>
            </p:cNvPr>
            <p:cNvSpPr txBox="1"/>
            <p:nvPr/>
          </p:nvSpPr>
          <p:spPr>
            <a:xfrm>
              <a:off x="31326" y="2420888"/>
              <a:ext cx="942373" cy="646519"/>
            </a:xfrm>
            <a:prstGeom prst="rect">
              <a:avLst/>
            </a:prstGeom>
            <a:noFill/>
          </p:spPr>
          <p:txBody>
            <a:bodyPr wrap="none">
              <a:spAutoFit/>
            </a:bodyPr>
            <a:lstStyle/>
            <a:p>
              <a:pPr>
                <a:defRPr/>
              </a:pPr>
              <a:r>
                <a:rPr lang="en-US" altLang="ja-JP" sz="3600" b="1" dirty="0">
                  <a:solidFill>
                    <a:schemeClr val="bg1"/>
                  </a:solidFill>
                  <a:latin typeface="+mn-ea"/>
                  <a:ea typeface="+mn-ea"/>
                </a:rPr>
                <a:t>A-2</a:t>
              </a:r>
              <a:endParaRPr lang="ja-JP" altLang="en-US" sz="3600" b="1" dirty="0">
                <a:solidFill>
                  <a:schemeClr val="bg1"/>
                </a:solidFill>
                <a:latin typeface="+mn-ea"/>
                <a:ea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5">
            <a:extLst>
              <a:ext uri="{FF2B5EF4-FFF2-40B4-BE49-F238E27FC236}">
                <a16:creationId xmlns:a16="http://schemas.microsoft.com/office/drawing/2014/main" id="{E0B500E2-B7D5-4357-81F1-1E5939818A4B}"/>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お金にも働いてもらう？</a:t>
            </a:r>
          </a:p>
        </p:txBody>
      </p:sp>
      <p:sp>
        <p:nvSpPr>
          <p:cNvPr id="8" name="テキスト ボックス 7">
            <a:extLst>
              <a:ext uri="{FF2B5EF4-FFF2-40B4-BE49-F238E27FC236}">
                <a16:creationId xmlns:a16="http://schemas.microsoft.com/office/drawing/2014/main" id="{81DA191F-38C4-45C7-8DEA-D5F4B5A5070F}"/>
              </a:ext>
            </a:extLst>
          </p:cNvPr>
          <p:cNvSpPr txBox="1"/>
          <p:nvPr/>
        </p:nvSpPr>
        <p:spPr>
          <a:xfrm>
            <a:off x="738188" y="1989138"/>
            <a:ext cx="7777162" cy="1508125"/>
          </a:xfrm>
          <a:prstGeom prst="rect">
            <a:avLst/>
          </a:prstGeom>
          <a:noFill/>
        </p:spPr>
        <p:txBody>
          <a:bodyPr>
            <a:spAutoFit/>
          </a:bodyPr>
          <a:lstStyle/>
          <a:p>
            <a:pPr algn="ctr" eaLnBrk="1" fontAlgn="auto" hangingPunct="1">
              <a:spcBef>
                <a:spcPts val="0"/>
              </a:spcBef>
              <a:spcAft>
                <a:spcPts val="0"/>
              </a:spcAft>
              <a:defRPr/>
            </a:pPr>
            <a:r>
              <a:rPr lang="ja-JP" altLang="en-US" sz="4800" b="1" dirty="0">
                <a:latin typeface="+mn-lt"/>
                <a:ea typeface="+mn-ea"/>
              </a:rPr>
              <a:t>「お金にも働いてもらう」</a:t>
            </a:r>
            <a:endParaRPr lang="en-US" altLang="ja-JP" sz="4800" b="1" dirty="0">
              <a:latin typeface="+mn-lt"/>
              <a:ea typeface="+mn-ea"/>
            </a:endParaRPr>
          </a:p>
          <a:p>
            <a:pPr algn="ctr" eaLnBrk="1" fontAlgn="auto" hangingPunct="1">
              <a:spcBef>
                <a:spcPts val="0"/>
              </a:spcBef>
              <a:spcAft>
                <a:spcPts val="0"/>
              </a:spcAft>
              <a:defRPr/>
            </a:pPr>
            <a:endParaRPr lang="en-US" altLang="ja-JP" sz="1600" dirty="0">
              <a:latin typeface="+mn-lt"/>
              <a:ea typeface="+mn-ea"/>
            </a:endParaRPr>
          </a:p>
          <a:p>
            <a:pPr algn="ctr" eaLnBrk="1" fontAlgn="auto" hangingPunct="1">
              <a:spcBef>
                <a:spcPts val="0"/>
              </a:spcBef>
              <a:spcAft>
                <a:spcPts val="0"/>
              </a:spcAft>
              <a:defRPr/>
            </a:pPr>
            <a:r>
              <a:rPr lang="ja-JP" altLang="en-US" sz="2800" dirty="0">
                <a:latin typeface="+mn-lt"/>
                <a:ea typeface="+mn-ea"/>
              </a:rPr>
              <a:t>この言葉からどのようなイメージが浮かびますか？</a:t>
            </a:r>
            <a:endParaRPr lang="en-US" altLang="ja-JP" sz="2800" dirty="0">
              <a:latin typeface="+mn-lt"/>
              <a:ea typeface="+mn-ea"/>
            </a:endParaRPr>
          </a:p>
        </p:txBody>
      </p:sp>
      <p:pic>
        <p:nvPicPr>
          <p:cNvPr id="44036" name="図 1">
            <a:extLst>
              <a:ext uri="{FF2B5EF4-FFF2-40B4-BE49-F238E27FC236}">
                <a16:creationId xmlns:a16="http://schemas.microsoft.com/office/drawing/2014/main" id="{051D66B5-9DFB-425B-8946-A1C0E6BA55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716338"/>
            <a:ext cx="39052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テキスト ボックス 6">
            <a:extLst>
              <a:ext uri="{FF2B5EF4-FFF2-40B4-BE49-F238E27FC236}">
                <a16:creationId xmlns:a16="http://schemas.microsoft.com/office/drawing/2014/main" id="{D915F04A-899B-4707-A7B4-B4466BA335B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ルール説明</a:t>
            </a:r>
          </a:p>
        </p:txBody>
      </p:sp>
      <p:sp>
        <p:nvSpPr>
          <p:cNvPr id="80899" name="テキスト ボックス 21">
            <a:extLst>
              <a:ext uri="{FF2B5EF4-FFF2-40B4-BE49-F238E27FC236}">
                <a16:creationId xmlns:a16="http://schemas.microsoft.com/office/drawing/2014/main" id="{5C28D706-E60D-4E15-BCEE-9E9368B22904}"/>
              </a:ext>
            </a:extLst>
          </p:cNvPr>
          <p:cNvSpPr txBox="1">
            <a:spLocks noChangeArrowheads="1"/>
          </p:cNvSpPr>
          <p:nvPr/>
        </p:nvSpPr>
        <p:spPr bwMode="auto">
          <a:xfrm>
            <a:off x="609600" y="1536700"/>
            <a:ext cx="81232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a:solidFill>
                  <a:srgbClr val="000000"/>
                </a:solidFill>
              </a:rPr>
              <a:t>3</a:t>
            </a:r>
            <a:r>
              <a:rPr lang="ja-JP" altLang="en-US" sz="2800">
                <a:solidFill>
                  <a:srgbClr val="000000"/>
                </a:solidFill>
              </a:rPr>
              <a:t>年後、購入した株の値段が上がるのか下がるのか、</a:t>
            </a:r>
            <a:endParaRPr lang="en-US" altLang="ja-JP" sz="2800">
              <a:solidFill>
                <a:srgbClr val="000000"/>
              </a:solidFill>
            </a:endParaRPr>
          </a:p>
          <a:p>
            <a:pPr eaLnBrk="1" hangingPunct="1"/>
            <a:r>
              <a:rPr lang="ja-JP" altLang="en-US" sz="2800">
                <a:solidFill>
                  <a:srgbClr val="000000"/>
                </a:solidFill>
              </a:rPr>
              <a:t>それを予想しながら投資先を選びましょう。</a:t>
            </a:r>
          </a:p>
        </p:txBody>
      </p:sp>
      <p:grpSp>
        <p:nvGrpSpPr>
          <p:cNvPr id="80900" name="グループ化 1">
            <a:extLst>
              <a:ext uri="{FF2B5EF4-FFF2-40B4-BE49-F238E27FC236}">
                <a16:creationId xmlns:a16="http://schemas.microsoft.com/office/drawing/2014/main" id="{D71F3C28-45F3-4E5E-9947-1F2918CD2B76}"/>
              </a:ext>
            </a:extLst>
          </p:cNvPr>
          <p:cNvGrpSpPr>
            <a:grpSpLocks/>
          </p:cNvGrpSpPr>
          <p:nvPr/>
        </p:nvGrpSpPr>
        <p:grpSpPr bwMode="auto">
          <a:xfrm>
            <a:off x="392113" y="3603625"/>
            <a:ext cx="1162050" cy="1189038"/>
            <a:chOff x="355597" y="3946677"/>
            <a:chExt cx="1368425" cy="1400541"/>
          </a:xfrm>
        </p:grpSpPr>
        <p:sp>
          <p:nvSpPr>
            <p:cNvPr id="23" name="円/楕円 22">
              <a:extLst>
                <a:ext uri="{FF2B5EF4-FFF2-40B4-BE49-F238E27FC236}">
                  <a16:creationId xmlns:a16="http://schemas.microsoft.com/office/drawing/2014/main" id="{2CF08DEE-E13C-4709-839F-C21410F6DD19}"/>
                </a:ext>
              </a:extLst>
            </p:cNvPr>
            <p:cNvSpPr/>
            <p:nvPr/>
          </p:nvSpPr>
          <p:spPr bwMode="auto">
            <a:xfrm rot="21132536">
              <a:off x="355597" y="3946677"/>
              <a:ext cx="1368425" cy="135940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0929" name="図 46">
              <a:extLst>
                <a:ext uri="{FF2B5EF4-FFF2-40B4-BE49-F238E27FC236}">
                  <a16:creationId xmlns:a16="http://schemas.microsoft.com/office/drawing/2014/main" id="{CE078455-5833-4B39-98AA-9E5206FF54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44577">
              <a:off x="511609" y="4369987"/>
              <a:ext cx="1104684" cy="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30" name="グループ化 74">
              <a:extLst>
                <a:ext uri="{FF2B5EF4-FFF2-40B4-BE49-F238E27FC236}">
                  <a16:creationId xmlns:a16="http://schemas.microsoft.com/office/drawing/2014/main" id="{CAABAE3D-B390-4538-8C13-B01E49FAE9C0}"/>
                </a:ext>
              </a:extLst>
            </p:cNvPr>
            <p:cNvGrpSpPr>
              <a:grpSpLocks/>
            </p:cNvGrpSpPr>
            <p:nvPr/>
          </p:nvGrpSpPr>
          <p:grpSpPr bwMode="auto">
            <a:xfrm rot="-304611">
              <a:off x="564814" y="4018947"/>
              <a:ext cx="867058" cy="292099"/>
              <a:chOff x="6208713" y="3470275"/>
              <a:chExt cx="1838325" cy="598488"/>
            </a:xfrm>
          </p:grpSpPr>
          <p:sp>
            <p:nvSpPr>
              <p:cNvPr id="26" name="台形 25">
                <a:extLst>
                  <a:ext uri="{FF2B5EF4-FFF2-40B4-BE49-F238E27FC236}">
                    <a16:creationId xmlns:a16="http://schemas.microsoft.com/office/drawing/2014/main" id="{DBAD614D-244F-4E1C-9E23-617EDE511BB5}"/>
                  </a:ext>
                </a:extLst>
              </p:cNvPr>
              <p:cNvSpPr/>
              <p:nvPr/>
            </p:nvSpPr>
            <p:spPr>
              <a:xfrm rot="12439929">
                <a:off x="7351432" y="3430535"/>
                <a:ext cx="130796" cy="33714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台形 26">
                <a:extLst>
                  <a:ext uri="{FF2B5EF4-FFF2-40B4-BE49-F238E27FC236}">
                    <a16:creationId xmlns:a16="http://schemas.microsoft.com/office/drawing/2014/main" id="{3B8B8C23-F6E0-411C-B78B-90AED864C173}"/>
                  </a:ext>
                </a:extLst>
              </p:cNvPr>
              <p:cNvSpPr/>
              <p:nvPr/>
            </p:nvSpPr>
            <p:spPr>
              <a:xfrm rot="13802054">
                <a:off x="7673653" y="3778337"/>
                <a:ext cx="118769" cy="38050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台形 27">
                <a:extLst>
                  <a:ext uri="{FF2B5EF4-FFF2-40B4-BE49-F238E27FC236}">
                    <a16:creationId xmlns:a16="http://schemas.microsoft.com/office/drawing/2014/main" id="{89F8477F-6D13-44FA-886E-78E42DBBF7BE}"/>
                  </a:ext>
                </a:extLst>
              </p:cNvPr>
              <p:cNvSpPr/>
              <p:nvPr/>
            </p:nvSpPr>
            <p:spPr>
              <a:xfrm rot="10800000">
                <a:off x="7012076" y="3463195"/>
                <a:ext cx="134761" cy="383123"/>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台形 28">
                <a:extLst>
                  <a:ext uri="{FF2B5EF4-FFF2-40B4-BE49-F238E27FC236}">
                    <a16:creationId xmlns:a16="http://schemas.microsoft.com/office/drawing/2014/main" id="{5EC80193-1BAD-4109-80B8-426D4AB42296}"/>
                  </a:ext>
                </a:extLst>
              </p:cNvPr>
              <p:cNvSpPr/>
              <p:nvPr/>
            </p:nvSpPr>
            <p:spPr>
              <a:xfrm rot="8702653">
                <a:off x="6474282" y="3499375"/>
                <a:ext cx="174396" cy="325654"/>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台形 29">
                <a:extLst>
                  <a:ext uri="{FF2B5EF4-FFF2-40B4-BE49-F238E27FC236}">
                    <a16:creationId xmlns:a16="http://schemas.microsoft.com/office/drawing/2014/main" id="{5F32CBC2-AA67-43F0-A789-A5FBF4039847}"/>
                  </a:ext>
                </a:extLst>
              </p:cNvPr>
              <p:cNvSpPr/>
              <p:nvPr/>
            </p:nvSpPr>
            <p:spPr>
              <a:xfrm rot="7766294">
                <a:off x="6178227" y="3659744"/>
                <a:ext cx="126432" cy="38842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0931" name="テキスト ボックス 2">
              <a:extLst>
                <a:ext uri="{FF2B5EF4-FFF2-40B4-BE49-F238E27FC236}">
                  <a16:creationId xmlns:a16="http://schemas.microsoft.com/office/drawing/2014/main" id="{B8490593-BA52-4AFF-AD8F-623BC0EEAE00}"/>
                </a:ext>
              </a:extLst>
            </p:cNvPr>
            <p:cNvSpPr txBox="1">
              <a:spLocks noChangeArrowheads="1"/>
            </p:cNvSpPr>
            <p:nvPr/>
          </p:nvSpPr>
          <p:spPr bwMode="auto">
            <a:xfrm>
              <a:off x="619154" y="4803522"/>
              <a:ext cx="888049" cy="54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400" b="1"/>
                <a:t>5</a:t>
              </a:r>
              <a:r>
                <a:rPr lang="ja-JP" altLang="en-US" sz="1600" b="1"/>
                <a:t>万円</a:t>
              </a:r>
              <a:endParaRPr lang="ja-JP" altLang="en-US" sz="2400" b="1"/>
            </a:p>
          </p:txBody>
        </p:sp>
      </p:grpSp>
      <p:grpSp>
        <p:nvGrpSpPr>
          <p:cNvPr id="80901" name="グループ化 23">
            <a:extLst>
              <a:ext uri="{FF2B5EF4-FFF2-40B4-BE49-F238E27FC236}">
                <a16:creationId xmlns:a16="http://schemas.microsoft.com/office/drawing/2014/main" id="{B9103CC6-9D3A-41E6-A959-5467C7647384}"/>
              </a:ext>
            </a:extLst>
          </p:cNvPr>
          <p:cNvGrpSpPr>
            <a:grpSpLocks/>
          </p:cNvGrpSpPr>
          <p:nvPr/>
        </p:nvGrpSpPr>
        <p:grpSpPr bwMode="auto">
          <a:xfrm rot="-426943">
            <a:off x="995363" y="2736850"/>
            <a:ext cx="1962150" cy="769938"/>
            <a:chOff x="728621" y="2041188"/>
            <a:chExt cx="1961986" cy="769413"/>
          </a:xfrm>
        </p:grpSpPr>
        <p:sp>
          <p:nvSpPr>
            <p:cNvPr id="80925" name="テキスト ボックス 20">
              <a:extLst>
                <a:ext uri="{FF2B5EF4-FFF2-40B4-BE49-F238E27FC236}">
                  <a16:creationId xmlns:a16="http://schemas.microsoft.com/office/drawing/2014/main" id="{CBC00E9B-ABA0-4462-84DE-1935931B29B3}"/>
                </a:ext>
              </a:extLst>
            </p:cNvPr>
            <p:cNvSpPr txBox="1">
              <a:spLocks noChangeArrowheads="1"/>
            </p:cNvSpPr>
            <p:nvPr/>
          </p:nvSpPr>
          <p:spPr bwMode="auto">
            <a:xfrm flipH="1">
              <a:off x="1019534" y="2041188"/>
              <a:ext cx="1408293" cy="7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ドッチニ</a:t>
              </a:r>
              <a:endParaRPr lang="en-US" altLang="ja-JP" sz="2200"/>
            </a:p>
            <a:p>
              <a:pPr algn="ctr"/>
              <a:r>
                <a:rPr lang="ja-JP" altLang="en-US" sz="2200"/>
                <a:t>シヨウカナ</a:t>
              </a:r>
            </a:p>
          </p:txBody>
        </p:sp>
        <p:cxnSp>
          <p:nvCxnSpPr>
            <p:cNvPr id="57" name="直線コネクタ 56">
              <a:extLst>
                <a:ext uri="{FF2B5EF4-FFF2-40B4-BE49-F238E27FC236}">
                  <a16:creationId xmlns:a16="http://schemas.microsoft.com/office/drawing/2014/main" id="{9CE639D0-78C9-4C89-A228-C891A284748E}"/>
                </a:ext>
              </a:extLst>
            </p:cNvPr>
            <p:cNvCxnSpPr/>
            <p:nvPr/>
          </p:nvCxnSpPr>
          <p:spPr bwMode="auto">
            <a:xfrm flipV="1">
              <a:off x="2406305" y="2321826"/>
              <a:ext cx="284138" cy="391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A51CC5F-9717-4BC7-ADA6-AB076D755C8E}"/>
                </a:ext>
              </a:extLst>
            </p:cNvPr>
            <p:cNvCxnSpPr/>
            <p:nvPr/>
          </p:nvCxnSpPr>
          <p:spPr bwMode="auto">
            <a:xfrm flipH="1" flipV="1">
              <a:off x="728275" y="2348167"/>
              <a:ext cx="322235" cy="36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902" name="図 4">
            <a:extLst>
              <a:ext uri="{FF2B5EF4-FFF2-40B4-BE49-F238E27FC236}">
                <a16:creationId xmlns:a16="http://schemas.microsoft.com/office/drawing/2014/main" id="{AD86DDC3-1691-4459-ABA7-1C9B289E6D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63" y="3203575"/>
            <a:ext cx="20637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図 1">
            <a:extLst>
              <a:ext uri="{FF2B5EF4-FFF2-40B4-BE49-F238E27FC236}">
                <a16:creationId xmlns:a16="http://schemas.microsoft.com/office/drawing/2014/main" id="{0AF96908-5623-4D99-817D-C556A6D2F8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3335338"/>
            <a:ext cx="165576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右矢印 35">
            <a:extLst>
              <a:ext uri="{FF2B5EF4-FFF2-40B4-BE49-F238E27FC236}">
                <a16:creationId xmlns:a16="http://schemas.microsoft.com/office/drawing/2014/main" id="{8CB39A07-6647-4943-B010-ABF1BF321FA1}"/>
              </a:ext>
            </a:extLst>
          </p:cNvPr>
          <p:cNvSpPr/>
          <p:nvPr/>
        </p:nvSpPr>
        <p:spPr bwMode="auto">
          <a:xfrm>
            <a:off x="2944813" y="3543300"/>
            <a:ext cx="1441450" cy="48418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右矢印 59">
            <a:extLst>
              <a:ext uri="{FF2B5EF4-FFF2-40B4-BE49-F238E27FC236}">
                <a16:creationId xmlns:a16="http://schemas.microsoft.com/office/drawing/2014/main" id="{A1C4509D-7C5F-4645-A0E6-CD68AADFD4D9}"/>
              </a:ext>
            </a:extLst>
          </p:cNvPr>
          <p:cNvSpPr/>
          <p:nvPr/>
        </p:nvSpPr>
        <p:spPr bwMode="auto">
          <a:xfrm>
            <a:off x="2944813" y="5464175"/>
            <a:ext cx="1441450" cy="48418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0906" name="図 18">
            <a:extLst>
              <a:ext uri="{FF2B5EF4-FFF2-40B4-BE49-F238E27FC236}">
                <a16:creationId xmlns:a16="http://schemas.microsoft.com/office/drawing/2014/main" id="{46804D10-9587-46A9-9411-D79805AA62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3450" y="5157788"/>
            <a:ext cx="15144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E77B225B-6A3C-4B8F-AAFF-1A353510052C}"/>
              </a:ext>
            </a:extLst>
          </p:cNvPr>
          <p:cNvSpPr/>
          <p:nvPr/>
        </p:nvSpPr>
        <p:spPr>
          <a:xfrm>
            <a:off x="4406900" y="2925763"/>
            <a:ext cx="2397125" cy="155098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テキスト ボックス 11">
            <a:extLst>
              <a:ext uri="{FF2B5EF4-FFF2-40B4-BE49-F238E27FC236}">
                <a16:creationId xmlns:a16="http://schemas.microsoft.com/office/drawing/2014/main" id="{601219F0-49B2-4DC2-9154-06A491376855}"/>
              </a:ext>
            </a:extLst>
          </p:cNvPr>
          <p:cNvSpPr txBox="1">
            <a:spLocks noChangeArrowheads="1"/>
          </p:cNvSpPr>
          <p:nvPr/>
        </p:nvSpPr>
        <p:spPr bwMode="auto">
          <a:xfrm>
            <a:off x="4406900" y="2776538"/>
            <a:ext cx="2397125" cy="339725"/>
          </a:xfrm>
          <a:prstGeom prst="rect">
            <a:avLst/>
          </a:prstGeom>
          <a:solidFill>
            <a:schemeClr val="bg1">
              <a:lumMod val="65000"/>
            </a:schemeClr>
          </a:solidFill>
          <a:ln w="19050">
            <a:solidFill>
              <a:schemeClr val="bg1">
                <a:lumMod val="65000"/>
              </a:schemeClr>
            </a:solid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600" b="1" dirty="0">
                <a:solidFill>
                  <a:schemeClr val="bg1"/>
                </a:solidFill>
              </a:rPr>
              <a:t>【A-1】 </a:t>
            </a:r>
            <a:r>
              <a:rPr lang="ja-JP" altLang="en-US" sz="1600" b="1" dirty="0">
                <a:solidFill>
                  <a:schemeClr val="bg1"/>
                </a:solidFill>
              </a:rPr>
              <a:t>鉄道運輸業</a:t>
            </a:r>
          </a:p>
        </p:txBody>
      </p:sp>
      <p:sp>
        <p:nvSpPr>
          <p:cNvPr id="72" name="正方形/長方形 71">
            <a:extLst>
              <a:ext uri="{FF2B5EF4-FFF2-40B4-BE49-F238E27FC236}">
                <a16:creationId xmlns:a16="http://schemas.microsoft.com/office/drawing/2014/main" id="{D9D773B5-1F35-44C6-8AA1-7615333BF097}"/>
              </a:ext>
            </a:extLst>
          </p:cNvPr>
          <p:cNvSpPr/>
          <p:nvPr/>
        </p:nvSpPr>
        <p:spPr>
          <a:xfrm>
            <a:off x="4416425" y="4870450"/>
            <a:ext cx="2397125" cy="1550988"/>
          </a:xfrm>
          <a:prstGeom prst="rect">
            <a:avLst/>
          </a:prstGeom>
          <a:noFill/>
          <a:ln w="19050">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10" name="テキスト ボックス 11">
            <a:extLst>
              <a:ext uri="{FF2B5EF4-FFF2-40B4-BE49-F238E27FC236}">
                <a16:creationId xmlns:a16="http://schemas.microsoft.com/office/drawing/2014/main" id="{067AC2D8-A329-4D61-864C-584B019385B5}"/>
              </a:ext>
            </a:extLst>
          </p:cNvPr>
          <p:cNvSpPr txBox="1">
            <a:spLocks noChangeArrowheads="1"/>
          </p:cNvSpPr>
          <p:nvPr/>
        </p:nvSpPr>
        <p:spPr bwMode="auto">
          <a:xfrm>
            <a:off x="4416425" y="4721225"/>
            <a:ext cx="2397125" cy="338138"/>
          </a:xfrm>
          <a:prstGeom prst="rect">
            <a:avLst/>
          </a:prstGeom>
          <a:solidFill>
            <a:srgbClr val="4F86C6"/>
          </a:solidFill>
          <a:ln w="19050">
            <a:solidFill>
              <a:srgbClr val="4F86C6"/>
            </a:solidFill>
            <a:miter lim="800000"/>
            <a:headEnd/>
            <a:tailEnd/>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chemeClr val="bg1"/>
                </a:solidFill>
              </a:rPr>
              <a:t>【A-2】 </a:t>
            </a:r>
            <a:r>
              <a:rPr lang="ja-JP" altLang="en-US" sz="1100" b="1">
                <a:solidFill>
                  <a:schemeClr val="bg1"/>
                </a:solidFill>
              </a:rPr>
              <a:t>インターネット・サービス業</a:t>
            </a:r>
          </a:p>
        </p:txBody>
      </p:sp>
      <p:cxnSp>
        <p:nvCxnSpPr>
          <p:cNvPr id="48" name="直線コネクタ 47">
            <a:extLst>
              <a:ext uri="{FF2B5EF4-FFF2-40B4-BE49-F238E27FC236}">
                <a16:creationId xmlns:a16="http://schemas.microsoft.com/office/drawing/2014/main" id="{6F1C91A5-1254-43B2-A69B-032FA2F33F86}"/>
              </a:ext>
            </a:extLst>
          </p:cNvPr>
          <p:cNvCxnSpPr/>
          <p:nvPr/>
        </p:nvCxnSpPr>
        <p:spPr>
          <a:xfrm>
            <a:off x="2944813" y="3175000"/>
            <a:ext cx="0" cy="3248025"/>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78" name="ドーナツ 77">
            <a:extLst>
              <a:ext uri="{FF2B5EF4-FFF2-40B4-BE49-F238E27FC236}">
                <a16:creationId xmlns:a16="http://schemas.microsoft.com/office/drawing/2014/main" id="{DED95892-AA8E-4901-83C2-84DC30783D97}"/>
              </a:ext>
            </a:extLst>
          </p:cNvPr>
          <p:cNvSpPr/>
          <p:nvPr/>
        </p:nvSpPr>
        <p:spPr>
          <a:xfrm>
            <a:off x="3309938" y="5426075"/>
            <a:ext cx="554037" cy="541338"/>
          </a:xfrm>
          <a:prstGeom prst="donut">
            <a:avLst>
              <a:gd name="adj" fmla="val 236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80913" name="図 20">
            <a:extLst>
              <a:ext uri="{FF2B5EF4-FFF2-40B4-BE49-F238E27FC236}">
                <a16:creationId xmlns:a16="http://schemas.microsoft.com/office/drawing/2014/main" id="{82BA32D3-5D66-4683-940E-7389BC79A771}"/>
              </a:ext>
            </a:extLst>
          </p:cNvPr>
          <p:cNvPicPr>
            <a:picLocks noChangeAspect="1"/>
          </p:cNvPicPr>
          <p:nvPr/>
        </p:nvPicPr>
        <p:blipFill>
          <a:blip r:embed="rId7">
            <a:extLst>
              <a:ext uri="{28A0092B-C50C-407E-A947-70E740481C1C}">
                <a14:useLocalDpi xmlns:a14="http://schemas.microsoft.com/office/drawing/2010/main" val="0"/>
              </a:ext>
            </a:extLst>
          </a:blip>
          <a:srcRect r="48558" b="56284"/>
          <a:stretch>
            <a:fillRect/>
          </a:stretch>
        </p:blipFill>
        <p:spPr bwMode="auto">
          <a:xfrm rot="-349354">
            <a:off x="7593013" y="3678238"/>
            <a:ext cx="1090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乗算記号 78">
            <a:extLst>
              <a:ext uri="{FF2B5EF4-FFF2-40B4-BE49-F238E27FC236}">
                <a16:creationId xmlns:a16="http://schemas.microsoft.com/office/drawing/2014/main" id="{A4345D4F-ED31-46A2-A6EA-FA1B7F147248}"/>
              </a:ext>
            </a:extLst>
          </p:cNvPr>
          <p:cNvSpPr/>
          <p:nvPr/>
        </p:nvSpPr>
        <p:spPr>
          <a:xfrm>
            <a:off x="3227388" y="3313113"/>
            <a:ext cx="720725" cy="750887"/>
          </a:xfrm>
          <a:prstGeom prst="mathMultiply">
            <a:avLst>
              <a:gd name="adj1" fmla="val 155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右矢印 90">
            <a:extLst>
              <a:ext uri="{FF2B5EF4-FFF2-40B4-BE49-F238E27FC236}">
                <a16:creationId xmlns:a16="http://schemas.microsoft.com/office/drawing/2014/main" id="{C20D8783-1EA8-46D4-8072-C4E97F17E940}"/>
              </a:ext>
            </a:extLst>
          </p:cNvPr>
          <p:cNvSpPr/>
          <p:nvPr/>
        </p:nvSpPr>
        <p:spPr>
          <a:xfrm>
            <a:off x="6818313" y="3530600"/>
            <a:ext cx="679450" cy="48577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右矢印 91">
            <a:extLst>
              <a:ext uri="{FF2B5EF4-FFF2-40B4-BE49-F238E27FC236}">
                <a16:creationId xmlns:a16="http://schemas.microsoft.com/office/drawing/2014/main" id="{1F96FA9C-DC1F-4AA6-8ACB-07A4CD002FAA}"/>
              </a:ext>
            </a:extLst>
          </p:cNvPr>
          <p:cNvSpPr/>
          <p:nvPr/>
        </p:nvSpPr>
        <p:spPr>
          <a:xfrm>
            <a:off x="6818313" y="5484813"/>
            <a:ext cx="679450" cy="485775"/>
          </a:xfrm>
          <a:prstGeom prst="rightArrow">
            <a:avLst/>
          </a:prstGeom>
          <a:solidFill>
            <a:srgbClr val="4F8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0917" name="図 84">
            <a:extLst>
              <a:ext uri="{FF2B5EF4-FFF2-40B4-BE49-F238E27FC236}">
                <a16:creationId xmlns:a16="http://schemas.microsoft.com/office/drawing/2014/main" id="{48A4D036-5250-4C09-BD3D-D143B2A1FE4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1700" y="4087813"/>
            <a:ext cx="17970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8" name="テキスト ボックス 20">
            <a:extLst>
              <a:ext uri="{FF2B5EF4-FFF2-40B4-BE49-F238E27FC236}">
                <a16:creationId xmlns:a16="http://schemas.microsoft.com/office/drawing/2014/main" id="{BC26B1E2-6607-40CB-995D-BC19AF119CBE}"/>
              </a:ext>
            </a:extLst>
          </p:cNvPr>
          <p:cNvSpPr txBox="1">
            <a:spLocks noChangeArrowheads="1"/>
          </p:cNvSpPr>
          <p:nvPr/>
        </p:nvSpPr>
        <p:spPr bwMode="auto">
          <a:xfrm rot="21403708" flipH="1">
            <a:off x="7516813" y="3265488"/>
            <a:ext cx="1266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a:t>3</a:t>
            </a:r>
            <a:r>
              <a:rPr lang="ja-JP" altLang="en-US"/>
              <a:t>ネンゴ・・・</a:t>
            </a:r>
          </a:p>
        </p:txBody>
      </p:sp>
      <p:grpSp>
        <p:nvGrpSpPr>
          <p:cNvPr id="80919" name="グループ化 31">
            <a:extLst>
              <a:ext uri="{FF2B5EF4-FFF2-40B4-BE49-F238E27FC236}">
                <a16:creationId xmlns:a16="http://schemas.microsoft.com/office/drawing/2014/main" id="{61290C69-209F-42CF-A536-0144D70A680D}"/>
              </a:ext>
            </a:extLst>
          </p:cNvPr>
          <p:cNvGrpSpPr>
            <a:grpSpLocks/>
          </p:cNvGrpSpPr>
          <p:nvPr/>
        </p:nvGrpSpPr>
        <p:grpSpPr bwMode="auto">
          <a:xfrm rot="865039">
            <a:off x="3370263" y="4699000"/>
            <a:ext cx="795337" cy="698500"/>
            <a:chOff x="3051019" y="3653053"/>
            <a:chExt cx="794204" cy="699861"/>
          </a:xfrm>
        </p:grpSpPr>
        <p:sp>
          <p:nvSpPr>
            <p:cNvPr id="31" name="二等辺三角形 30">
              <a:extLst>
                <a:ext uri="{FF2B5EF4-FFF2-40B4-BE49-F238E27FC236}">
                  <a16:creationId xmlns:a16="http://schemas.microsoft.com/office/drawing/2014/main" id="{669603FB-4924-4B13-9DE8-1E71C5431D8E}"/>
                </a:ext>
              </a:extLst>
            </p:cNvPr>
            <p:cNvSpPr/>
            <p:nvPr/>
          </p:nvSpPr>
          <p:spPr>
            <a:xfrm flipV="1">
              <a:off x="3150264" y="3949360"/>
              <a:ext cx="367775" cy="348340"/>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24" name="テキスト ボックス 20">
              <a:extLst>
                <a:ext uri="{FF2B5EF4-FFF2-40B4-BE49-F238E27FC236}">
                  <a16:creationId xmlns:a16="http://schemas.microsoft.com/office/drawing/2014/main" id="{27952DC9-7EA4-46BB-A8B3-277570BF3020}"/>
                </a:ext>
              </a:extLst>
            </p:cNvPr>
            <p:cNvSpPr txBox="1">
              <a:spLocks noChangeArrowheads="1"/>
            </p:cNvSpPr>
            <p:nvPr/>
          </p:nvSpPr>
          <p:spPr bwMode="auto">
            <a:xfrm rot="21403708" flipH="1">
              <a:off x="3051019" y="3653053"/>
              <a:ext cx="794204" cy="523991"/>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t>こっちに</a:t>
              </a:r>
              <a:endParaRPr lang="en-US" altLang="ja-JP" sz="1400"/>
            </a:p>
            <a:p>
              <a:pPr algn="ctr"/>
              <a:r>
                <a:rPr lang="ja-JP" altLang="en-US" sz="1400"/>
                <a:t>決めた</a:t>
              </a:r>
              <a:r>
                <a:rPr lang="en-US" altLang="ja-JP" sz="1400"/>
                <a:t>!</a:t>
              </a:r>
              <a:endParaRPr lang="ja-JP" altLang="en-US" sz="1400"/>
            </a:p>
          </p:txBody>
        </p:sp>
      </p:grpSp>
      <p:pic>
        <p:nvPicPr>
          <p:cNvPr id="80920" name="図 20">
            <a:extLst>
              <a:ext uri="{FF2B5EF4-FFF2-40B4-BE49-F238E27FC236}">
                <a16:creationId xmlns:a16="http://schemas.microsoft.com/office/drawing/2014/main" id="{52F0D78C-0D7C-42CE-903D-ECDF187E12FF}"/>
              </a:ext>
            </a:extLst>
          </p:cNvPr>
          <p:cNvPicPr>
            <a:picLocks noChangeAspect="1"/>
          </p:cNvPicPr>
          <p:nvPr/>
        </p:nvPicPr>
        <p:blipFill>
          <a:blip r:embed="rId9">
            <a:extLst>
              <a:ext uri="{28A0092B-C50C-407E-A947-70E740481C1C}">
                <a14:useLocalDpi xmlns:a14="http://schemas.microsoft.com/office/drawing/2010/main" val="0"/>
              </a:ext>
            </a:extLst>
          </a:blip>
          <a:srcRect r="48558" b="56284"/>
          <a:stretch>
            <a:fillRect/>
          </a:stretch>
        </p:blipFill>
        <p:spPr bwMode="auto">
          <a:xfrm>
            <a:off x="588963" y="5168900"/>
            <a:ext cx="833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1" name="テキスト ボックス 2">
            <a:extLst>
              <a:ext uri="{FF2B5EF4-FFF2-40B4-BE49-F238E27FC236}">
                <a16:creationId xmlns:a16="http://schemas.microsoft.com/office/drawing/2014/main" id="{A0EF924B-ECD8-40D4-AA5B-5A1AEB836168}"/>
              </a:ext>
            </a:extLst>
          </p:cNvPr>
          <p:cNvSpPr txBox="1">
            <a:spLocks noChangeArrowheads="1"/>
          </p:cNvSpPr>
          <p:nvPr/>
        </p:nvSpPr>
        <p:spPr bwMode="auto">
          <a:xfrm>
            <a:off x="536575" y="5627688"/>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t>5,000</a:t>
            </a:r>
            <a:r>
              <a:rPr lang="ja-JP" altLang="en-US" sz="1400" b="1"/>
              <a:t>円</a:t>
            </a:r>
            <a:endParaRPr lang="en-US" altLang="ja-JP" sz="1400" b="1"/>
          </a:p>
          <a:p>
            <a:pPr algn="ctr"/>
            <a:r>
              <a:rPr lang="en-US" altLang="ja-JP" sz="1400" b="1"/>
              <a:t>×</a:t>
            </a:r>
            <a:r>
              <a:rPr lang="en-US" altLang="ja-JP" sz="2000" b="1"/>
              <a:t>10</a:t>
            </a:r>
            <a:r>
              <a:rPr lang="ja-JP" altLang="en-US" sz="1400" b="1"/>
              <a:t>株</a:t>
            </a:r>
            <a:endParaRPr lang="ja-JP" altLang="en-US" sz="2000" b="1"/>
          </a:p>
        </p:txBody>
      </p:sp>
      <p:sp>
        <p:nvSpPr>
          <p:cNvPr id="4" name="等号 3">
            <a:extLst>
              <a:ext uri="{FF2B5EF4-FFF2-40B4-BE49-F238E27FC236}">
                <a16:creationId xmlns:a16="http://schemas.microsoft.com/office/drawing/2014/main" id="{A07C0675-4946-4037-B0BD-5639C42F39A2}"/>
              </a:ext>
            </a:extLst>
          </p:cNvPr>
          <p:cNvSpPr/>
          <p:nvPr/>
        </p:nvSpPr>
        <p:spPr>
          <a:xfrm rot="5400000">
            <a:off x="808832" y="4758531"/>
            <a:ext cx="317500" cy="376237"/>
          </a:xfrm>
          <a:prstGeom prst="mathEqual">
            <a:avLst>
              <a:gd name="adj1" fmla="val 12867"/>
              <a:gd name="adj2" fmla="val 188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テキスト ボックス 6">
            <a:extLst>
              <a:ext uri="{FF2B5EF4-FFF2-40B4-BE49-F238E27FC236}">
                <a16:creationId xmlns:a16="http://schemas.microsoft.com/office/drawing/2014/main" id="{994C8502-8D0A-42D2-A144-7B82EADC938E}"/>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CB2ABD98-C77D-410D-8E06-A388FED189D8}"/>
              </a:ext>
            </a:extLst>
          </p:cNvPr>
          <p:cNvSpPr txBox="1"/>
          <p:nvPr/>
        </p:nvSpPr>
        <p:spPr>
          <a:xfrm>
            <a:off x="755650" y="1871663"/>
            <a:ext cx="7551738" cy="2601912"/>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グループになって</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それぞれの企業の</a:t>
            </a:r>
            <a:endParaRPr lang="en-US" altLang="ja-JP" sz="4000" dirty="0">
              <a:latin typeface="+mn-lt"/>
              <a:ea typeface="+mn-ea"/>
            </a:endParaRPr>
          </a:p>
          <a:p>
            <a:pPr algn="ctr" eaLnBrk="1" fontAlgn="auto" hangingPunct="1">
              <a:spcBef>
                <a:spcPts val="0"/>
              </a:spcBef>
              <a:spcAft>
                <a:spcPts val="0"/>
              </a:spcAft>
              <a:defRPr/>
            </a:pPr>
            <a:r>
              <a:rPr lang="ja-JP" altLang="en-US" sz="4000" dirty="0">
                <a:latin typeface="+mn-lt"/>
                <a:ea typeface="+mn-ea"/>
              </a:rPr>
              <a:t>メリットとデメリットを</a:t>
            </a:r>
            <a:endParaRPr lang="en-US" altLang="ja-JP" sz="4000" dirty="0">
              <a:latin typeface="+mn-lt"/>
              <a:ea typeface="+mn-ea"/>
            </a:endParaRPr>
          </a:p>
          <a:p>
            <a:pPr algn="ctr" eaLnBrk="1" fontAlgn="auto" hangingPunct="1">
              <a:spcBef>
                <a:spcPts val="0"/>
              </a:spcBef>
              <a:spcAft>
                <a:spcPts val="0"/>
              </a:spcAft>
              <a:defRPr/>
            </a:pPr>
            <a:r>
              <a:rPr lang="ja-JP" altLang="en-US" sz="4000" dirty="0">
                <a:latin typeface="+mn-lt"/>
                <a:ea typeface="+mn-ea"/>
              </a:rPr>
              <a:t>話し合ってみましょう。</a:t>
            </a:r>
          </a:p>
        </p:txBody>
      </p:sp>
      <p:pic>
        <p:nvPicPr>
          <p:cNvPr id="82948" name="図 9">
            <a:extLst>
              <a:ext uri="{FF2B5EF4-FFF2-40B4-BE49-F238E27FC236}">
                <a16:creationId xmlns:a16="http://schemas.microsoft.com/office/drawing/2014/main" id="{A5E5C1C4-AB7F-490C-AD3F-17676B745CA7}"/>
              </a:ext>
            </a:extLst>
          </p:cNvPr>
          <p:cNvPicPr>
            <a:picLocks noChangeAspect="1"/>
          </p:cNvPicPr>
          <p:nvPr/>
        </p:nvPicPr>
        <p:blipFill>
          <a:blip r:embed="rId3">
            <a:extLst>
              <a:ext uri="{28A0092B-C50C-407E-A947-70E740481C1C}">
                <a14:useLocalDpi xmlns:a14="http://schemas.microsoft.com/office/drawing/2010/main" val="0"/>
              </a:ext>
            </a:extLst>
          </a:blip>
          <a:srcRect b="23082"/>
          <a:stretch>
            <a:fillRect/>
          </a:stretch>
        </p:blipFill>
        <p:spPr bwMode="auto">
          <a:xfrm>
            <a:off x="2838450" y="4948238"/>
            <a:ext cx="1692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図 1">
            <a:extLst>
              <a:ext uri="{FF2B5EF4-FFF2-40B4-BE49-F238E27FC236}">
                <a16:creationId xmlns:a16="http://schemas.microsoft.com/office/drawing/2014/main" id="{3FFD971F-7E0D-454F-A2A2-BE4314CA00A2}"/>
              </a:ext>
            </a:extLst>
          </p:cNvPr>
          <p:cNvPicPr>
            <a:picLocks noChangeAspect="1"/>
          </p:cNvPicPr>
          <p:nvPr/>
        </p:nvPicPr>
        <p:blipFill>
          <a:blip r:embed="rId4">
            <a:extLst>
              <a:ext uri="{28A0092B-C50C-407E-A947-70E740481C1C}">
                <a14:useLocalDpi xmlns:a14="http://schemas.microsoft.com/office/drawing/2010/main" val="0"/>
              </a:ext>
            </a:extLst>
          </a:blip>
          <a:srcRect b="25883"/>
          <a:stretch>
            <a:fillRect/>
          </a:stretch>
        </p:blipFill>
        <p:spPr bwMode="auto">
          <a:xfrm>
            <a:off x="4284663" y="4872038"/>
            <a:ext cx="18002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図 12">
            <a:extLst>
              <a:ext uri="{FF2B5EF4-FFF2-40B4-BE49-F238E27FC236}">
                <a16:creationId xmlns:a16="http://schemas.microsoft.com/office/drawing/2014/main" id="{CB7BB277-CD3C-4F68-BC42-5C23056856EF}"/>
              </a:ext>
            </a:extLst>
          </p:cNvPr>
          <p:cNvPicPr>
            <a:picLocks noChangeAspect="1"/>
          </p:cNvPicPr>
          <p:nvPr/>
        </p:nvPicPr>
        <p:blipFill>
          <a:blip r:embed="rId5">
            <a:extLst>
              <a:ext uri="{28A0092B-C50C-407E-A947-70E740481C1C}">
                <a14:useLocalDpi xmlns:a14="http://schemas.microsoft.com/office/drawing/2010/main" val="0"/>
              </a:ext>
            </a:extLst>
          </a:blip>
          <a:srcRect b="38914"/>
          <a:stretch>
            <a:fillRect/>
          </a:stretch>
        </p:blipFill>
        <p:spPr bwMode="auto">
          <a:xfrm>
            <a:off x="1074738" y="4149725"/>
            <a:ext cx="197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テキスト ボックス 6">
            <a:extLst>
              <a:ext uri="{FF2B5EF4-FFF2-40B4-BE49-F238E27FC236}">
                <a16:creationId xmlns:a16="http://schemas.microsoft.com/office/drawing/2014/main" id="{FB5D2397-B692-42F3-9C55-35A0C12C668D}"/>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94B92C53-68A3-416D-BC96-A57FD93138BC}"/>
              </a:ext>
            </a:extLst>
          </p:cNvPr>
          <p:cNvSpPr txBox="1"/>
          <p:nvPr/>
        </p:nvSpPr>
        <p:spPr>
          <a:xfrm>
            <a:off x="755650" y="2060575"/>
            <a:ext cx="7551738" cy="2032000"/>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ワークシートに</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選択した企業とその理由</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を書きましょう。</a:t>
            </a:r>
          </a:p>
        </p:txBody>
      </p:sp>
      <p:pic>
        <p:nvPicPr>
          <p:cNvPr id="84996" name="図 2">
            <a:extLst>
              <a:ext uri="{FF2B5EF4-FFF2-40B4-BE49-F238E27FC236}">
                <a16:creationId xmlns:a16="http://schemas.microsoft.com/office/drawing/2014/main" id="{A36FBBF3-0E4D-4C89-A909-DCB35312F81B}"/>
              </a:ext>
            </a:extLst>
          </p:cNvPr>
          <p:cNvPicPr>
            <a:picLocks noChangeAspect="1"/>
          </p:cNvPicPr>
          <p:nvPr/>
        </p:nvPicPr>
        <p:blipFill>
          <a:blip r:embed="rId3">
            <a:extLst>
              <a:ext uri="{28A0092B-C50C-407E-A947-70E740481C1C}">
                <a14:useLocalDpi xmlns:a14="http://schemas.microsoft.com/office/drawing/2010/main" val="0"/>
              </a:ext>
            </a:extLst>
          </a:blip>
          <a:srcRect b="23082"/>
          <a:stretch>
            <a:fillRect/>
          </a:stretch>
        </p:blipFill>
        <p:spPr bwMode="auto">
          <a:xfrm>
            <a:off x="2838450" y="4948238"/>
            <a:ext cx="1692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図 3">
            <a:extLst>
              <a:ext uri="{FF2B5EF4-FFF2-40B4-BE49-F238E27FC236}">
                <a16:creationId xmlns:a16="http://schemas.microsoft.com/office/drawing/2014/main" id="{12C3D951-B123-4F07-A300-F5047E1A9ECA}"/>
              </a:ext>
            </a:extLst>
          </p:cNvPr>
          <p:cNvPicPr>
            <a:picLocks noChangeAspect="1"/>
          </p:cNvPicPr>
          <p:nvPr/>
        </p:nvPicPr>
        <p:blipFill>
          <a:blip r:embed="rId4">
            <a:extLst>
              <a:ext uri="{28A0092B-C50C-407E-A947-70E740481C1C}">
                <a14:useLocalDpi xmlns:a14="http://schemas.microsoft.com/office/drawing/2010/main" val="0"/>
              </a:ext>
            </a:extLst>
          </a:blip>
          <a:srcRect b="38914"/>
          <a:stretch>
            <a:fillRect/>
          </a:stretch>
        </p:blipFill>
        <p:spPr bwMode="auto">
          <a:xfrm>
            <a:off x="1074738" y="4149725"/>
            <a:ext cx="197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テキスト ボックス 6">
            <a:extLst>
              <a:ext uri="{FF2B5EF4-FFF2-40B4-BE49-F238E27FC236}">
                <a16:creationId xmlns:a16="http://schemas.microsoft.com/office/drawing/2014/main" id="{0B49C0E7-3FFD-45A7-81DB-0E580EB82C45}"/>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9" name="テキスト ボックス 8">
            <a:extLst>
              <a:ext uri="{FF2B5EF4-FFF2-40B4-BE49-F238E27FC236}">
                <a16:creationId xmlns:a16="http://schemas.microsoft.com/office/drawing/2014/main" id="{21072350-BF18-4EE9-84FE-5A3D39BAE01C}"/>
              </a:ext>
            </a:extLst>
          </p:cNvPr>
          <p:cNvSpPr txBox="1"/>
          <p:nvPr/>
        </p:nvSpPr>
        <p:spPr>
          <a:xfrm>
            <a:off x="755650" y="2060575"/>
            <a:ext cx="7551738" cy="2032000"/>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どちらに投資するか</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最終決定とその理由</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を書きましょう。</a:t>
            </a:r>
          </a:p>
        </p:txBody>
      </p:sp>
      <p:pic>
        <p:nvPicPr>
          <p:cNvPr id="87044" name="図 10">
            <a:extLst>
              <a:ext uri="{FF2B5EF4-FFF2-40B4-BE49-F238E27FC236}">
                <a16:creationId xmlns:a16="http://schemas.microsoft.com/office/drawing/2014/main" id="{6FBCD354-2BFC-401F-989C-33BF9014A130}"/>
              </a:ext>
            </a:extLst>
          </p:cNvPr>
          <p:cNvPicPr>
            <a:picLocks noChangeAspect="1"/>
          </p:cNvPicPr>
          <p:nvPr/>
        </p:nvPicPr>
        <p:blipFill>
          <a:blip r:embed="rId3">
            <a:extLst>
              <a:ext uri="{28A0092B-C50C-407E-A947-70E740481C1C}">
                <a14:useLocalDpi xmlns:a14="http://schemas.microsoft.com/office/drawing/2010/main" val="0"/>
              </a:ext>
            </a:extLst>
          </a:blip>
          <a:srcRect b="23082"/>
          <a:stretch>
            <a:fillRect/>
          </a:stretch>
        </p:blipFill>
        <p:spPr bwMode="auto">
          <a:xfrm>
            <a:off x="2838450" y="4948238"/>
            <a:ext cx="1692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図 11">
            <a:extLst>
              <a:ext uri="{FF2B5EF4-FFF2-40B4-BE49-F238E27FC236}">
                <a16:creationId xmlns:a16="http://schemas.microsoft.com/office/drawing/2014/main" id="{40CA6DD4-D675-4223-9B92-8B1754815A31}"/>
              </a:ext>
            </a:extLst>
          </p:cNvPr>
          <p:cNvPicPr>
            <a:picLocks noChangeAspect="1"/>
          </p:cNvPicPr>
          <p:nvPr/>
        </p:nvPicPr>
        <p:blipFill>
          <a:blip r:embed="rId4">
            <a:extLst>
              <a:ext uri="{28A0092B-C50C-407E-A947-70E740481C1C}">
                <a14:useLocalDpi xmlns:a14="http://schemas.microsoft.com/office/drawing/2010/main" val="0"/>
              </a:ext>
            </a:extLst>
          </a:blip>
          <a:srcRect b="25883"/>
          <a:stretch>
            <a:fillRect/>
          </a:stretch>
        </p:blipFill>
        <p:spPr bwMode="auto">
          <a:xfrm>
            <a:off x="4284663" y="4872038"/>
            <a:ext cx="18002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図 2">
            <a:extLst>
              <a:ext uri="{FF2B5EF4-FFF2-40B4-BE49-F238E27FC236}">
                <a16:creationId xmlns:a16="http://schemas.microsoft.com/office/drawing/2014/main" id="{B425AC5D-533D-4D70-871C-48D6BC22485B}"/>
              </a:ext>
            </a:extLst>
          </p:cNvPr>
          <p:cNvPicPr>
            <a:picLocks noChangeAspect="1"/>
          </p:cNvPicPr>
          <p:nvPr/>
        </p:nvPicPr>
        <p:blipFill>
          <a:blip r:embed="rId5">
            <a:extLst>
              <a:ext uri="{28A0092B-C50C-407E-A947-70E740481C1C}">
                <a14:useLocalDpi xmlns:a14="http://schemas.microsoft.com/office/drawing/2010/main" val="0"/>
              </a:ext>
            </a:extLst>
          </a:blip>
          <a:srcRect b="32365"/>
          <a:stretch>
            <a:fillRect/>
          </a:stretch>
        </p:blipFill>
        <p:spPr bwMode="auto">
          <a:xfrm>
            <a:off x="5795963" y="4581525"/>
            <a:ext cx="19002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図 13">
            <a:extLst>
              <a:ext uri="{FF2B5EF4-FFF2-40B4-BE49-F238E27FC236}">
                <a16:creationId xmlns:a16="http://schemas.microsoft.com/office/drawing/2014/main" id="{A90C3D7A-55C1-4C4A-8007-AAD66C839746}"/>
              </a:ext>
            </a:extLst>
          </p:cNvPr>
          <p:cNvPicPr>
            <a:picLocks noChangeAspect="1"/>
          </p:cNvPicPr>
          <p:nvPr/>
        </p:nvPicPr>
        <p:blipFill>
          <a:blip r:embed="rId6">
            <a:extLst>
              <a:ext uri="{28A0092B-C50C-407E-A947-70E740481C1C}">
                <a14:useLocalDpi xmlns:a14="http://schemas.microsoft.com/office/drawing/2010/main" val="0"/>
              </a:ext>
            </a:extLst>
          </a:blip>
          <a:srcRect b="38914"/>
          <a:stretch>
            <a:fillRect/>
          </a:stretch>
        </p:blipFill>
        <p:spPr bwMode="auto">
          <a:xfrm>
            <a:off x="1074738" y="4149725"/>
            <a:ext cx="197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テキスト ボックス 6">
            <a:extLst>
              <a:ext uri="{FF2B5EF4-FFF2-40B4-BE49-F238E27FC236}">
                <a16:creationId xmlns:a16="http://schemas.microsoft.com/office/drawing/2014/main" id="{9178E061-F509-4AD7-9481-1B69818A21D2}"/>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53A481EA-1780-4C15-B47A-31DE922E5DD7}"/>
              </a:ext>
            </a:extLst>
          </p:cNvPr>
          <p:cNvSpPr txBox="1"/>
          <p:nvPr/>
        </p:nvSpPr>
        <p:spPr>
          <a:xfrm>
            <a:off x="1006475" y="1773238"/>
            <a:ext cx="7551738" cy="1370012"/>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では、各企業がどうなったのか</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少し未来を見てみましょう！</a:t>
            </a:r>
          </a:p>
        </p:txBody>
      </p:sp>
      <p:pic>
        <p:nvPicPr>
          <p:cNvPr id="89092" name="図 3">
            <a:extLst>
              <a:ext uri="{FF2B5EF4-FFF2-40B4-BE49-F238E27FC236}">
                <a16:creationId xmlns:a16="http://schemas.microsoft.com/office/drawing/2014/main" id="{459F2B26-6D1A-4427-B5CF-38AD18EC3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3995738"/>
            <a:ext cx="14763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図 4">
            <a:extLst>
              <a:ext uri="{FF2B5EF4-FFF2-40B4-BE49-F238E27FC236}">
                <a16:creationId xmlns:a16="http://schemas.microsoft.com/office/drawing/2014/main" id="{AFEAA58E-D7B3-4302-A81D-8E4F5ED382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4200525"/>
            <a:ext cx="15049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9">
            <a:extLst>
              <a:ext uri="{FF2B5EF4-FFF2-40B4-BE49-F238E27FC236}">
                <a16:creationId xmlns:a16="http://schemas.microsoft.com/office/drawing/2014/main" id="{57CE0F60-6C3E-48E7-9076-B75AB46B5058}"/>
              </a:ext>
            </a:extLst>
          </p:cNvPr>
          <p:cNvSpPr/>
          <p:nvPr/>
        </p:nvSpPr>
        <p:spPr>
          <a:xfrm>
            <a:off x="2030413" y="3829050"/>
            <a:ext cx="2303462"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a:extLst>
              <a:ext uri="{FF2B5EF4-FFF2-40B4-BE49-F238E27FC236}">
                <a16:creationId xmlns:a16="http://schemas.microsoft.com/office/drawing/2014/main" id="{532883D6-4443-4C95-9768-D79DADE799E2}"/>
              </a:ext>
            </a:extLst>
          </p:cNvPr>
          <p:cNvSpPr/>
          <p:nvPr/>
        </p:nvSpPr>
        <p:spPr>
          <a:xfrm>
            <a:off x="4737100" y="3829050"/>
            <a:ext cx="2305050" cy="1112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89096" name="グループ化 15">
            <a:extLst>
              <a:ext uri="{FF2B5EF4-FFF2-40B4-BE49-F238E27FC236}">
                <a16:creationId xmlns:a16="http://schemas.microsoft.com/office/drawing/2014/main" id="{4031A3FB-EB31-41B9-B2F9-EA7450A13C54}"/>
              </a:ext>
            </a:extLst>
          </p:cNvPr>
          <p:cNvGrpSpPr>
            <a:grpSpLocks/>
          </p:cNvGrpSpPr>
          <p:nvPr/>
        </p:nvGrpSpPr>
        <p:grpSpPr bwMode="auto">
          <a:xfrm>
            <a:off x="2533650" y="3389313"/>
            <a:ext cx="1260475" cy="709612"/>
            <a:chOff x="-108520" y="2420888"/>
            <a:chExt cx="1260205" cy="710059"/>
          </a:xfrm>
        </p:grpSpPr>
        <p:sp>
          <p:nvSpPr>
            <p:cNvPr id="25" name="角丸四角形 24">
              <a:extLst>
                <a:ext uri="{FF2B5EF4-FFF2-40B4-BE49-F238E27FC236}">
                  <a16:creationId xmlns:a16="http://schemas.microsoft.com/office/drawing/2014/main" id="{AB54BF3B-68D7-4862-A2EB-F417FE0AA132}"/>
                </a:ext>
              </a:extLst>
            </p:cNvPr>
            <p:cNvSpPr/>
            <p:nvPr/>
          </p:nvSpPr>
          <p:spPr>
            <a:xfrm>
              <a:off x="-108520" y="2420888"/>
              <a:ext cx="1260205" cy="71005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27">
              <a:extLst>
                <a:ext uri="{FF2B5EF4-FFF2-40B4-BE49-F238E27FC236}">
                  <a16:creationId xmlns:a16="http://schemas.microsoft.com/office/drawing/2014/main" id="{98074381-CEBF-48DF-997A-1F6B7853F13A}"/>
                </a:ext>
              </a:extLst>
            </p:cNvPr>
            <p:cNvSpPr txBox="1"/>
            <p:nvPr/>
          </p:nvSpPr>
          <p:spPr>
            <a:xfrm>
              <a:off x="70830" y="2420888"/>
              <a:ext cx="938011" cy="646519"/>
            </a:xfrm>
            <a:prstGeom prst="rect">
              <a:avLst/>
            </a:prstGeom>
            <a:noFill/>
          </p:spPr>
          <p:txBody>
            <a:bodyPr wrap="none">
              <a:spAutoFit/>
            </a:bodyPr>
            <a:lstStyle/>
            <a:p>
              <a:pPr>
                <a:defRPr/>
              </a:pPr>
              <a:r>
                <a:rPr lang="en-US" altLang="ja-JP" sz="3600" b="1" dirty="0">
                  <a:solidFill>
                    <a:schemeClr val="bg1"/>
                  </a:solidFill>
                  <a:latin typeface="+mn-ea"/>
                  <a:ea typeface="+mn-ea"/>
                </a:rPr>
                <a:t>A-1</a:t>
              </a:r>
              <a:endParaRPr lang="ja-JP" altLang="en-US" sz="3600" b="1" dirty="0">
                <a:solidFill>
                  <a:schemeClr val="bg1"/>
                </a:solidFill>
                <a:latin typeface="+mn-ea"/>
                <a:ea typeface="+mn-ea"/>
              </a:endParaRPr>
            </a:p>
          </p:txBody>
        </p:sp>
      </p:grpSp>
      <p:sp>
        <p:nvSpPr>
          <p:cNvPr id="89097" name="テキスト ボックス 11">
            <a:extLst>
              <a:ext uri="{FF2B5EF4-FFF2-40B4-BE49-F238E27FC236}">
                <a16:creationId xmlns:a16="http://schemas.microsoft.com/office/drawing/2014/main" id="{377CAE9B-02C0-4873-AF01-22F6EF20E917}"/>
              </a:ext>
            </a:extLst>
          </p:cNvPr>
          <p:cNvSpPr txBox="1">
            <a:spLocks noChangeArrowheads="1"/>
          </p:cNvSpPr>
          <p:nvPr/>
        </p:nvSpPr>
        <p:spPr bwMode="auto">
          <a:xfrm>
            <a:off x="2301875" y="4200525"/>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鉄道運輸業</a:t>
            </a:r>
          </a:p>
        </p:txBody>
      </p:sp>
      <p:sp>
        <p:nvSpPr>
          <p:cNvPr id="89098" name="テキスト ボックス 12">
            <a:extLst>
              <a:ext uri="{FF2B5EF4-FFF2-40B4-BE49-F238E27FC236}">
                <a16:creationId xmlns:a16="http://schemas.microsoft.com/office/drawing/2014/main" id="{20E7D6EA-FBA2-4EA0-AC93-F5035D1AD8DE}"/>
              </a:ext>
            </a:extLst>
          </p:cNvPr>
          <p:cNvSpPr txBox="1">
            <a:spLocks noChangeArrowheads="1"/>
          </p:cNvSpPr>
          <p:nvPr/>
        </p:nvSpPr>
        <p:spPr bwMode="auto">
          <a:xfrm>
            <a:off x="4965700" y="4098925"/>
            <a:ext cx="1941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インターネット・</a:t>
            </a:r>
            <a:endParaRPr lang="en-US" altLang="ja-JP" sz="2200"/>
          </a:p>
          <a:p>
            <a:pPr algn="ctr"/>
            <a:r>
              <a:rPr lang="ja-JP" altLang="en-US" sz="2200"/>
              <a:t>サービス業</a:t>
            </a:r>
          </a:p>
        </p:txBody>
      </p:sp>
      <p:sp>
        <p:nvSpPr>
          <p:cNvPr id="34" name="角丸四角形 33">
            <a:extLst>
              <a:ext uri="{FF2B5EF4-FFF2-40B4-BE49-F238E27FC236}">
                <a16:creationId xmlns:a16="http://schemas.microsoft.com/office/drawing/2014/main" id="{9996E5F5-EBB0-48D4-85B3-202328E2687C}"/>
              </a:ext>
            </a:extLst>
          </p:cNvPr>
          <p:cNvSpPr/>
          <p:nvPr/>
        </p:nvSpPr>
        <p:spPr>
          <a:xfrm>
            <a:off x="4751388" y="3829050"/>
            <a:ext cx="2303462"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89100" name="グループ化 5">
            <a:extLst>
              <a:ext uri="{FF2B5EF4-FFF2-40B4-BE49-F238E27FC236}">
                <a16:creationId xmlns:a16="http://schemas.microsoft.com/office/drawing/2014/main" id="{62F5C458-8075-4E57-B592-3046B827C2A7}"/>
              </a:ext>
            </a:extLst>
          </p:cNvPr>
          <p:cNvGrpSpPr>
            <a:grpSpLocks/>
          </p:cNvGrpSpPr>
          <p:nvPr/>
        </p:nvGrpSpPr>
        <p:grpSpPr bwMode="auto">
          <a:xfrm>
            <a:off x="5307013" y="3357563"/>
            <a:ext cx="1258887" cy="709612"/>
            <a:chOff x="-108520" y="2420888"/>
            <a:chExt cx="1260205" cy="710059"/>
          </a:xfrm>
        </p:grpSpPr>
        <p:sp>
          <p:nvSpPr>
            <p:cNvPr id="36" name="角丸四角形 35">
              <a:extLst>
                <a:ext uri="{FF2B5EF4-FFF2-40B4-BE49-F238E27FC236}">
                  <a16:creationId xmlns:a16="http://schemas.microsoft.com/office/drawing/2014/main" id="{402A9FA0-3B01-4265-932C-25CA3CE2AC43}"/>
                </a:ext>
              </a:extLst>
            </p:cNvPr>
            <p:cNvSpPr/>
            <p:nvPr/>
          </p:nvSpPr>
          <p:spPr>
            <a:xfrm>
              <a:off x="-108520" y="2420888"/>
              <a:ext cx="1260205" cy="710059"/>
            </a:xfrm>
            <a:prstGeom prst="roundRect">
              <a:avLst/>
            </a:prstGeom>
            <a:solidFill>
              <a:srgbClr val="F664A6"/>
            </a:solid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テキスト ボックス 36">
              <a:extLst>
                <a:ext uri="{FF2B5EF4-FFF2-40B4-BE49-F238E27FC236}">
                  <a16:creationId xmlns:a16="http://schemas.microsoft.com/office/drawing/2014/main" id="{2B5B9292-00DD-4C28-BE27-73AAF2B600CE}"/>
                </a:ext>
              </a:extLst>
            </p:cNvPr>
            <p:cNvSpPr txBox="1"/>
            <p:nvPr/>
          </p:nvSpPr>
          <p:spPr>
            <a:xfrm>
              <a:off x="31326" y="2420888"/>
              <a:ext cx="942373" cy="646519"/>
            </a:xfrm>
            <a:prstGeom prst="rect">
              <a:avLst/>
            </a:prstGeom>
            <a:noFill/>
          </p:spPr>
          <p:txBody>
            <a:bodyPr wrap="none">
              <a:spAutoFit/>
            </a:bodyPr>
            <a:lstStyle/>
            <a:p>
              <a:pPr>
                <a:defRPr/>
              </a:pPr>
              <a:r>
                <a:rPr lang="en-US" altLang="ja-JP" sz="3600" b="1" dirty="0">
                  <a:solidFill>
                    <a:schemeClr val="bg1"/>
                  </a:solidFill>
                  <a:latin typeface="+mn-ea"/>
                  <a:ea typeface="+mn-ea"/>
                </a:rPr>
                <a:t>A-2</a:t>
              </a:r>
              <a:endParaRPr lang="ja-JP" altLang="en-US" sz="3600" b="1" dirty="0">
                <a:solidFill>
                  <a:schemeClr val="bg1"/>
                </a:solidFill>
                <a:latin typeface="+mn-ea"/>
                <a:ea typeface="+mn-ea"/>
              </a:endParaRPr>
            </a:p>
          </p:txBody>
        </p:sp>
      </p:grpSp>
      <p:pic>
        <p:nvPicPr>
          <p:cNvPr id="89101" name="図 37">
            <a:extLst>
              <a:ext uri="{FF2B5EF4-FFF2-40B4-BE49-F238E27FC236}">
                <a16:creationId xmlns:a16="http://schemas.microsoft.com/office/drawing/2014/main" id="{07DCB198-B5BF-407A-AE5D-AEE24AF789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9438" y="5014913"/>
            <a:ext cx="26654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図 18">
            <a:extLst>
              <a:ext uri="{FF2B5EF4-FFF2-40B4-BE49-F238E27FC236}">
                <a16:creationId xmlns:a16="http://schemas.microsoft.com/office/drawing/2014/main" id="{C2B98081-DF5F-4484-B2DF-1281F58CC7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5011738"/>
            <a:ext cx="20510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図 3">
            <a:extLst>
              <a:ext uri="{FF2B5EF4-FFF2-40B4-BE49-F238E27FC236}">
                <a16:creationId xmlns:a16="http://schemas.microsoft.com/office/drawing/2014/main" id="{3298B865-4DEB-40CA-A52B-B5C0EDF8A9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8450"/>
            <a:ext cx="8612188"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図 3">
            <a:extLst>
              <a:ext uri="{FF2B5EF4-FFF2-40B4-BE49-F238E27FC236}">
                <a16:creationId xmlns:a16="http://schemas.microsoft.com/office/drawing/2014/main" id="{15829720-AB11-441A-8F54-9503C27AC8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8450"/>
            <a:ext cx="8612188"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テキスト ボックス 6">
            <a:extLst>
              <a:ext uri="{FF2B5EF4-FFF2-40B4-BE49-F238E27FC236}">
                <a16:creationId xmlns:a16="http://schemas.microsoft.com/office/drawing/2014/main" id="{3E4F950E-75F8-4155-B8C9-A481E133B42D}"/>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rgbClr val="FFFFFF"/>
                </a:solidFill>
              </a:rPr>
              <a:t>業績に影響する出来事</a:t>
            </a:r>
          </a:p>
        </p:txBody>
      </p:sp>
      <p:grpSp>
        <p:nvGrpSpPr>
          <p:cNvPr id="95235" name="グループ化 3">
            <a:extLst>
              <a:ext uri="{FF2B5EF4-FFF2-40B4-BE49-F238E27FC236}">
                <a16:creationId xmlns:a16="http://schemas.microsoft.com/office/drawing/2014/main" id="{BE455BE0-840D-441D-9B3E-3CF9BA29382F}"/>
              </a:ext>
            </a:extLst>
          </p:cNvPr>
          <p:cNvGrpSpPr>
            <a:grpSpLocks/>
          </p:cNvGrpSpPr>
          <p:nvPr/>
        </p:nvGrpSpPr>
        <p:grpSpPr bwMode="auto">
          <a:xfrm>
            <a:off x="1547813" y="1619250"/>
            <a:ext cx="5967412" cy="3384550"/>
            <a:chOff x="1381318" y="2832012"/>
            <a:chExt cx="6443276" cy="2925187"/>
          </a:xfrm>
        </p:grpSpPr>
        <p:grpSp>
          <p:nvGrpSpPr>
            <p:cNvPr id="95255" name="グループ化 2">
              <a:extLst>
                <a:ext uri="{FF2B5EF4-FFF2-40B4-BE49-F238E27FC236}">
                  <a16:creationId xmlns:a16="http://schemas.microsoft.com/office/drawing/2014/main" id="{76A3CAB4-FD25-4724-92F4-A8A9868B9AD9}"/>
                </a:ext>
              </a:extLst>
            </p:cNvPr>
            <p:cNvGrpSpPr>
              <a:grpSpLocks/>
            </p:cNvGrpSpPr>
            <p:nvPr/>
          </p:nvGrpSpPr>
          <p:grpSpPr bwMode="auto">
            <a:xfrm>
              <a:off x="1381318" y="2832012"/>
              <a:ext cx="6443276" cy="576065"/>
              <a:chOff x="1364035" y="2996951"/>
              <a:chExt cx="5911873" cy="864097"/>
            </a:xfrm>
          </p:grpSpPr>
          <p:sp>
            <p:nvSpPr>
              <p:cNvPr id="2" name="正方形/長方形 1">
                <a:extLst>
                  <a:ext uri="{FF2B5EF4-FFF2-40B4-BE49-F238E27FC236}">
                    <a16:creationId xmlns:a16="http://schemas.microsoft.com/office/drawing/2014/main" id="{87989A59-5F10-490A-A770-AB103F814E8E}"/>
                  </a:ext>
                </a:extLst>
              </p:cNvPr>
              <p:cNvSpPr/>
              <p:nvPr/>
            </p:nvSpPr>
            <p:spPr>
              <a:xfrm>
                <a:off x="1364035" y="2996951"/>
                <a:ext cx="1656079" cy="864384"/>
              </a:xfrm>
              <a:prstGeom prst="rect">
                <a:avLst/>
              </a:prstGeom>
              <a:solidFill>
                <a:schemeClr val="bg2"/>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正方形/長方形 20">
                <a:extLst>
                  <a:ext uri="{FF2B5EF4-FFF2-40B4-BE49-F238E27FC236}">
                    <a16:creationId xmlns:a16="http://schemas.microsoft.com/office/drawing/2014/main" id="{70A9A15C-EB36-4A0F-93A0-BD0AFDD93340}"/>
                  </a:ext>
                </a:extLst>
              </p:cNvPr>
              <p:cNvSpPr/>
              <p:nvPr/>
            </p:nvSpPr>
            <p:spPr>
              <a:xfrm>
                <a:off x="3020114" y="2996951"/>
                <a:ext cx="2127897" cy="864384"/>
              </a:xfrm>
              <a:prstGeom prst="rect">
                <a:avLst/>
              </a:prstGeom>
              <a:solidFill>
                <a:srgbClr val="92D050"/>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 name="正方形/長方形 21">
                <a:extLst>
                  <a:ext uri="{FF2B5EF4-FFF2-40B4-BE49-F238E27FC236}">
                    <a16:creationId xmlns:a16="http://schemas.microsoft.com/office/drawing/2014/main" id="{50A9F5F8-27B0-429C-8E13-055E3F6E06AD}"/>
                  </a:ext>
                </a:extLst>
              </p:cNvPr>
              <p:cNvSpPr/>
              <p:nvPr/>
            </p:nvSpPr>
            <p:spPr>
              <a:xfrm>
                <a:off x="5148011" y="2996951"/>
                <a:ext cx="2127897" cy="864384"/>
              </a:xfrm>
              <a:prstGeom prst="rect">
                <a:avLst/>
              </a:prstGeom>
              <a:solidFill>
                <a:srgbClr val="F664A6"/>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5256" name="グループ化 25">
              <a:extLst>
                <a:ext uri="{FF2B5EF4-FFF2-40B4-BE49-F238E27FC236}">
                  <a16:creationId xmlns:a16="http://schemas.microsoft.com/office/drawing/2014/main" id="{33672E00-13E9-4B11-88C0-65E5F4DF3C92}"/>
                </a:ext>
              </a:extLst>
            </p:cNvPr>
            <p:cNvGrpSpPr>
              <a:grpSpLocks/>
            </p:cNvGrpSpPr>
            <p:nvPr/>
          </p:nvGrpSpPr>
          <p:grpSpPr bwMode="auto">
            <a:xfrm>
              <a:off x="1381318" y="3408075"/>
              <a:ext cx="6443276" cy="1173052"/>
              <a:chOff x="1364035" y="2996952"/>
              <a:chExt cx="5911873" cy="864096"/>
            </a:xfrm>
          </p:grpSpPr>
          <p:sp>
            <p:nvSpPr>
              <p:cNvPr id="27" name="正方形/長方形 26">
                <a:extLst>
                  <a:ext uri="{FF2B5EF4-FFF2-40B4-BE49-F238E27FC236}">
                    <a16:creationId xmlns:a16="http://schemas.microsoft.com/office/drawing/2014/main" id="{3BA88C49-FBD9-4FF9-A364-1B6E5A7CCC18}"/>
                  </a:ext>
                </a:extLst>
              </p:cNvPr>
              <p:cNvSpPr/>
              <p:nvPr/>
            </p:nvSpPr>
            <p:spPr>
              <a:xfrm>
                <a:off x="1364035" y="2997095"/>
                <a:ext cx="1656079" cy="864127"/>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 name="正方形/長方形 27">
                <a:extLst>
                  <a:ext uri="{FF2B5EF4-FFF2-40B4-BE49-F238E27FC236}">
                    <a16:creationId xmlns:a16="http://schemas.microsoft.com/office/drawing/2014/main" id="{49FCE14C-F64E-4B7F-9060-E55317F0CA14}"/>
                  </a:ext>
                </a:extLst>
              </p:cNvPr>
              <p:cNvSpPr/>
              <p:nvPr/>
            </p:nvSpPr>
            <p:spPr>
              <a:xfrm>
                <a:off x="3020114" y="2997095"/>
                <a:ext cx="2127897" cy="864127"/>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正方形/長方形 30">
                <a:extLst>
                  <a:ext uri="{FF2B5EF4-FFF2-40B4-BE49-F238E27FC236}">
                    <a16:creationId xmlns:a16="http://schemas.microsoft.com/office/drawing/2014/main" id="{007DB66E-995C-4428-B2C9-6A637AEDB9C2}"/>
                  </a:ext>
                </a:extLst>
              </p:cNvPr>
              <p:cNvSpPr/>
              <p:nvPr/>
            </p:nvSpPr>
            <p:spPr>
              <a:xfrm>
                <a:off x="5148011" y="2997095"/>
                <a:ext cx="2127897" cy="864127"/>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5257" name="グループ化 33">
              <a:extLst>
                <a:ext uri="{FF2B5EF4-FFF2-40B4-BE49-F238E27FC236}">
                  <a16:creationId xmlns:a16="http://schemas.microsoft.com/office/drawing/2014/main" id="{11B7030E-A715-40EB-A8BF-351C212A0EA3}"/>
                </a:ext>
              </a:extLst>
            </p:cNvPr>
            <p:cNvGrpSpPr>
              <a:grpSpLocks/>
            </p:cNvGrpSpPr>
            <p:nvPr/>
          </p:nvGrpSpPr>
          <p:grpSpPr bwMode="auto">
            <a:xfrm>
              <a:off x="1381318" y="4584147"/>
              <a:ext cx="6443276" cy="1173052"/>
              <a:chOff x="1364035" y="2996952"/>
              <a:chExt cx="5911873" cy="864096"/>
            </a:xfrm>
          </p:grpSpPr>
          <p:sp>
            <p:nvSpPr>
              <p:cNvPr id="35" name="正方形/長方形 34">
                <a:extLst>
                  <a:ext uri="{FF2B5EF4-FFF2-40B4-BE49-F238E27FC236}">
                    <a16:creationId xmlns:a16="http://schemas.microsoft.com/office/drawing/2014/main" id="{144B66AA-760F-4366-A36C-C332838E6B51}"/>
                  </a:ext>
                </a:extLst>
              </p:cNvPr>
              <p:cNvSpPr/>
              <p:nvPr/>
            </p:nvSpPr>
            <p:spPr>
              <a:xfrm>
                <a:off x="1364035" y="2996922"/>
                <a:ext cx="1656079" cy="864126"/>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 name="正方形/長方形 35">
                <a:extLst>
                  <a:ext uri="{FF2B5EF4-FFF2-40B4-BE49-F238E27FC236}">
                    <a16:creationId xmlns:a16="http://schemas.microsoft.com/office/drawing/2014/main" id="{2A1EBE7C-AEBB-44B4-9AAF-A4134763BA9E}"/>
                  </a:ext>
                </a:extLst>
              </p:cNvPr>
              <p:cNvSpPr/>
              <p:nvPr/>
            </p:nvSpPr>
            <p:spPr>
              <a:xfrm>
                <a:off x="3020114" y="2996922"/>
                <a:ext cx="2127897" cy="86412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 name="正方形/長方形 36">
                <a:extLst>
                  <a:ext uri="{FF2B5EF4-FFF2-40B4-BE49-F238E27FC236}">
                    <a16:creationId xmlns:a16="http://schemas.microsoft.com/office/drawing/2014/main" id="{6771D0AA-2A3E-4F5A-956F-3BB9C257A3FC}"/>
                  </a:ext>
                </a:extLst>
              </p:cNvPr>
              <p:cNvSpPr/>
              <p:nvPr/>
            </p:nvSpPr>
            <p:spPr>
              <a:xfrm>
                <a:off x="5148011" y="2996922"/>
                <a:ext cx="2127897" cy="86412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cxnSp>
        <p:nvCxnSpPr>
          <p:cNvPr id="10" name="直線コネクタ 9">
            <a:extLst>
              <a:ext uri="{FF2B5EF4-FFF2-40B4-BE49-F238E27FC236}">
                <a16:creationId xmlns:a16="http://schemas.microsoft.com/office/drawing/2014/main" id="{5029D896-6FC4-4F0F-8396-3122D91CAFD6}"/>
              </a:ext>
            </a:extLst>
          </p:cNvPr>
          <p:cNvCxnSpPr/>
          <p:nvPr/>
        </p:nvCxnSpPr>
        <p:spPr>
          <a:xfrm>
            <a:off x="1547813" y="1628775"/>
            <a:ext cx="1676400" cy="660400"/>
          </a:xfrm>
          <a:prstGeom prst="line">
            <a:avLst/>
          </a:prstGeom>
          <a:ln>
            <a:solidFill>
              <a:srgbClr val="4F86C6"/>
            </a:solidFill>
          </a:ln>
        </p:spPr>
        <p:style>
          <a:lnRef idx="1">
            <a:schemeClr val="accent1"/>
          </a:lnRef>
          <a:fillRef idx="0">
            <a:schemeClr val="accent1"/>
          </a:fillRef>
          <a:effectRef idx="0">
            <a:schemeClr val="accent1"/>
          </a:effectRef>
          <a:fontRef idx="minor">
            <a:schemeClr val="tx1"/>
          </a:fontRef>
        </p:style>
      </p:cxnSp>
      <p:sp>
        <p:nvSpPr>
          <p:cNvPr id="95237" name="テキスト ボックス 44">
            <a:extLst>
              <a:ext uri="{FF2B5EF4-FFF2-40B4-BE49-F238E27FC236}">
                <a16:creationId xmlns:a16="http://schemas.microsoft.com/office/drawing/2014/main" id="{8AF095B4-8580-40B1-BE7C-D4A2DF9CC1BD}"/>
              </a:ext>
            </a:extLst>
          </p:cNvPr>
          <p:cNvSpPr txBox="1">
            <a:spLocks noChangeArrowheads="1"/>
          </p:cNvSpPr>
          <p:nvPr/>
        </p:nvSpPr>
        <p:spPr bwMode="auto">
          <a:xfrm>
            <a:off x="3581400" y="1758950"/>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000" b="1">
                <a:solidFill>
                  <a:srgbClr val="FFFFFF"/>
                </a:solidFill>
                <a:latin typeface="ＭＳ Ｐゴシック" panose="020B0600070205080204" pitchFamily="50" charset="-128"/>
              </a:rPr>
              <a:t>鉄道運輸業</a:t>
            </a:r>
          </a:p>
        </p:txBody>
      </p:sp>
      <p:sp>
        <p:nvSpPr>
          <p:cNvPr id="95238" name="テキスト ボックス 45">
            <a:extLst>
              <a:ext uri="{FF2B5EF4-FFF2-40B4-BE49-F238E27FC236}">
                <a16:creationId xmlns:a16="http://schemas.microsoft.com/office/drawing/2014/main" id="{563BD839-E8DF-4543-A5DD-821A73DDC468}"/>
              </a:ext>
            </a:extLst>
          </p:cNvPr>
          <p:cNvSpPr txBox="1">
            <a:spLocks noChangeArrowheads="1"/>
          </p:cNvSpPr>
          <p:nvPr/>
        </p:nvSpPr>
        <p:spPr bwMode="auto">
          <a:xfrm>
            <a:off x="5367338" y="1804988"/>
            <a:ext cx="215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solidFill>
                  <a:srgbClr val="FFFFFF"/>
                </a:solidFill>
                <a:latin typeface="ＭＳ Ｐゴシック" panose="020B0600070205080204" pitchFamily="50" charset="-128"/>
              </a:rPr>
              <a:t>インターネット・サービス業</a:t>
            </a:r>
          </a:p>
        </p:txBody>
      </p:sp>
      <p:sp>
        <p:nvSpPr>
          <p:cNvPr id="95239" name="テキスト ボックス 46">
            <a:extLst>
              <a:ext uri="{FF2B5EF4-FFF2-40B4-BE49-F238E27FC236}">
                <a16:creationId xmlns:a16="http://schemas.microsoft.com/office/drawing/2014/main" id="{6AF9C168-3A35-45F5-B586-DE70DED9FB9E}"/>
              </a:ext>
            </a:extLst>
          </p:cNvPr>
          <p:cNvSpPr txBox="1">
            <a:spLocks noChangeArrowheads="1"/>
          </p:cNvSpPr>
          <p:nvPr/>
        </p:nvSpPr>
        <p:spPr bwMode="auto">
          <a:xfrm>
            <a:off x="1484313" y="2611438"/>
            <a:ext cx="1797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solidFill>
                  <a:srgbClr val="000000"/>
                </a:solidFill>
                <a:latin typeface="ＭＳ Ｐゴシック" panose="020B0600070205080204" pitchFamily="50" charset="-128"/>
              </a:rPr>
              <a:t>景気が</a:t>
            </a:r>
            <a:br>
              <a:rPr lang="en-US" altLang="ja-JP" sz="2400">
                <a:solidFill>
                  <a:srgbClr val="000000"/>
                </a:solidFill>
                <a:latin typeface="ＭＳ Ｐゴシック" panose="020B0600070205080204" pitchFamily="50" charset="-128"/>
              </a:rPr>
            </a:br>
            <a:r>
              <a:rPr lang="ja-JP" altLang="en-US" sz="2400">
                <a:solidFill>
                  <a:srgbClr val="000000"/>
                </a:solidFill>
                <a:latin typeface="ＭＳ Ｐゴシック" panose="020B0600070205080204" pitchFamily="50" charset="-128"/>
              </a:rPr>
              <a:t>上がる</a:t>
            </a:r>
          </a:p>
        </p:txBody>
      </p:sp>
      <p:sp>
        <p:nvSpPr>
          <p:cNvPr id="95240" name="テキスト ボックス 37">
            <a:extLst>
              <a:ext uri="{FF2B5EF4-FFF2-40B4-BE49-F238E27FC236}">
                <a16:creationId xmlns:a16="http://schemas.microsoft.com/office/drawing/2014/main" id="{F52580AA-DA0E-4518-8A1E-EC088FE7F46E}"/>
              </a:ext>
            </a:extLst>
          </p:cNvPr>
          <p:cNvSpPr txBox="1">
            <a:spLocks noChangeArrowheads="1"/>
          </p:cNvSpPr>
          <p:nvPr/>
        </p:nvSpPr>
        <p:spPr bwMode="auto">
          <a:xfrm>
            <a:off x="1766888" y="5362575"/>
            <a:ext cx="7240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rgbClr val="000000"/>
                </a:solidFill>
                <a:latin typeface="ＭＳ Ｐゴシック" panose="020B0600070205080204" pitchFamily="50" charset="-128"/>
              </a:rPr>
              <a:t>景気変動の影響を受けやすい企業と</a:t>
            </a:r>
            <a:endParaRPr lang="en-US" altLang="ja-JP" sz="2800">
              <a:solidFill>
                <a:srgbClr val="000000"/>
              </a:solidFill>
              <a:latin typeface="ＭＳ Ｐゴシック" panose="020B0600070205080204" pitchFamily="50" charset="-128"/>
            </a:endParaRPr>
          </a:p>
          <a:p>
            <a:pPr eaLnBrk="1" hangingPunct="1"/>
            <a:r>
              <a:rPr lang="ja-JP" altLang="en-US" sz="2800">
                <a:solidFill>
                  <a:srgbClr val="000000"/>
                </a:solidFill>
                <a:latin typeface="ＭＳ Ｐゴシック" panose="020B0600070205080204" pitchFamily="50" charset="-128"/>
              </a:rPr>
              <a:t>受けにくい企業があります。</a:t>
            </a:r>
          </a:p>
        </p:txBody>
      </p:sp>
      <p:pic>
        <p:nvPicPr>
          <p:cNvPr id="95241" name="図 1" descr="画面の領域">
            <a:extLst>
              <a:ext uri="{FF2B5EF4-FFF2-40B4-BE49-F238E27FC236}">
                <a16:creationId xmlns:a16="http://schemas.microsoft.com/office/drawing/2014/main" id="{75D3CC73-6ED3-44D2-B277-823F81AA84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8" y="5267325"/>
            <a:ext cx="12779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テキスト ボックス 38">
            <a:extLst>
              <a:ext uri="{FF2B5EF4-FFF2-40B4-BE49-F238E27FC236}">
                <a16:creationId xmlns:a16="http://schemas.microsoft.com/office/drawing/2014/main" id="{4637CC73-B402-4AE3-8433-E749C9BE455A}"/>
              </a:ext>
            </a:extLst>
          </p:cNvPr>
          <p:cNvSpPr txBox="1">
            <a:spLocks noChangeArrowheads="1"/>
          </p:cNvSpPr>
          <p:nvPr/>
        </p:nvSpPr>
        <p:spPr bwMode="auto">
          <a:xfrm>
            <a:off x="1484313" y="3910013"/>
            <a:ext cx="1797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solidFill>
                  <a:srgbClr val="000000"/>
                </a:solidFill>
                <a:latin typeface="ＭＳ Ｐゴシック" panose="020B0600070205080204" pitchFamily="50" charset="-128"/>
              </a:rPr>
              <a:t>景気が</a:t>
            </a:r>
            <a:br>
              <a:rPr lang="en-US" altLang="ja-JP" sz="2400">
                <a:solidFill>
                  <a:srgbClr val="000000"/>
                </a:solidFill>
                <a:latin typeface="ＭＳ Ｐゴシック" panose="020B0600070205080204" pitchFamily="50" charset="-128"/>
              </a:rPr>
            </a:br>
            <a:r>
              <a:rPr lang="ja-JP" altLang="en-US" sz="2400">
                <a:solidFill>
                  <a:srgbClr val="000000"/>
                </a:solidFill>
                <a:latin typeface="ＭＳ Ｐゴシック" panose="020B0600070205080204" pitchFamily="50" charset="-128"/>
              </a:rPr>
              <a:t>下がる</a:t>
            </a:r>
          </a:p>
        </p:txBody>
      </p:sp>
      <p:sp>
        <p:nvSpPr>
          <p:cNvPr id="38" name="テキスト ボックス 37">
            <a:extLst>
              <a:ext uri="{FF2B5EF4-FFF2-40B4-BE49-F238E27FC236}">
                <a16:creationId xmlns:a16="http://schemas.microsoft.com/office/drawing/2014/main" id="{F1EC2013-741A-4A58-B078-0CC5A388F50C}"/>
              </a:ext>
            </a:extLst>
          </p:cNvPr>
          <p:cNvSpPr txBox="1"/>
          <p:nvPr/>
        </p:nvSpPr>
        <p:spPr bwMode="auto">
          <a:xfrm>
            <a:off x="4410075" y="2474913"/>
            <a:ext cx="849313"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39" name="テキスト ボックス 38">
            <a:extLst>
              <a:ext uri="{FF2B5EF4-FFF2-40B4-BE49-F238E27FC236}">
                <a16:creationId xmlns:a16="http://schemas.microsoft.com/office/drawing/2014/main" id="{ABAD94D3-1BE5-480B-B771-CC6E4A764317}"/>
              </a:ext>
            </a:extLst>
          </p:cNvPr>
          <p:cNvSpPr txBox="1"/>
          <p:nvPr/>
        </p:nvSpPr>
        <p:spPr>
          <a:xfrm>
            <a:off x="6624638" y="2435225"/>
            <a:ext cx="847725"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40" name="右矢印 39">
            <a:extLst>
              <a:ext uri="{FF2B5EF4-FFF2-40B4-BE49-F238E27FC236}">
                <a16:creationId xmlns:a16="http://schemas.microsoft.com/office/drawing/2014/main" id="{47D64A3B-0CD5-4BDF-973A-1FD739C1CD11}"/>
              </a:ext>
            </a:extLst>
          </p:cNvPr>
          <p:cNvSpPr/>
          <p:nvPr/>
        </p:nvSpPr>
        <p:spPr bwMode="auto">
          <a:xfrm rot="5400000">
            <a:off x="4164013" y="3933825"/>
            <a:ext cx="43180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テキスト ボックス 41">
            <a:extLst>
              <a:ext uri="{FF2B5EF4-FFF2-40B4-BE49-F238E27FC236}">
                <a16:creationId xmlns:a16="http://schemas.microsoft.com/office/drawing/2014/main" id="{2F16A54D-D1A0-498E-ACF1-027B7AC890F0}"/>
              </a:ext>
            </a:extLst>
          </p:cNvPr>
          <p:cNvSpPr txBox="1"/>
          <p:nvPr/>
        </p:nvSpPr>
        <p:spPr bwMode="auto">
          <a:xfrm>
            <a:off x="4406900" y="4429125"/>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
        <p:nvSpPr>
          <p:cNvPr id="43" name="右矢印 42">
            <a:extLst>
              <a:ext uri="{FF2B5EF4-FFF2-40B4-BE49-F238E27FC236}">
                <a16:creationId xmlns:a16="http://schemas.microsoft.com/office/drawing/2014/main" id="{A3796FE5-CADC-432B-B029-C5A3F468DC8D}"/>
              </a:ext>
            </a:extLst>
          </p:cNvPr>
          <p:cNvSpPr/>
          <p:nvPr/>
        </p:nvSpPr>
        <p:spPr bwMode="auto">
          <a:xfrm rot="16200000">
            <a:off x="4179888" y="2705100"/>
            <a:ext cx="431800" cy="76835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右矢印 43">
            <a:extLst>
              <a:ext uri="{FF2B5EF4-FFF2-40B4-BE49-F238E27FC236}">
                <a16:creationId xmlns:a16="http://schemas.microsoft.com/office/drawing/2014/main" id="{B03B8BFD-E6A4-41F8-BEB8-649FBA44C853}"/>
              </a:ext>
            </a:extLst>
          </p:cNvPr>
          <p:cNvSpPr/>
          <p:nvPr/>
        </p:nvSpPr>
        <p:spPr bwMode="auto">
          <a:xfrm rot="16200000">
            <a:off x="6027738" y="2535238"/>
            <a:ext cx="946150" cy="768350"/>
          </a:xfrm>
          <a:prstGeom prst="rightArrow">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テキスト ボックス 44">
            <a:extLst>
              <a:ext uri="{FF2B5EF4-FFF2-40B4-BE49-F238E27FC236}">
                <a16:creationId xmlns:a16="http://schemas.microsoft.com/office/drawing/2014/main" id="{8F870A30-A449-4943-B352-C9A3EA8A0167}"/>
              </a:ext>
            </a:extLst>
          </p:cNvPr>
          <p:cNvSpPr txBox="1"/>
          <p:nvPr/>
        </p:nvSpPr>
        <p:spPr>
          <a:xfrm>
            <a:off x="3381375" y="3754438"/>
            <a:ext cx="615950" cy="1149350"/>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少し落ち込む</a:t>
            </a:r>
          </a:p>
        </p:txBody>
      </p:sp>
      <p:sp>
        <p:nvSpPr>
          <p:cNvPr id="46" name="テキスト ボックス 45">
            <a:extLst>
              <a:ext uri="{FF2B5EF4-FFF2-40B4-BE49-F238E27FC236}">
                <a16:creationId xmlns:a16="http://schemas.microsoft.com/office/drawing/2014/main" id="{10E73E85-9B40-44F8-8241-1B95842C8E1A}"/>
              </a:ext>
            </a:extLst>
          </p:cNvPr>
          <p:cNvSpPr txBox="1"/>
          <p:nvPr/>
        </p:nvSpPr>
        <p:spPr>
          <a:xfrm>
            <a:off x="3379788" y="2570163"/>
            <a:ext cx="615950" cy="79692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少し上昇</a:t>
            </a:r>
          </a:p>
        </p:txBody>
      </p:sp>
      <p:sp>
        <p:nvSpPr>
          <p:cNvPr id="47" name="テキスト ボックス 46">
            <a:extLst>
              <a:ext uri="{FF2B5EF4-FFF2-40B4-BE49-F238E27FC236}">
                <a16:creationId xmlns:a16="http://schemas.microsoft.com/office/drawing/2014/main" id="{AECB516E-3C13-43E2-BA83-B321441FD454}"/>
              </a:ext>
            </a:extLst>
          </p:cNvPr>
          <p:cNvSpPr txBox="1"/>
          <p:nvPr/>
        </p:nvSpPr>
        <p:spPr>
          <a:xfrm>
            <a:off x="5500688" y="2373313"/>
            <a:ext cx="615950" cy="96837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大幅に上昇</a:t>
            </a:r>
          </a:p>
        </p:txBody>
      </p:sp>
      <p:sp>
        <p:nvSpPr>
          <p:cNvPr id="48" name="テキスト ボックス 47">
            <a:extLst>
              <a:ext uri="{FF2B5EF4-FFF2-40B4-BE49-F238E27FC236}">
                <a16:creationId xmlns:a16="http://schemas.microsoft.com/office/drawing/2014/main" id="{1A253D64-CC75-4662-A72F-B5B9A0DCF16D}"/>
              </a:ext>
            </a:extLst>
          </p:cNvPr>
          <p:cNvSpPr txBox="1"/>
          <p:nvPr/>
        </p:nvSpPr>
        <p:spPr>
          <a:xfrm>
            <a:off x="5500688" y="3665538"/>
            <a:ext cx="615950" cy="133667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大きく落ち込む</a:t>
            </a:r>
          </a:p>
        </p:txBody>
      </p:sp>
      <p:sp>
        <p:nvSpPr>
          <p:cNvPr id="51" name="右矢印 50">
            <a:extLst>
              <a:ext uri="{FF2B5EF4-FFF2-40B4-BE49-F238E27FC236}">
                <a16:creationId xmlns:a16="http://schemas.microsoft.com/office/drawing/2014/main" id="{C4AE2D7E-95DC-42A0-A4AA-3A88D31B1BAD}"/>
              </a:ext>
            </a:extLst>
          </p:cNvPr>
          <p:cNvSpPr/>
          <p:nvPr/>
        </p:nvSpPr>
        <p:spPr bwMode="auto">
          <a:xfrm rot="5400000">
            <a:off x="6027738" y="3976688"/>
            <a:ext cx="94615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テキスト ボックス 51">
            <a:extLst>
              <a:ext uri="{FF2B5EF4-FFF2-40B4-BE49-F238E27FC236}">
                <a16:creationId xmlns:a16="http://schemas.microsoft.com/office/drawing/2014/main" id="{DE9B7E89-E34A-4D0B-98ED-C342B1944376}"/>
              </a:ext>
            </a:extLst>
          </p:cNvPr>
          <p:cNvSpPr txBox="1"/>
          <p:nvPr/>
        </p:nvSpPr>
        <p:spPr>
          <a:xfrm>
            <a:off x="6494463" y="4397375"/>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テキスト ボックス 6">
            <a:extLst>
              <a:ext uri="{FF2B5EF4-FFF2-40B4-BE49-F238E27FC236}">
                <a16:creationId xmlns:a16="http://schemas.microsoft.com/office/drawing/2014/main" id="{A8F31F68-CE08-47C6-AF24-23542E66B5A3}"/>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8" name="テキスト ボックス 7">
            <a:extLst>
              <a:ext uri="{FF2B5EF4-FFF2-40B4-BE49-F238E27FC236}">
                <a16:creationId xmlns:a16="http://schemas.microsoft.com/office/drawing/2014/main" id="{82EF0A91-01F8-48FD-8D2E-6C05712195E7}"/>
              </a:ext>
            </a:extLst>
          </p:cNvPr>
          <p:cNvSpPr txBox="1"/>
          <p:nvPr/>
        </p:nvSpPr>
        <p:spPr>
          <a:xfrm>
            <a:off x="955675" y="2492375"/>
            <a:ext cx="7551738" cy="1370013"/>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皆さんの投資は</a:t>
            </a:r>
            <a:endParaRPr lang="en-US" altLang="ja-JP" sz="4000" dirty="0">
              <a:latin typeface="+mn-lt"/>
              <a:ea typeface="+mn-ea"/>
            </a:endParaRPr>
          </a:p>
          <a:p>
            <a:pPr algn="ctr" eaLnBrk="1" fontAlgn="auto" hangingPunct="1">
              <a:spcBef>
                <a:spcPts val="0"/>
              </a:spcBef>
              <a:spcAft>
                <a:spcPts val="0"/>
              </a:spcAft>
              <a:defRPr/>
            </a:pPr>
            <a:endParaRPr lang="ja-JP" altLang="en-US" sz="300" dirty="0">
              <a:latin typeface="+mn-lt"/>
              <a:ea typeface="+mn-ea"/>
            </a:endParaRPr>
          </a:p>
          <a:p>
            <a:pPr algn="ctr" eaLnBrk="1" fontAlgn="auto" hangingPunct="1">
              <a:spcBef>
                <a:spcPts val="0"/>
              </a:spcBef>
              <a:spcAft>
                <a:spcPts val="0"/>
              </a:spcAft>
              <a:defRPr/>
            </a:pPr>
            <a:r>
              <a:rPr lang="ja-JP" altLang="en-US" sz="4000" dirty="0">
                <a:latin typeface="+mn-lt"/>
                <a:ea typeface="+mn-ea"/>
              </a:rPr>
              <a:t>狙いどおりだったでしょうか？</a:t>
            </a:r>
          </a:p>
        </p:txBody>
      </p:sp>
      <p:pic>
        <p:nvPicPr>
          <p:cNvPr id="97284" name="図 1">
            <a:extLst>
              <a:ext uri="{FF2B5EF4-FFF2-40B4-BE49-F238E27FC236}">
                <a16:creationId xmlns:a16="http://schemas.microsoft.com/office/drawing/2014/main" id="{50B4B94A-A686-4742-B5DA-73797B3B6E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652963"/>
            <a:ext cx="6969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図 2">
            <a:extLst>
              <a:ext uri="{FF2B5EF4-FFF2-40B4-BE49-F238E27FC236}">
                <a16:creationId xmlns:a16="http://schemas.microsoft.com/office/drawing/2014/main" id="{8458ABF0-F4A1-4A78-95ED-DEAB344F7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72000"/>
            <a:ext cx="6159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図 4">
            <a:extLst>
              <a:ext uri="{FF2B5EF4-FFF2-40B4-BE49-F238E27FC236}">
                <a16:creationId xmlns:a16="http://schemas.microsoft.com/office/drawing/2014/main" id="{FF20E902-63B7-4DAB-88E6-1B02AE7043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941888"/>
            <a:ext cx="110013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図 5">
            <a:extLst>
              <a:ext uri="{FF2B5EF4-FFF2-40B4-BE49-F238E27FC236}">
                <a16:creationId xmlns:a16="http://schemas.microsoft.com/office/drawing/2014/main" id="{FD7C5E11-6559-49B5-8461-9C4750E633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6350" y="4684713"/>
            <a:ext cx="97631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図 6">
            <a:extLst>
              <a:ext uri="{FF2B5EF4-FFF2-40B4-BE49-F238E27FC236}">
                <a16:creationId xmlns:a16="http://schemas.microsoft.com/office/drawing/2014/main" id="{592CE085-4B29-4355-8CDE-4926FE992546}"/>
              </a:ext>
            </a:extLst>
          </p:cNvPr>
          <p:cNvPicPr>
            <a:picLocks noChangeAspect="1"/>
          </p:cNvPicPr>
          <p:nvPr/>
        </p:nvPicPr>
        <p:blipFill>
          <a:blip r:embed="rId7">
            <a:extLst>
              <a:ext uri="{28A0092B-C50C-407E-A947-70E740481C1C}">
                <a14:useLocalDpi xmlns:a14="http://schemas.microsoft.com/office/drawing/2010/main" val="0"/>
              </a:ext>
            </a:extLst>
          </a:blip>
          <a:srcRect t="2097" b="-2097"/>
          <a:stretch>
            <a:fillRect/>
          </a:stretch>
        </p:blipFill>
        <p:spPr bwMode="auto">
          <a:xfrm>
            <a:off x="6804025" y="1720850"/>
            <a:ext cx="1165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31">
            <a:extLst>
              <a:ext uri="{FF2B5EF4-FFF2-40B4-BE49-F238E27FC236}">
                <a16:creationId xmlns:a16="http://schemas.microsoft.com/office/drawing/2014/main" id="{C62209B2-4E6D-45B2-A2CB-A10B6A487E13}"/>
              </a:ext>
            </a:extLst>
          </p:cNvPr>
          <p:cNvPicPr>
            <a:picLocks noChangeAspect="1"/>
          </p:cNvPicPr>
          <p:nvPr/>
        </p:nvPicPr>
        <p:blipFill>
          <a:blip r:embed="rId3">
            <a:extLst>
              <a:ext uri="{28A0092B-C50C-407E-A947-70E740481C1C}">
                <a14:useLocalDpi xmlns:a14="http://schemas.microsoft.com/office/drawing/2010/main" val="0"/>
              </a:ext>
            </a:extLst>
          </a:blip>
          <a:srcRect l="80086" t="74641" r="9862" b="9506"/>
          <a:stretch>
            <a:fillRect/>
          </a:stretch>
        </p:blipFill>
        <p:spPr bwMode="auto">
          <a:xfrm>
            <a:off x="604838" y="1493838"/>
            <a:ext cx="9191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テキスト ボックス 15">
            <a:extLst>
              <a:ext uri="{FF2B5EF4-FFF2-40B4-BE49-F238E27FC236}">
                <a16:creationId xmlns:a16="http://schemas.microsoft.com/office/drawing/2014/main" id="{0D720A6E-6C7B-4BA0-AE31-E19A458DD3BD}"/>
              </a:ext>
            </a:extLst>
          </p:cNvPr>
          <p:cNvSpPr txBox="1">
            <a:spLocks noChangeArrowheads="1"/>
          </p:cNvSpPr>
          <p:nvPr/>
        </p:nvSpPr>
        <p:spPr bwMode="auto">
          <a:xfrm>
            <a:off x="1524000" y="1539875"/>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長期間投資することで、</a:t>
            </a:r>
            <a:endParaRPr lang="en-US" altLang="ja-JP" sz="2800"/>
          </a:p>
          <a:p>
            <a:r>
              <a:rPr lang="ja-JP" altLang="en-US" sz="2800"/>
              <a:t>リスクを減らすことを目標にする考え方です。</a:t>
            </a:r>
            <a:endParaRPr lang="en-US" altLang="ja-JP" sz="2800"/>
          </a:p>
        </p:txBody>
      </p:sp>
      <p:sp>
        <p:nvSpPr>
          <p:cNvPr id="99332" name="テキスト ボックス 27">
            <a:extLst>
              <a:ext uri="{FF2B5EF4-FFF2-40B4-BE49-F238E27FC236}">
                <a16:creationId xmlns:a16="http://schemas.microsoft.com/office/drawing/2014/main" id="{76A2AF50-1978-4793-97DC-1FBB30A3536D}"/>
              </a:ext>
            </a:extLst>
          </p:cNvPr>
          <p:cNvSpPr txBox="1">
            <a:spLocks noChangeArrowheads="1"/>
          </p:cNvSpPr>
          <p:nvPr/>
        </p:nvSpPr>
        <p:spPr bwMode="auto">
          <a:xfrm>
            <a:off x="539750" y="469900"/>
            <a:ext cx="625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chemeClr val="bg1"/>
                </a:solidFill>
              </a:rPr>
              <a:t>リスクを抑えるために</a:t>
            </a:r>
            <a:br>
              <a:rPr lang="en-US" altLang="ja-JP" sz="2400">
                <a:solidFill>
                  <a:schemeClr val="bg1"/>
                </a:solidFill>
              </a:rPr>
            </a:br>
            <a:r>
              <a:rPr lang="ja-JP" altLang="en-US" sz="3200">
                <a:solidFill>
                  <a:schemeClr val="bg1"/>
                </a:solidFill>
              </a:rPr>
              <a:t>「長期投資」</a:t>
            </a:r>
          </a:p>
        </p:txBody>
      </p:sp>
      <p:pic>
        <p:nvPicPr>
          <p:cNvPr id="99333" name="図 24">
            <a:extLst>
              <a:ext uri="{FF2B5EF4-FFF2-40B4-BE49-F238E27FC236}">
                <a16:creationId xmlns:a16="http://schemas.microsoft.com/office/drawing/2014/main" id="{50476407-376F-4255-ADA3-FB37F99517DC}"/>
              </a:ext>
            </a:extLst>
          </p:cNvPr>
          <p:cNvPicPr>
            <a:picLocks noChangeAspect="1"/>
          </p:cNvPicPr>
          <p:nvPr/>
        </p:nvPicPr>
        <p:blipFill>
          <a:blip r:embed="rId4">
            <a:extLst>
              <a:ext uri="{28A0092B-C50C-407E-A947-70E740481C1C}">
                <a14:useLocalDpi xmlns:a14="http://schemas.microsoft.com/office/drawing/2010/main" val="0"/>
              </a:ext>
            </a:extLst>
          </a:blip>
          <a:srcRect l="12201" t="25493" r="37399" b="22153"/>
          <a:stretch>
            <a:fillRect/>
          </a:stretch>
        </p:blipFill>
        <p:spPr bwMode="auto">
          <a:xfrm>
            <a:off x="2336800" y="2759075"/>
            <a:ext cx="56911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図 26">
            <a:extLst>
              <a:ext uri="{FF2B5EF4-FFF2-40B4-BE49-F238E27FC236}">
                <a16:creationId xmlns:a16="http://schemas.microsoft.com/office/drawing/2014/main" id="{1E58B8DA-EE65-4210-8371-DA5F8707F8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500" y="3649663"/>
            <a:ext cx="16383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0">
            <a:extLst>
              <a:ext uri="{FF2B5EF4-FFF2-40B4-BE49-F238E27FC236}">
                <a16:creationId xmlns:a16="http://schemas.microsoft.com/office/drawing/2014/main" id="{6453CC13-3844-42F9-BB3E-F6CF7C7B94B6}"/>
              </a:ext>
            </a:extLst>
          </p:cNvPr>
          <p:cNvSpPr txBox="1">
            <a:spLocks noChangeArrowheads="1"/>
          </p:cNvSpPr>
          <p:nvPr/>
        </p:nvSpPr>
        <p:spPr bwMode="auto">
          <a:xfrm rot="21189378" flipH="1">
            <a:off x="363538" y="2767013"/>
            <a:ext cx="222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000" dirty="0">
                <a:latin typeface="+mn-ea"/>
                <a:ea typeface="+mn-ea"/>
              </a:rPr>
              <a:t>時の経過とともに、</a:t>
            </a:r>
            <a:endParaRPr lang="en-US" altLang="ja-JP" sz="2000" dirty="0">
              <a:latin typeface="+mn-ea"/>
              <a:ea typeface="+mn-ea"/>
            </a:endParaRPr>
          </a:p>
          <a:p>
            <a:pPr>
              <a:defRPr/>
            </a:pPr>
            <a:r>
              <a:rPr lang="ja-JP" altLang="en-US" sz="2000" dirty="0">
                <a:latin typeface="+mn-ea"/>
                <a:ea typeface="+mn-ea"/>
              </a:rPr>
              <a:t>リスクは小さく</a:t>
            </a:r>
            <a:endParaRPr lang="en-US" altLang="ja-JP" sz="2000" dirty="0">
              <a:latin typeface="+mn-ea"/>
              <a:ea typeface="+mn-ea"/>
            </a:endParaRPr>
          </a:p>
          <a:p>
            <a:pPr>
              <a:defRPr/>
            </a:pPr>
            <a:r>
              <a:rPr lang="ja-JP" altLang="en-US" sz="2000" dirty="0">
                <a:latin typeface="+mn-ea"/>
                <a:ea typeface="+mn-ea"/>
              </a:rPr>
              <a:t>なってきます！</a:t>
            </a:r>
          </a:p>
        </p:txBody>
      </p:sp>
      <p:sp>
        <p:nvSpPr>
          <p:cNvPr id="2" name="角丸四角形 1">
            <a:extLst>
              <a:ext uri="{FF2B5EF4-FFF2-40B4-BE49-F238E27FC236}">
                <a16:creationId xmlns:a16="http://schemas.microsoft.com/office/drawing/2014/main" id="{4ABDEB80-4A0A-4F00-91E9-DC88BA6616FC}"/>
              </a:ext>
            </a:extLst>
          </p:cNvPr>
          <p:cNvSpPr/>
          <p:nvPr/>
        </p:nvSpPr>
        <p:spPr>
          <a:xfrm>
            <a:off x="4011613" y="2540000"/>
            <a:ext cx="1828800" cy="644525"/>
          </a:xfrm>
          <a:prstGeom prst="roundRect">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二等辺三角形 2">
            <a:extLst>
              <a:ext uri="{FF2B5EF4-FFF2-40B4-BE49-F238E27FC236}">
                <a16:creationId xmlns:a16="http://schemas.microsoft.com/office/drawing/2014/main" id="{3D740C7A-FFE2-4FB6-AE76-8761F55F7F1A}"/>
              </a:ext>
            </a:extLst>
          </p:cNvPr>
          <p:cNvSpPr/>
          <p:nvPr/>
        </p:nvSpPr>
        <p:spPr>
          <a:xfrm rot="13297715">
            <a:off x="4203700" y="2768600"/>
            <a:ext cx="444500" cy="749300"/>
          </a:xfrm>
          <a:prstGeom prst="triangle">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20">
            <a:extLst>
              <a:ext uri="{FF2B5EF4-FFF2-40B4-BE49-F238E27FC236}">
                <a16:creationId xmlns:a16="http://schemas.microsoft.com/office/drawing/2014/main" id="{315638CF-908C-4C0D-9C8B-729225FF9BC4}"/>
              </a:ext>
            </a:extLst>
          </p:cNvPr>
          <p:cNvSpPr txBox="1">
            <a:spLocks noChangeArrowheads="1"/>
          </p:cNvSpPr>
          <p:nvPr/>
        </p:nvSpPr>
        <p:spPr bwMode="auto">
          <a:xfrm flipH="1">
            <a:off x="4032250" y="2563813"/>
            <a:ext cx="1766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600" dirty="0">
                <a:latin typeface="+mn-ea"/>
                <a:ea typeface="+mn-ea"/>
              </a:rPr>
              <a:t>投資期間が短いと</a:t>
            </a:r>
            <a:endParaRPr lang="en-US" altLang="ja-JP" sz="1600" dirty="0">
              <a:latin typeface="+mn-ea"/>
              <a:ea typeface="+mn-ea"/>
            </a:endParaRPr>
          </a:p>
          <a:p>
            <a:pPr>
              <a:defRPr/>
            </a:pPr>
            <a:r>
              <a:rPr lang="ja-JP" altLang="en-US" sz="1600" dirty="0">
                <a:latin typeface="+mn-ea"/>
                <a:ea typeface="+mn-ea"/>
              </a:rPr>
              <a:t>リスクは大きくなる</a:t>
            </a:r>
          </a:p>
        </p:txBody>
      </p:sp>
      <p:sp>
        <p:nvSpPr>
          <p:cNvPr id="14" name="角丸四角形 13">
            <a:extLst>
              <a:ext uri="{FF2B5EF4-FFF2-40B4-BE49-F238E27FC236}">
                <a16:creationId xmlns:a16="http://schemas.microsoft.com/office/drawing/2014/main" id="{D9333069-A908-44EB-AF8A-6DA2D82DC1FA}"/>
              </a:ext>
            </a:extLst>
          </p:cNvPr>
          <p:cNvSpPr/>
          <p:nvPr/>
        </p:nvSpPr>
        <p:spPr>
          <a:xfrm>
            <a:off x="6305550" y="3124200"/>
            <a:ext cx="1828800" cy="6461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二等辺三角形 14">
            <a:extLst>
              <a:ext uri="{FF2B5EF4-FFF2-40B4-BE49-F238E27FC236}">
                <a16:creationId xmlns:a16="http://schemas.microsoft.com/office/drawing/2014/main" id="{FC7A9231-34D0-4D2C-A38A-3F31353CDC2D}"/>
              </a:ext>
            </a:extLst>
          </p:cNvPr>
          <p:cNvSpPr/>
          <p:nvPr/>
        </p:nvSpPr>
        <p:spPr>
          <a:xfrm rot="13297715">
            <a:off x="6497638" y="3354388"/>
            <a:ext cx="442912" cy="74771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テキスト ボックス 20">
            <a:extLst>
              <a:ext uri="{FF2B5EF4-FFF2-40B4-BE49-F238E27FC236}">
                <a16:creationId xmlns:a16="http://schemas.microsoft.com/office/drawing/2014/main" id="{D98769D6-7A91-46B0-970C-6DB2CBC52A23}"/>
              </a:ext>
            </a:extLst>
          </p:cNvPr>
          <p:cNvSpPr txBox="1">
            <a:spLocks noChangeArrowheads="1"/>
          </p:cNvSpPr>
          <p:nvPr/>
        </p:nvSpPr>
        <p:spPr bwMode="auto">
          <a:xfrm flipH="1">
            <a:off x="6367463" y="3149600"/>
            <a:ext cx="1766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600" dirty="0">
                <a:latin typeface="+mn-ea"/>
                <a:ea typeface="+mn-ea"/>
              </a:rPr>
              <a:t>投資期間が長いと</a:t>
            </a:r>
            <a:endParaRPr lang="en-US" altLang="ja-JP" sz="1600" dirty="0">
              <a:latin typeface="+mn-ea"/>
              <a:ea typeface="+mn-ea"/>
            </a:endParaRPr>
          </a:p>
          <a:p>
            <a:pPr>
              <a:defRPr/>
            </a:pPr>
            <a:r>
              <a:rPr lang="ja-JP" altLang="en-US" sz="1600" dirty="0">
                <a:latin typeface="+mn-ea"/>
                <a:ea typeface="+mn-ea"/>
              </a:rPr>
              <a:t>リスクは小さくなる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a:extLst>
              <a:ext uri="{FF2B5EF4-FFF2-40B4-BE49-F238E27FC236}">
                <a16:creationId xmlns:a16="http://schemas.microsoft.com/office/drawing/2014/main" id="{45801C78-585F-4E59-A629-DDBEDBE092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3622675"/>
            <a:ext cx="82534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テキスト ボックス 5">
            <a:extLst>
              <a:ext uri="{FF2B5EF4-FFF2-40B4-BE49-F238E27FC236}">
                <a16:creationId xmlns:a16="http://schemas.microsoft.com/office/drawing/2014/main" id="{507F3A9C-168A-4B3C-8AA5-27628F57193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お金にも働いてもらう？</a:t>
            </a:r>
          </a:p>
        </p:txBody>
      </p:sp>
      <p:sp>
        <p:nvSpPr>
          <p:cNvPr id="7" name="テキスト ボックス 6">
            <a:extLst>
              <a:ext uri="{FF2B5EF4-FFF2-40B4-BE49-F238E27FC236}">
                <a16:creationId xmlns:a16="http://schemas.microsoft.com/office/drawing/2014/main" id="{84B5C777-9D61-494A-A3EC-555663E0096E}"/>
              </a:ext>
            </a:extLst>
          </p:cNvPr>
          <p:cNvSpPr txBox="1"/>
          <p:nvPr/>
        </p:nvSpPr>
        <p:spPr>
          <a:xfrm>
            <a:off x="755650" y="1743075"/>
            <a:ext cx="7777163" cy="1354138"/>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社会人になれば、自分自身も一生懸命働きますが、</a:t>
            </a:r>
            <a:endParaRPr lang="en-US" altLang="ja-JP" sz="2600" dirty="0">
              <a:latin typeface="+mn-lt"/>
              <a:ea typeface="+mn-ea"/>
            </a:endParaRPr>
          </a:p>
          <a:p>
            <a:pPr algn="ctr" eaLnBrk="1" fontAlgn="auto" hangingPunct="1">
              <a:spcBef>
                <a:spcPts val="0"/>
              </a:spcBef>
              <a:spcAft>
                <a:spcPts val="0"/>
              </a:spcAft>
              <a:defRPr/>
            </a:pPr>
            <a:endParaRPr lang="ja-JP" altLang="en-US" sz="200" dirty="0">
              <a:latin typeface="+mn-lt"/>
              <a:ea typeface="+mn-ea"/>
            </a:endParaRPr>
          </a:p>
          <a:p>
            <a:pPr algn="ctr" eaLnBrk="1" fontAlgn="auto" hangingPunct="1">
              <a:spcBef>
                <a:spcPts val="0"/>
              </a:spcBef>
              <a:spcAft>
                <a:spcPts val="0"/>
              </a:spcAft>
              <a:defRPr/>
            </a:pPr>
            <a:r>
              <a:rPr lang="ja-JP" altLang="en-US" sz="2600" dirty="0">
                <a:latin typeface="+mn-lt"/>
                <a:ea typeface="+mn-ea"/>
              </a:rPr>
              <a:t>同時に自分が持っているお金を効率的に運用して、</a:t>
            </a:r>
            <a:endParaRPr lang="en-US" altLang="ja-JP" sz="2600" dirty="0">
              <a:latin typeface="+mn-lt"/>
              <a:ea typeface="+mn-ea"/>
            </a:endParaRPr>
          </a:p>
          <a:p>
            <a:pPr algn="ctr" eaLnBrk="1" fontAlgn="auto" hangingPunct="1">
              <a:spcBef>
                <a:spcPts val="0"/>
              </a:spcBef>
              <a:spcAft>
                <a:spcPts val="0"/>
              </a:spcAft>
              <a:defRPr/>
            </a:pPr>
            <a:endParaRPr lang="ja-JP" altLang="en-US" sz="200" dirty="0">
              <a:latin typeface="+mn-lt"/>
              <a:ea typeface="+mn-ea"/>
            </a:endParaRPr>
          </a:p>
          <a:p>
            <a:pPr algn="ctr" eaLnBrk="1" fontAlgn="auto" hangingPunct="1">
              <a:spcBef>
                <a:spcPts val="0"/>
              </a:spcBef>
              <a:spcAft>
                <a:spcPts val="0"/>
              </a:spcAft>
              <a:defRPr/>
            </a:pPr>
            <a:r>
              <a:rPr lang="ja-JP" altLang="en-US" sz="2600" dirty="0">
                <a:latin typeface="+mn-lt"/>
                <a:ea typeface="+mn-ea"/>
              </a:rPr>
              <a:t>お金にも働いてもらうという考え方が大切です。</a:t>
            </a:r>
          </a:p>
        </p:txBody>
      </p:sp>
      <p:sp>
        <p:nvSpPr>
          <p:cNvPr id="2" name="角丸四角形 1">
            <a:extLst>
              <a:ext uri="{FF2B5EF4-FFF2-40B4-BE49-F238E27FC236}">
                <a16:creationId xmlns:a16="http://schemas.microsoft.com/office/drawing/2014/main" id="{7978A24B-93AB-4739-B03A-2FB59A4BA4A6}"/>
              </a:ext>
            </a:extLst>
          </p:cNvPr>
          <p:cNvSpPr/>
          <p:nvPr/>
        </p:nvSpPr>
        <p:spPr>
          <a:xfrm rot="19909415">
            <a:off x="2474913" y="4054475"/>
            <a:ext cx="865187" cy="180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7">
            <a:extLst>
              <a:ext uri="{FF2B5EF4-FFF2-40B4-BE49-F238E27FC236}">
                <a16:creationId xmlns:a16="http://schemas.microsoft.com/office/drawing/2014/main" id="{1CE40C69-08AF-442F-A6A0-6479A5C98C59}"/>
              </a:ext>
            </a:extLst>
          </p:cNvPr>
          <p:cNvSpPr txBox="1">
            <a:spLocks noChangeArrowheads="1"/>
          </p:cNvSpPr>
          <p:nvPr/>
        </p:nvSpPr>
        <p:spPr bwMode="auto">
          <a:xfrm rot="21085774" flipH="1">
            <a:off x="2524125" y="3773488"/>
            <a:ext cx="765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300" b="1"/>
              <a:t>仕事だ </a:t>
            </a:r>
            <a:r>
              <a:rPr lang="en-US" altLang="ja-JP" sz="1300" b="1"/>
              <a:t>!</a:t>
            </a:r>
            <a:endParaRPr lang="ja-JP" altLang="en-US" sz="1300" b="1"/>
          </a:p>
        </p:txBody>
      </p:sp>
      <p:cxnSp>
        <p:nvCxnSpPr>
          <p:cNvPr id="9" name="直線コネクタ 8">
            <a:extLst>
              <a:ext uri="{FF2B5EF4-FFF2-40B4-BE49-F238E27FC236}">
                <a16:creationId xmlns:a16="http://schemas.microsoft.com/office/drawing/2014/main" id="{C9D70CE7-AEBB-41A6-B8BF-3ABD68CBFF6A}"/>
              </a:ext>
            </a:extLst>
          </p:cNvPr>
          <p:cNvCxnSpPr/>
          <p:nvPr/>
        </p:nvCxnSpPr>
        <p:spPr bwMode="auto">
          <a:xfrm flipV="1">
            <a:off x="2544763" y="4119563"/>
            <a:ext cx="476250" cy="169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C75C98E-E506-4438-8B9A-BC23A8177228}"/>
              </a:ext>
            </a:extLst>
          </p:cNvPr>
          <p:cNvCxnSpPr/>
          <p:nvPr/>
        </p:nvCxnSpPr>
        <p:spPr bwMode="auto">
          <a:xfrm flipV="1">
            <a:off x="2381250" y="3716338"/>
            <a:ext cx="174625" cy="333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089" name="グループ化 10">
            <a:extLst>
              <a:ext uri="{FF2B5EF4-FFF2-40B4-BE49-F238E27FC236}">
                <a16:creationId xmlns:a16="http://schemas.microsoft.com/office/drawing/2014/main" id="{ECE62EFF-8178-4B41-84C0-D80F3CBE2290}"/>
              </a:ext>
            </a:extLst>
          </p:cNvPr>
          <p:cNvGrpSpPr>
            <a:grpSpLocks/>
          </p:cNvGrpSpPr>
          <p:nvPr/>
        </p:nvGrpSpPr>
        <p:grpSpPr bwMode="auto">
          <a:xfrm flipH="1">
            <a:off x="6156325" y="3714750"/>
            <a:ext cx="606425" cy="573088"/>
            <a:chOff x="2534220" y="3869432"/>
            <a:chExt cx="638399" cy="572072"/>
          </a:xfrm>
        </p:grpSpPr>
        <p:cxnSp>
          <p:nvCxnSpPr>
            <p:cNvPr id="14" name="直線コネクタ 13">
              <a:extLst>
                <a:ext uri="{FF2B5EF4-FFF2-40B4-BE49-F238E27FC236}">
                  <a16:creationId xmlns:a16="http://schemas.microsoft.com/office/drawing/2014/main" id="{4DA5A93E-2B37-49F0-8C9D-98EBDC6CAAA2}"/>
                </a:ext>
              </a:extLst>
            </p:cNvPr>
            <p:cNvCxnSpPr/>
            <p:nvPr/>
          </p:nvCxnSpPr>
          <p:spPr bwMode="auto">
            <a:xfrm flipV="1">
              <a:off x="2697998" y="4271942"/>
              <a:ext cx="474621" cy="169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8E25A71-3C10-4F3C-A900-7F24B1AC604D}"/>
                </a:ext>
              </a:extLst>
            </p:cNvPr>
            <p:cNvCxnSpPr/>
            <p:nvPr/>
          </p:nvCxnSpPr>
          <p:spPr bwMode="auto">
            <a:xfrm flipV="1">
              <a:off x="2534220" y="3869432"/>
              <a:ext cx="173805" cy="332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90" name="テキスト ボックス 7">
            <a:extLst>
              <a:ext uri="{FF2B5EF4-FFF2-40B4-BE49-F238E27FC236}">
                <a16:creationId xmlns:a16="http://schemas.microsoft.com/office/drawing/2014/main" id="{331DCDB8-1C2A-4895-B048-00AFD414315C}"/>
              </a:ext>
            </a:extLst>
          </p:cNvPr>
          <p:cNvSpPr txBox="1">
            <a:spLocks noChangeArrowheads="1"/>
          </p:cNvSpPr>
          <p:nvPr/>
        </p:nvSpPr>
        <p:spPr bwMode="auto">
          <a:xfrm rot="742767" flipH="1">
            <a:off x="5927725" y="3778250"/>
            <a:ext cx="765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300" b="1"/>
              <a:t>運用だ </a:t>
            </a:r>
            <a:r>
              <a:rPr lang="en-US" altLang="ja-JP" sz="1300" b="1"/>
              <a:t>!</a:t>
            </a:r>
            <a:endParaRPr lang="ja-JP" altLang="en-US" sz="13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図 2">
            <a:extLst>
              <a:ext uri="{FF2B5EF4-FFF2-40B4-BE49-F238E27FC236}">
                <a16:creationId xmlns:a16="http://schemas.microsoft.com/office/drawing/2014/main" id="{D93A5091-D935-47C8-995E-C88419ECC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95" t="47250" r="4356" b="9444"/>
          <a:stretch>
            <a:fillRect/>
          </a:stretch>
        </p:blipFill>
        <p:spPr bwMode="auto">
          <a:xfrm>
            <a:off x="303213" y="3471863"/>
            <a:ext cx="86582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角丸四角形 38">
            <a:extLst>
              <a:ext uri="{FF2B5EF4-FFF2-40B4-BE49-F238E27FC236}">
                <a16:creationId xmlns:a16="http://schemas.microsoft.com/office/drawing/2014/main" id="{85CB4FF5-A89F-467B-B347-2A7E0589862A}"/>
              </a:ext>
            </a:extLst>
          </p:cNvPr>
          <p:cNvSpPr/>
          <p:nvPr/>
        </p:nvSpPr>
        <p:spPr>
          <a:xfrm>
            <a:off x="276225" y="2611438"/>
            <a:ext cx="8480425" cy="8048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380" name="テキスト ボックス 27">
            <a:extLst>
              <a:ext uri="{FF2B5EF4-FFF2-40B4-BE49-F238E27FC236}">
                <a16:creationId xmlns:a16="http://schemas.microsoft.com/office/drawing/2014/main" id="{08B72B21-BF55-4B99-9DA3-2F233250F59F}"/>
              </a:ext>
            </a:extLst>
          </p:cNvPr>
          <p:cNvSpPr txBox="1">
            <a:spLocks noChangeArrowheads="1"/>
          </p:cNvSpPr>
          <p:nvPr/>
        </p:nvSpPr>
        <p:spPr bwMode="auto">
          <a:xfrm>
            <a:off x="539750" y="469900"/>
            <a:ext cx="625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chemeClr val="bg1"/>
                </a:solidFill>
              </a:rPr>
              <a:t>リスクを抑えるために</a:t>
            </a:r>
            <a:br>
              <a:rPr lang="en-US" altLang="ja-JP" sz="2400">
                <a:solidFill>
                  <a:schemeClr val="bg1"/>
                </a:solidFill>
              </a:rPr>
            </a:br>
            <a:r>
              <a:rPr lang="ja-JP" altLang="en-US" sz="3200">
                <a:solidFill>
                  <a:schemeClr val="bg1"/>
                </a:solidFill>
              </a:rPr>
              <a:t>「積立投資」</a:t>
            </a:r>
            <a:r>
              <a:rPr lang="ja-JP" altLang="en-US" sz="2400">
                <a:solidFill>
                  <a:schemeClr val="bg1"/>
                </a:solidFill>
              </a:rPr>
              <a:t>（ドル・コスト平均法）</a:t>
            </a:r>
          </a:p>
        </p:txBody>
      </p:sp>
      <p:pic>
        <p:nvPicPr>
          <p:cNvPr id="101381" name="図 31">
            <a:extLst>
              <a:ext uri="{FF2B5EF4-FFF2-40B4-BE49-F238E27FC236}">
                <a16:creationId xmlns:a16="http://schemas.microsoft.com/office/drawing/2014/main" id="{4B7D95F9-577D-41E8-8824-FA4E80F73C15}"/>
              </a:ext>
            </a:extLst>
          </p:cNvPr>
          <p:cNvPicPr>
            <a:picLocks noChangeAspect="1"/>
          </p:cNvPicPr>
          <p:nvPr/>
        </p:nvPicPr>
        <p:blipFill>
          <a:blip r:embed="rId4">
            <a:extLst>
              <a:ext uri="{28A0092B-C50C-407E-A947-70E740481C1C}">
                <a14:useLocalDpi xmlns:a14="http://schemas.microsoft.com/office/drawing/2010/main" val="0"/>
              </a:ext>
            </a:extLst>
          </a:blip>
          <a:srcRect l="80086" t="74641" r="9862" b="9506"/>
          <a:stretch>
            <a:fillRect/>
          </a:stretch>
        </p:blipFill>
        <p:spPr bwMode="auto">
          <a:xfrm>
            <a:off x="604838" y="1493838"/>
            <a:ext cx="9191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テキスト ボックス 15">
            <a:extLst>
              <a:ext uri="{FF2B5EF4-FFF2-40B4-BE49-F238E27FC236}">
                <a16:creationId xmlns:a16="http://schemas.microsoft.com/office/drawing/2014/main" id="{6E60F0A3-3B1E-4ABD-9116-2D5161079CF3}"/>
              </a:ext>
            </a:extLst>
          </p:cNvPr>
          <p:cNvSpPr txBox="1">
            <a:spLocks noChangeArrowheads="1"/>
          </p:cNvSpPr>
          <p:nvPr/>
        </p:nvSpPr>
        <p:spPr bwMode="auto">
          <a:xfrm>
            <a:off x="1524000" y="1539875"/>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同じ商品を定期的に一定額購入することで、</a:t>
            </a:r>
            <a:endParaRPr lang="en-US" altLang="ja-JP" sz="2800"/>
          </a:p>
          <a:p>
            <a:r>
              <a:rPr lang="ja-JP" altLang="en-US" sz="2800"/>
              <a:t>平均購入単価の安定化が期待できます。</a:t>
            </a:r>
            <a:endParaRPr lang="en-US" altLang="ja-JP" sz="2800"/>
          </a:p>
        </p:txBody>
      </p:sp>
      <p:sp>
        <p:nvSpPr>
          <p:cNvPr id="101383" name="テキスト ボックス 15">
            <a:extLst>
              <a:ext uri="{FF2B5EF4-FFF2-40B4-BE49-F238E27FC236}">
                <a16:creationId xmlns:a16="http://schemas.microsoft.com/office/drawing/2014/main" id="{FF24BFAA-F2A0-413E-BF34-EEB296508752}"/>
              </a:ext>
            </a:extLst>
          </p:cNvPr>
          <p:cNvSpPr txBox="1">
            <a:spLocks noChangeArrowheads="1"/>
          </p:cNvSpPr>
          <p:nvPr/>
        </p:nvSpPr>
        <p:spPr bwMode="auto">
          <a:xfrm>
            <a:off x="387350" y="2686050"/>
            <a:ext cx="812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dirty="0">
                <a:latin typeface="+mn-ea"/>
                <a:ea typeface="+mn-ea"/>
              </a:rPr>
              <a:t>例えば同じ株式を「</a:t>
            </a:r>
            <a:r>
              <a:rPr lang="en-US" altLang="ja-JP" dirty="0">
                <a:latin typeface="+mn-ea"/>
                <a:ea typeface="+mn-ea"/>
              </a:rPr>
              <a:t>A.</a:t>
            </a:r>
            <a:r>
              <a:rPr lang="ja-JP" altLang="en-US" dirty="0">
                <a:latin typeface="+mn-ea"/>
                <a:ea typeface="+mn-ea"/>
              </a:rPr>
              <a:t>最初にまとめて</a:t>
            </a:r>
            <a:r>
              <a:rPr lang="en-US" altLang="ja-JP" dirty="0">
                <a:latin typeface="+mn-ea"/>
                <a:ea typeface="+mn-ea"/>
              </a:rPr>
              <a:t>5</a:t>
            </a:r>
            <a:r>
              <a:rPr lang="ja-JP" altLang="en-US" dirty="0">
                <a:latin typeface="+mn-ea"/>
                <a:ea typeface="+mn-ea"/>
              </a:rPr>
              <a:t>万円購入した場合」と</a:t>
            </a:r>
            <a:endParaRPr lang="en-US" altLang="ja-JP" dirty="0">
              <a:latin typeface="+mn-ea"/>
              <a:ea typeface="+mn-ea"/>
            </a:endParaRPr>
          </a:p>
          <a:p>
            <a:pPr>
              <a:defRPr/>
            </a:pPr>
            <a:r>
              <a:rPr lang="ja-JP" altLang="en-US" dirty="0">
                <a:latin typeface="+mn-ea"/>
                <a:ea typeface="+mn-ea"/>
              </a:rPr>
              <a:t>「</a:t>
            </a:r>
            <a:r>
              <a:rPr lang="en-US" altLang="ja-JP" dirty="0">
                <a:latin typeface="+mn-ea"/>
                <a:ea typeface="+mn-ea"/>
              </a:rPr>
              <a:t>B.</a:t>
            </a:r>
            <a:r>
              <a:rPr lang="ja-JP" altLang="en-US" dirty="0">
                <a:latin typeface="+mn-ea"/>
                <a:ea typeface="+mn-ea"/>
              </a:rPr>
              <a:t>毎月</a:t>
            </a:r>
            <a:r>
              <a:rPr lang="en-US" altLang="ja-JP" dirty="0">
                <a:latin typeface="+mn-ea"/>
                <a:ea typeface="+mn-ea"/>
              </a:rPr>
              <a:t>1</a:t>
            </a:r>
            <a:r>
              <a:rPr lang="ja-JP" altLang="en-US" dirty="0">
                <a:latin typeface="+mn-ea"/>
                <a:ea typeface="+mn-ea"/>
              </a:rPr>
              <a:t>万円ずつ</a:t>
            </a:r>
            <a:r>
              <a:rPr lang="en-US" altLang="ja-JP" dirty="0">
                <a:latin typeface="+mn-ea"/>
                <a:ea typeface="+mn-ea"/>
              </a:rPr>
              <a:t>5</a:t>
            </a:r>
            <a:r>
              <a:rPr lang="ja-JP" altLang="en-US" dirty="0">
                <a:latin typeface="+mn-ea"/>
                <a:ea typeface="+mn-ea"/>
              </a:rPr>
              <a:t>か月にわたって（合計</a:t>
            </a:r>
            <a:r>
              <a:rPr lang="en-US" altLang="ja-JP" dirty="0">
                <a:latin typeface="+mn-ea"/>
                <a:ea typeface="+mn-ea"/>
              </a:rPr>
              <a:t>5</a:t>
            </a:r>
            <a:r>
              <a:rPr lang="ja-JP" altLang="en-US" dirty="0">
                <a:latin typeface="+mn-ea"/>
                <a:ea typeface="+mn-ea"/>
              </a:rPr>
              <a:t>万円）購入した場合」を比べてみると</a:t>
            </a:r>
            <a:r>
              <a:rPr lang="en-US" altLang="ja-JP" dirty="0">
                <a:latin typeface="+mn-ea"/>
                <a:ea typeface="+mn-ea"/>
              </a:rPr>
              <a:t>…</a:t>
            </a:r>
            <a:endParaRPr lang="ja-JP" altLang="en-US" dirty="0">
              <a:latin typeface="+mn-ea"/>
              <a:ea typeface="+mn-ea"/>
            </a:endParaRPr>
          </a:p>
        </p:txBody>
      </p:sp>
      <p:sp>
        <p:nvSpPr>
          <p:cNvPr id="101384" name="テキスト ボックス 34">
            <a:extLst>
              <a:ext uri="{FF2B5EF4-FFF2-40B4-BE49-F238E27FC236}">
                <a16:creationId xmlns:a16="http://schemas.microsoft.com/office/drawing/2014/main" id="{AE99BC29-BCD4-4E37-AFCC-4D93A0ED7533}"/>
              </a:ext>
            </a:extLst>
          </p:cNvPr>
          <p:cNvSpPr txBox="1">
            <a:spLocks noChangeArrowheads="1"/>
          </p:cNvSpPr>
          <p:nvPr/>
        </p:nvSpPr>
        <p:spPr bwMode="auto">
          <a:xfrm>
            <a:off x="303213" y="6391275"/>
            <a:ext cx="8616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ドル・コスト平均法によっても投資収益が確実になるものではなく、例えば、購入する金融商品の価格が下落し続けた場合などは、損失を被ることがあります。</a:t>
            </a:r>
          </a:p>
        </p:txBody>
      </p:sp>
      <p:pic>
        <p:nvPicPr>
          <p:cNvPr id="101385" name="図 1" descr="画面の領域">
            <a:extLst>
              <a:ext uri="{FF2B5EF4-FFF2-40B4-BE49-F238E27FC236}">
                <a16:creationId xmlns:a16="http://schemas.microsoft.com/office/drawing/2014/main" id="{AECA108F-CD2E-4F61-A91F-CE3E94EAE9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0600" y="3602038"/>
            <a:ext cx="12779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テキスト ボックス 47">
            <a:extLst>
              <a:ext uri="{FF2B5EF4-FFF2-40B4-BE49-F238E27FC236}">
                <a16:creationId xmlns:a16="http://schemas.microsoft.com/office/drawing/2014/main" id="{A84E9120-8DC6-488B-9708-5041365F75B5}"/>
              </a:ext>
            </a:extLst>
          </p:cNvPr>
          <p:cNvSpPr txBox="1">
            <a:spLocks noChangeArrowheads="1"/>
          </p:cNvSpPr>
          <p:nvPr/>
        </p:nvSpPr>
        <p:spPr bwMode="auto">
          <a:xfrm>
            <a:off x="4100513" y="3573463"/>
            <a:ext cx="310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200">
                <a:latin typeface="メイリオ" panose="020B0604030504040204" pitchFamily="50" charset="-128"/>
                <a:ea typeface="メイリオ" panose="020B0604030504040204" pitchFamily="50" charset="-128"/>
              </a:rPr>
              <a:t>B</a:t>
            </a:r>
            <a:r>
              <a:rPr lang="ja-JP" altLang="en-US" sz="1200">
                <a:latin typeface="メイリオ" panose="020B0604030504040204" pitchFamily="50" charset="-128"/>
                <a:ea typeface="メイリオ" panose="020B0604030504040204" pitchFamily="50" charset="-128"/>
              </a:rPr>
              <a:t>では、高いときに買い過ぎたり、</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安い時に買い損ねることを避けられます。</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a:extLst>
              <a:ext uri="{FF2B5EF4-FFF2-40B4-BE49-F238E27FC236}">
                <a16:creationId xmlns:a16="http://schemas.microsoft.com/office/drawing/2014/main" id="{8FBE0D2E-7B4E-4D1E-9F76-8C0D7A21D749}"/>
              </a:ext>
            </a:extLst>
          </p:cNvPr>
          <p:cNvSpPr/>
          <p:nvPr/>
        </p:nvSpPr>
        <p:spPr>
          <a:xfrm>
            <a:off x="879475" y="2760663"/>
            <a:ext cx="3524250" cy="8048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427" name="テキスト ボックス 15">
            <a:extLst>
              <a:ext uri="{FF2B5EF4-FFF2-40B4-BE49-F238E27FC236}">
                <a16:creationId xmlns:a16="http://schemas.microsoft.com/office/drawing/2014/main" id="{30E4AC4E-1157-4F41-9A68-E11861A16914}"/>
              </a:ext>
            </a:extLst>
          </p:cNvPr>
          <p:cNvSpPr txBox="1">
            <a:spLocks noChangeArrowheads="1"/>
          </p:cNvSpPr>
          <p:nvPr/>
        </p:nvSpPr>
        <p:spPr bwMode="auto">
          <a:xfrm>
            <a:off x="1524000" y="1568450"/>
            <a:ext cx="6232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投資先を</a:t>
            </a:r>
            <a:r>
              <a:rPr lang="en-US" altLang="ja-JP" sz="2800"/>
              <a:t>1</a:t>
            </a:r>
            <a:r>
              <a:rPr lang="ja-JP" altLang="en-US" sz="2800"/>
              <a:t>つにしぼらず、いくつかに</a:t>
            </a:r>
            <a:endParaRPr lang="en-US" altLang="ja-JP" sz="2800"/>
          </a:p>
          <a:p>
            <a:endParaRPr lang="en-US" altLang="ja-JP" sz="300"/>
          </a:p>
          <a:p>
            <a:r>
              <a:rPr lang="ja-JP" altLang="en-US" sz="2800"/>
              <a:t>分散することで、リスクを抑えられます。</a:t>
            </a:r>
            <a:endParaRPr lang="en-US" altLang="ja-JP" sz="2800"/>
          </a:p>
        </p:txBody>
      </p:sp>
      <p:sp>
        <p:nvSpPr>
          <p:cNvPr id="103428" name="テキスト ボックス 27">
            <a:extLst>
              <a:ext uri="{FF2B5EF4-FFF2-40B4-BE49-F238E27FC236}">
                <a16:creationId xmlns:a16="http://schemas.microsoft.com/office/drawing/2014/main" id="{13E1EE49-CB80-40E1-AC4E-CEE4F027F1B7}"/>
              </a:ext>
            </a:extLst>
          </p:cNvPr>
          <p:cNvSpPr txBox="1">
            <a:spLocks noChangeArrowheads="1"/>
          </p:cNvSpPr>
          <p:nvPr/>
        </p:nvSpPr>
        <p:spPr bwMode="auto">
          <a:xfrm>
            <a:off x="539750" y="469900"/>
            <a:ext cx="625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chemeClr val="bg1"/>
                </a:solidFill>
              </a:rPr>
              <a:t>リスクを抑えるために</a:t>
            </a:r>
            <a:br>
              <a:rPr lang="en-US" altLang="ja-JP" sz="2400">
                <a:solidFill>
                  <a:schemeClr val="bg1"/>
                </a:solidFill>
              </a:rPr>
            </a:br>
            <a:r>
              <a:rPr lang="ja-JP" altLang="en-US" sz="3200">
                <a:solidFill>
                  <a:schemeClr val="bg1"/>
                </a:solidFill>
              </a:rPr>
              <a:t>「分散投資」</a:t>
            </a:r>
          </a:p>
        </p:txBody>
      </p:sp>
      <p:pic>
        <p:nvPicPr>
          <p:cNvPr id="103429" name="図 31">
            <a:extLst>
              <a:ext uri="{FF2B5EF4-FFF2-40B4-BE49-F238E27FC236}">
                <a16:creationId xmlns:a16="http://schemas.microsoft.com/office/drawing/2014/main" id="{3516C32B-138D-44AD-B388-BC489F0F3AE0}"/>
              </a:ext>
            </a:extLst>
          </p:cNvPr>
          <p:cNvPicPr>
            <a:picLocks noChangeAspect="1"/>
          </p:cNvPicPr>
          <p:nvPr/>
        </p:nvPicPr>
        <p:blipFill>
          <a:blip r:embed="rId3">
            <a:extLst>
              <a:ext uri="{28A0092B-C50C-407E-A947-70E740481C1C}">
                <a14:useLocalDpi xmlns:a14="http://schemas.microsoft.com/office/drawing/2010/main" val="0"/>
              </a:ext>
            </a:extLst>
          </a:blip>
          <a:srcRect l="80086" t="74641" r="9862" b="9506"/>
          <a:stretch>
            <a:fillRect/>
          </a:stretch>
        </p:blipFill>
        <p:spPr bwMode="auto">
          <a:xfrm>
            <a:off x="604838" y="1493838"/>
            <a:ext cx="9191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2" descr="https://tky-chat-work-appdata.s3-ap-northeast-1.amazonaws.com/uploadfile/48699/48699921/4b7fcc9c3ddb3a633b252c127f468c63.dat?response-content-disposition=inline&amp;response-content-type=image%2Fjpeg&amp;x-amz-security-token=FQoDYXdzEOb%2F%2F%2F%2F%2F%2F%2F%2F%2F%2FwEaDNoa%2Ff6UZzJkiQiIEiLBAxB6N4WrWeh2kSY7IIYEiNnWmIwDnuRsWGcUOYxu0uBJ7laJ%2F3wo88lR%2FCSfjeaWEUNR4XJqVeRVOYRX7XlKTNFo%2FZcey%2Bn2MFp5tRO9RYgE%2FxjECb7DZ1uIHnahOAKLaGAA4l%2BVwWx3u06SFf%2FIacjFqeN92VMsJBErTTh%2BtJxL3I%2FT7rXeANGm7W4w8F3P4Iw4vA0VE%2BhpVe6HUX1I3OdHjYm6zM4M%2Fa9AcBr9t%2F8hONw2jcpStNIIvpPw56gzk7CTaxFcBRoPFeW94k4a5junIwD0oHfsVZOsGTfCpOmPHZuGw7iX9fGKIf8rnS5k8AOdqme6g2Wk5vZjfyngwJD1CJqPFhERW3k9b%2F1qMpsouT8%2FZMTF%2BkhBRgYe8JSILD%2Fnv%2Ba8waPhzIEpFqLimiToENSGL3lHZiEBErmIob4G6M0KAU8wX340fNVYawOYdVP0RdonMCR19KzDq7y%2Bwdw91Ucn%2F1gQhtv1hyXyvPMWj0lBeJSz9pxKf%2Bcw1kDDAu5X6hRwqR3squoec%2F8GeWGztjkYW1ZXOM408l9ecCvR74kW2%2FJIx%2FTacsuM7k9i2SZgpFPNPP2QXlRYeN%2B548bbKLact8MF&amp;AWSAccessKeyId=ASIAIDKPWZ2KBMGPDNMQ&amp;Expires=1483606120&amp;Signature=3qE3ieePpwU4IMogGlAM6JZQmHM%3D">
            <a:extLst>
              <a:ext uri="{FF2B5EF4-FFF2-40B4-BE49-F238E27FC236}">
                <a16:creationId xmlns:a16="http://schemas.microsoft.com/office/drawing/2014/main" id="{3BFB6CBC-2C29-42D6-93ED-C17AC9927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708" t="23149" b="17149"/>
          <a:stretch>
            <a:fillRect/>
          </a:stretch>
        </p:blipFill>
        <p:spPr bwMode="auto">
          <a:xfrm>
            <a:off x="604838" y="3808413"/>
            <a:ext cx="405288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6" descr="https://tky-chat-work-appdata.s3-ap-northeast-1.amazonaws.com/uploadfile/48699/48699921/150422b802a68420bb99e2ba1f43649b.dat?response-content-disposition=inline&amp;response-content-type=image%2Fjpeg&amp;x-amz-security-token=FQoDYXdzEOb%2F%2F%2F%2F%2F%2F%2F%2F%2F%2FwEaDNoa%2Ff6UZzJkiQiIEiLBAxB6N4WrWeh2kSY7IIYEiNnWmIwDnuRsWGcUOYxu0uBJ7laJ%2F3wo88lR%2FCSfjeaWEUNR4XJqVeRVOYRX7XlKTNFo%2FZcey%2Bn2MFp5tRO9RYgE%2FxjECb7DZ1uIHnahOAKLaGAA4l%2BVwWx3u06SFf%2FIacjFqeN92VMsJBErTTh%2BtJxL3I%2FT7rXeANGm7W4w8F3P4Iw4vA0VE%2BhpVe6HUX1I3OdHjYm6zM4M%2Fa9AcBr9t%2F8hONw2jcpStNIIvpPw56gzk7CTaxFcBRoPFeW94k4a5junIwD0oHfsVZOsGTfCpOmPHZuGw7iX9fGKIf8rnS5k8AOdqme6g2Wk5vZjfyngwJD1CJqPFhERW3k9b%2F1qMpsouT8%2FZMTF%2BkhBRgYe8JSILD%2Fnv%2Ba8waPhzIEpFqLimiToENSGL3lHZiEBErmIob4G6M0KAU8wX340fNVYawOYdVP0RdonMCR19KzDq7y%2Bwdw91Ucn%2F1gQhtv1hyXyvPMWj0lBeJSz9pxKf%2Bcw1kDDAu5X6hRwqR3squoec%2F8GeWGztjkYW1ZXOM408l9ecCvR74kW2%2FJIx%2FTacsuM7k9i2SZgpFPNPP2QXlRYeN%2B548bbKLact8MF&amp;AWSAccessKeyId=ASIAIDKPWZ2KBMGPDNMQ&amp;Expires=1483606157&amp;Signature=G9N1pMMFTGe4xDY9OFC0%2BWBwQEA%3D">
            <a:extLst>
              <a:ext uri="{FF2B5EF4-FFF2-40B4-BE49-F238E27FC236}">
                <a16:creationId xmlns:a16="http://schemas.microsoft.com/office/drawing/2014/main" id="{D5A4BE3E-CA4C-46C0-BAD6-76FA35B6C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80" t="7219" r="17776" b="8412"/>
          <a:stretch>
            <a:fillRect/>
          </a:stretch>
        </p:blipFill>
        <p:spPr bwMode="auto">
          <a:xfrm>
            <a:off x="5078413" y="3759200"/>
            <a:ext cx="2678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20">
            <a:extLst>
              <a:ext uri="{FF2B5EF4-FFF2-40B4-BE49-F238E27FC236}">
                <a16:creationId xmlns:a16="http://schemas.microsoft.com/office/drawing/2014/main" id="{5FB78E4C-ED9F-4B87-B281-249979121C69}"/>
              </a:ext>
            </a:extLst>
          </p:cNvPr>
          <p:cNvSpPr txBox="1">
            <a:spLocks noChangeArrowheads="1"/>
          </p:cNvSpPr>
          <p:nvPr/>
        </p:nvSpPr>
        <p:spPr bwMode="auto">
          <a:xfrm rot="21189378" flipH="1">
            <a:off x="1927225" y="3706813"/>
            <a:ext cx="2432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dirty="0">
                <a:latin typeface="+mn-ea"/>
                <a:ea typeface="+mn-ea"/>
              </a:rPr>
              <a:t>わーん、全部</a:t>
            </a:r>
            <a:br>
              <a:rPr lang="en-US" altLang="ja-JP" sz="2400" dirty="0">
                <a:latin typeface="+mn-ea"/>
                <a:ea typeface="+mn-ea"/>
              </a:rPr>
            </a:br>
            <a:r>
              <a:rPr lang="ja-JP" altLang="en-US" sz="2400" dirty="0">
                <a:latin typeface="+mn-ea"/>
                <a:ea typeface="+mn-ea"/>
              </a:rPr>
              <a:t>割れちゃったよ～</a:t>
            </a:r>
          </a:p>
        </p:txBody>
      </p:sp>
      <p:sp>
        <p:nvSpPr>
          <p:cNvPr id="33" name="テキスト ボックス 20">
            <a:extLst>
              <a:ext uri="{FF2B5EF4-FFF2-40B4-BE49-F238E27FC236}">
                <a16:creationId xmlns:a16="http://schemas.microsoft.com/office/drawing/2014/main" id="{5EA0B30B-1762-478C-BF11-A75286285DFA}"/>
              </a:ext>
            </a:extLst>
          </p:cNvPr>
          <p:cNvSpPr txBox="1">
            <a:spLocks noChangeArrowheads="1"/>
          </p:cNvSpPr>
          <p:nvPr/>
        </p:nvSpPr>
        <p:spPr bwMode="auto">
          <a:xfrm rot="21189378" flipH="1">
            <a:off x="6265863" y="3706813"/>
            <a:ext cx="2492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dirty="0">
                <a:latin typeface="+mn-ea"/>
                <a:ea typeface="+mn-ea"/>
              </a:rPr>
              <a:t>ほかのカゴは</a:t>
            </a:r>
            <a:endParaRPr lang="en-US" altLang="ja-JP" sz="2400" dirty="0">
              <a:latin typeface="+mn-ea"/>
              <a:ea typeface="+mn-ea"/>
            </a:endParaRPr>
          </a:p>
          <a:p>
            <a:pPr>
              <a:defRPr/>
            </a:pPr>
            <a:r>
              <a:rPr lang="ja-JP" altLang="en-US" sz="2400" dirty="0">
                <a:latin typeface="+mn-ea"/>
                <a:ea typeface="+mn-ea"/>
              </a:rPr>
              <a:t>無事でよかった～</a:t>
            </a:r>
          </a:p>
        </p:txBody>
      </p:sp>
      <p:sp>
        <p:nvSpPr>
          <p:cNvPr id="35" name="テキスト ボックス 15">
            <a:extLst>
              <a:ext uri="{FF2B5EF4-FFF2-40B4-BE49-F238E27FC236}">
                <a16:creationId xmlns:a16="http://schemas.microsoft.com/office/drawing/2014/main" id="{D06557AC-DFCC-4543-AE32-8B78F52010C7}"/>
              </a:ext>
            </a:extLst>
          </p:cNvPr>
          <p:cNvSpPr txBox="1">
            <a:spLocks noChangeArrowheads="1"/>
          </p:cNvSpPr>
          <p:nvPr/>
        </p:nvSpPr>
        <p:spPr bwMode="auto">
          <a:xfrm>
            <a:off x="830263" y="2806700"/>
            <a:ext cx="3621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000" dirty="0">
                <a:latin typeface="+mn-ea"/>
                <a:ea typeface="+mn-ea"/>
              </a:rPr>
              <a:t>1</a:t>
            </a:r>
            <a:r>
              <a:rPr lang="ja-JP" altLang="en-US" sz="2000" dirty="0" err="1">
                <a:latin typeface="+mn-ea"/>
                <a:ea typeface="+mn-ea"/>
              </a:rPr>
              <a:t>つの</a:t>
            </a:r>
            <a:r>
              <a:rPr lang="ja-JP" altLang="en-US" sz="2000" dirty="0">
                <a:latin typeface="+mn-ea"/>
                <a:ea typeface="+mn-ea"/>
              </a:rPr>
              <a:t>カゴに</a:t>
            </a:r>
            <a:br>
              <a:rPr lang="en-US" altLang="ja-JP" sz="2000" dirty="0">
                <a:latin typeface="+mn-ea"/>
                <a:ea typeface="+mn-ea"/>
              </a:rPr>
            </a:br>
            <a:r>
              <a:rPr lang="ja-JP" altLang="en-US" sz="2000" dirty="0">
                <a:latin typeface="+mn-ea"/>
                <a:ea typeface="+mn-ea"/>
              </a:rPr>
              <a:t>すべての卵を入れておくと</a:t>
            </a:r>
            <a:r>
              <a:rPr lang="en-US" altLang="ja-JP" sz="2000" dirty="0">
                <a:latin typeface="+mn-ea"/>
                <a:ea typeface="+mn-ea"/>
              </a:rPr>
              <a:t>…</a:t>
            </a:r>
          </a:p>
        </p:txBody>
      </p:sp>
      <p:sp>
        <p:nvSpPr>
          <p:cNvPr id="38" name="角丸四角形 37">
            <a:extLst>
              <a:ext uri="{FF2B5EF4-FFF2-40B4-BE49-F238E27FC236}">
                <a16:creationId xmlns:a16="http://schemas.microsoft.com/office/drawing/2014/main" id="{184A8DBF-91EF-48E7-8FF4-2BB047731E9F}"/>
              </a:ext>
            </a:extLst>
          </p:cNvPr>
          <p:cNvSpPr/>
          <p:nvPr/>
        </p:nvSpPr>
        <p:spPr>
          <a:xfrm>
            <a:off x="5078413" y="2760663"/>
            <a:ext cx="3524250" cy="8048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テキスト ボックス 15">
            <a:extLst>
              <a:ext uri="{FF2B5EF4-FFF2-40B4-BE49-F238E27FC236}">
                <a16:creationId xmlns:a16="http://schemas.microsoft.com/office/drawing/2014/main" id="{60AF7D1F-4116-4BB5-B795-CDB61DD0643B}"/>
              </a:ext>
            </a:extLst>
          </p:cNvPr>
          <p:cNvSpPr txBox="1">
            <a:spLocks noChangeArrowheads="1"/>
          </p:cNvSpPr>
          <p:nvPr/>
        </p:nvSpPr>
        <p:spPr bwMode="auto">
          <a:xfrm>
            <a:off x="5284788" y="2806700"/>
            <a:ext cx="311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2000" dirty="0">
                <a:latin typeface="+mn-ea"/>
                <a:ea typeface="+mn-ea"/>
              </a:rPr>
              <a:t>複数のカゴに</a:t>
            </a:r>
            <a:br>
              <a:rPr lang="en-US" altLang="ja-JP" sz="2000" dirty="0">
                <a:latin typeface="+mn-ea"/>
                <a:ea typeface="+mn-ea"/>
              </a:rPr>
            </a:br>
            <a:r>
              <a:rPr lang="ja-JP" altLang="en-US" sz="2000" dirty="0">
                <a:latin typeface="+mn-ea"/>
                <a:ea typeface="+mn-ea"/>
              </a:rPr>
              <a:t>卵を分けて入れておくと</a:t>
            </a:r>
            <a:r>
              <a:rPr lang="en-US" altLang="ja-JP" sz="2000" dirty="0">
                <a:latin typeface="+mn-ea"/>
                <a:ea typeface="+mn-ea"/>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図 33">
            <a:extLst>
              <a:ext uri="{FF2B5EF4-FFF2-40B4-BE49-F238E27FC236}">
                <a16:creationId xmlns:a16="http://schemas.microsoft.com/office/drawing/2014/main" id="{88753164-F5E4-4EBA-8083-A8753061FF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8936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テキスト ボックス 35">
            <a:extLst>
              <a:ext uri="{FF2B5EF4-FFF2-40B4-BE49-F238E27FC236}">
                <a16:creationId xmlns:a16="http://schemas.microsoft.com/office/drawing/2014/main" id="{A2827B34-150C-402B-A12F-8E624146D128}"/>
              </a:ext>
            </a:extLst>
          </p:cNvPr>
          <p:cNvSpPr txBox="1">
            <a:spLocks noChangeArrowheads="1"/>
          </p:cNvSpPr>
          <p:nvPr/>
        </p:nvSpPr>
        <p:spPr bwMode="auto">
          <a:xfrm>
            <a:off x="2035175" y="5370513"/>
            <a:ext cx="678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⑤自分も社会も豊かになる投資先を考える</a:t>
            </a:r>
            <a:endParaRPr lang="en-US" altLang="ja-JP" sz="2800"/>
          </a:p>
        </p:txBody>
      </p:sp>
      <p:sp>
        <p:nvSpPr>
          <p:cNvPr id="105476" name="テキスト ボックス 36">
            <a:extLst>
              <a:ext uri="{FF2B5EF4-FFF2-40B4-BE49-F238E27FC236}">
                <a16:creationId xmlns:a16="http://schemas.microsoft.com/office/drawing/2014/main" id="{EF96E116-FDD5-4703-9671-AC9D87345FD0}"/>
              </a:ext>
            </a:extLst>
          </p:cNvPr>
          <p:cNvSpPr txBox="1">
            <a:spLocks noChangeArrowheads="1"/>
          </p:cNvSpPr>
          <p:nvPr/>
        </p:nvSpPr>
        <p:spPr bwMode="auto">
          <a:xfrm>
            <a:off x="2035175" y="1919288"/>
            <a:ext cx="7108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①投資に適したお金や目的を見極めて行う</a:t>
            </a:r>
            <a:endParaRPr lang="en-US" altLang="ja-JP" sz="2800"/>
          </a:p>
        </p:txBody>
      </p:sp>
      <p:sp>
        <p:nvSpPr>
          <p:cNvPr id="105477" name="テキスト ボックス 37">
            <a:extLst>
              <a:ext uri="{FF2B5EF4-FFF2-40B4-BE49-F238E27FC236}">
                <a16:creationId xmlns:a16="http://schemas.microsoft.com/office/drawing/2014/main" id="{712C3F8F-4FF1-4BB9-98D5-9FC17C77627F}"/>
              </a:ext>
            </a:extLst>
          </p:cNvPr>
          <p:cNvSpPr txBox="1">
            <a:spLocks noChangeArrowheads="1"/>
          </p:cNvSpPr>
          <p:nvPr/>
        </p:nvSpPr>
        <p:spPr bwMode="auto">
          <a:xfrm>
            <a:off x="2035175" y="4508500"/>
            <a:ext cx="5773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④情報から主体的に考え、判断する</a:t>
            </a:r>
            <a:endParaRPr lang="en-US" altLang="ja-JP" sz="2800"/>
          </a:p>
        </p:txBody>
      </p:sp>
      <p:sp>
        <p:nvSpPr>
          <p:cNvPr id="105478" name="テキスト ボックス 38">
            <a:extLst>
              <a:ext uri="{FF2B5EF4-FFF2-40B4-BE49-F238E27FC236}">
                <a16:creationId xmlns:a16="http://schemas.microsoft.com/office/drawing/2014/main" id="{954BBFD3-6FE4-427B-BFF9-C95D73E3B9F5}"/>
              </a:ext>
            </a:extLst>
          </p:cNvPr>
          <p:cNvSpPr txBox="1">
            <a:spLocks noChangeArrowheads="1"/>
          </p:cNvSpPr>
          <p:nvPr/>
        </p:nvSpPr>
        <p:spPr bwMode="auto">
          <a:xfrm>
            <a:off x="2035175" y="2781300"/>
            <a:ext cx="5773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②リスクとリターンをよく見極める</a:t>
            </a:r>
            <a:endParaRPr lang="en-US" altLang="ja-JP" sz="2800"/>
          </a:p>
        </p:txBody>
      </p:sp>
      <p:sp>
        <p:nvSpPr>
          <p:cNvPr id="105479" name="テキスト ボックス 9">
            <a:extLst>
              <a:ext uri="{FF2B5EF4-FFF2-40B4-BE49-F238E27FC236}">
                <a16:creationId xmlns:a16="http://schemas.microsoft.com/office/drawing/2014/main" id="{1C675AF1-2716-4C73-ADBA-E234595D575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投資を考えるときのポイント</a:t>
            </a:r>
          </a:p>
        </p:txBody>
      </p:sp>
      <p:sp>
        <p:nvSpPr>
          <p:cNvPr id="105480" name="テキスト ボックス 34">
            <a:extLst>
              <a:ext uri="{FF2B5EF4-FFF2-40B4-BE49-F238E27FC236}">
                <a16:creationId xmlns:a16="http://schemas.microsoft.com/office/drawing/2014/main" id="{28D0050C-B355-4CD3-9081-3B368C8F4182}"/>
              </a:ext>
            </a:extLst>
          </p:cNvPr>
          <p:cNvSpPr txBox="1">
            <a:spLocks noChangeArrowheads="1"/>
          </p:cNvSpPr>
          <p:nvPr/>
        </p:nvSpPr>
        <p:spPr bwMode="auto">
          <a:xfrm>
            <a:off x="2035175" y="3644900"/>
            <a:ext cx="678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③長期・積立・分散投資でリスクを抑える</a:t>
            </a:r>
            <a:endParaRPr lang="en-US" altLang="ja-JP"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テキスト ボックス 15">
            <a:extLst>
              <a:ext uri="{FF2B5EF4-FFF2-40B4-BE49-F238E27FC236}">
                <a16:creationId xmlns:a16="http://schemas.microsoft.com/office/drawing/2014/main" id="{1D05DADB-F72D-403C-BD3A-5CBF933572F8}"/>
              </a:ext>
            </a:extLst>
          </p:cNvPr>
          <p:cNvSpPr txBox="1">
            <a:spLocks noChangeArrowheads="1"/>
          </p:cNvSpPr>
          <p:nvPr/>
        </p:nvSpPr>
        <p:spPr bwMode="auto">
          <a:xfrm>
            <a:off x="433388" y="1568450"/>
            <a:ext cx="8604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a:t>投資ができる金融商品には様々な種類があります。</a:t>
            </a:r>
            <a:endParaRPr lang="en-US" altLang="ja-JP" sz="2800"/>
          </a:p>
        </p:txBody>
      </p:sp>
      <p:sp>
        <p:nvSpPr>
          <p:cNvPr id="107523" name="テキスト ボックス 27">
            <a:extLst>
              <a:ext uri="{FF2B5EF4-FFF2-40B4-BE49-F238E27FC236}">
                <a16:creationId xmlns:a16="http://schemas.microsoft.com/office/drawing/2014/main" id="{A18FAA4D-82E0-4AC1-AE1B-E34614D671A0}"/>
              </a:ext>
            </a:extLst>
          </p:cNvPr>
          <p:cNvSpPr txBox="1">
            <a:spLocks noChangeArrowheads="1"/>
          </p:cNvSpPr>
          <p:nvPr/>
        </p:nvSpPr>
        <p:spPr bwMode="auto">
          <a:xfrm>
            <a:off x="539750" y="654050"/>
            <a:ext cx="625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様々な金融商品</a:t>
            </a:r>
          </a:p>
        </p:txBody>
      </p:sp>
      <p:sp>
        <p:nvSpPr>
          <p:cNvPr id="8" name="円/楕円 7">
            <a:extLst>
              <a:ext uri="{FF2B5EF4-FFF2-40B4-BE49-F238E27FC236}">
                <a16:creationId xmlns:a16="http://schemas.microsoft.com/office/drawing/2014/main" id="{4E2BE3A5-C6C5-45BB-A884-BCF69886C369}"/>
              </a:ext>
            </a:extLst>
          </p:cNvPr>
          <p:cNvSpPr/>
          <p:nvPr/>
        </p:nvSpPr>
        <p:spPr>
          <a:xfrm>
            <a:off x="295275" y="2425700"/>
            <a:ext cx="2763838" cy="2781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a:extLst>
              <a:ext uri="{FF2B5EF4-FFF2-40B4-BE49-F238E27FC236}">
                <a16:creationId xmlns:a16="http://schemas.microsoft.com/office/drawing/2014/main" id="{35F00130-C83A-4604-B12A-BECAC669288C}"/>
              </a:ext>
            </a:extLst>
          </p:cNvPr>
          <p:cNvSpPr txBox="1"/>
          <p:nvPr/>
        </p:nvSpPr>
        <p:spPr>
          <a:xfrm>
            <a:off x="341313" y="2363788"/>
            <a:ext cx="265430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株式</a:t>
            </a:r>
            <a:endParaRPr lang="en-US" altLang="ja-JP" sz="500" dirty="0">
              <a:latin typeface="+mn-lt"/>
              <a:ea typeface="+mn-ea"/>
            </a:endParaRPr>
          </a:p>
        </p:txBody>
      </p:sp>
      <p:sp>
        <p:nvSpPr>
          <p:cNvPr id="10" name="円/楕円 9">
            <a:extLst>
              <a:ext uri="{FF2B5EF4-FFF2-40B4-BE49-F238E27FC236}">
                <a16:creationId xmlns:a16="http://schemas.microsoft.com/office/drawing/2014/main" id="{D597481C-7ADA-4907-9DD6-1ED7221D3E2B}"/>
              </a:ext>
            </a:extLst>
          </p:cNvPr>
          <p:cNvSpPr/>
          <p:nvPr/>
        </p:nvSpPr>
        <p:spPr>
          <a:xfrm>
            <a:off x="3168650" y="2425700"/>
            <a:ext cx="2763838" cy="2781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a:extLst>
              <a:ext uri="{FF2B5EF4-FFF2-40B4-BE49-F238E27FC236}">
                <a16:creationId xmlns:a16="http://schemas.microsoft.com/office/drawing/2014/main" id="{B72B80EC-7A22-49F2-9FDA-32EF8A2752F1}"/>
              </a:ext>
            </a:extLst>
          </p:cNvPr>
          <p:cNvSpPr/>
          <p:nvPr/>
        </p:nvSpPr>
        <p:spPr>
          <a:xfrm>
            <a:off x="6097588" y="2425700"/>
            <a:ext cx="2763837" cy="27813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7528" name="図 1">
            <a:extLst>
              <a:ext uri="{FF2B5EF4-FFF2-40B4-BE49-F238E27FC236}">
                <a16:creationId xmlns:a16="http://schemas.microsoft.com/office/drawing/2014/main" id="{A31B74C5-0B47-486E-AA72-FD52189CE2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 y="3897313"/>
            <a:ext cx="25114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図 2">
            <a:extLst>
              <a:ext uri="{FF2B5EF4-FFF2-40B4-BE49-F238E27FC236}">
                <a16:creationId xmlns:a16="http://schemas.microsoft.com/office/drawing/2014/main" id="{9C2856B7-E151-43AB-B934-98B869EFD205}"/>
              </a:ext>
            </a:extLst>
          </p:cNvPr>
          <p:cNvPicPr>
            <a:picLocks noChangeAspect="1"/>
          </p:cNvPicPr>
          <p:nvPr/>
        </p:nvPicPr>
        <p:blipFill>
          <a:blip r:embed="rId4">
            <a:extLst>
              <a:ext uri="{28A0092B-C50C-407E-A947-70E740481C1C}">
                <a14:useLocalDpi xmlns:a14="http://schemas.microsoft.com/office/drawing/2010/main" val="0"/>
              </a:ext>
            </a:extLst>
          </a:blip>
          <a:srcRect r="37410"/>
          <a:stretch>
            <a:fillRect/>
          </a:stretch>
        </p:blipFill>
        <p:spPr bwMode="auto">
          <a:xfrm>
            <a:off x="6154738" y="3733800"/>
            <a:ext cx="161766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図 3">
            <a:extLst>
              <a:ext uri="{FF2B5EF4-FFF2-40B4-BE49-F238E27FC236}">
                <a16:creationId xmlns:a16="http://schemas.microsoft.com/office/drawing/2014/main" id="{F7669BA6-19F0-4F15-9158-4B04934CF6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3778250"/>
            <a:ext cx="22907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461588D9-0DEE-4060-9B69-0E04CC0878A3}"/>
              </a:ext>
            </a:extLst>
          </p:cNvPr>
          <p:cNvSpPr txBox="1"/>
          <p:nvPr/>
        </p:nvSpPr>
        <p:spPr>
          <a:xfrm>
            <a:off x="3194050" y="2363788"/>
            <a:ext cx="265430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債券</a:t>
            </a:r>
            <a:endParaRPr lang="en-US" altLang="ja-JP" sz="500" dirty="0">
              <a:latin typeface="+mn-lt"/>
              <a:ea typeface="+mn-ea"/>
            </a:endParaRPr>
          </a:p>
        </p:txBody>
      </p:sp>
      <p:sp>
        <p:nvSpPr>
          <p:cNvPr id="17" name="テキスト ボックス 16">
            <a:extLst>
              <a:ext uri="{FF2B5EF4-FFF2-40B4-BE49-F238E27FC236}">
                <a16:creationId xmlns:a16="http://schemas.microsoft.com/office/drawing/2014/main" id="{35A34855-3EC8-46C9-B652-6D4B140AB23B}"/>
              </a:ext>
            </a:extLst>
          </p:cNvPr>
          <p:cNvSpPr txBox="1"/>
          <p:nvPr/>
        </p:nvSpPr>
        <p:spPr>
          <a:xfrm>
            <a:off x="6084888" y="2363788"/>
            <a:ext cx="265430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投資信託</a:t>
            </a:r>
            <a:endParaRPr lang="en-US" altLang="ja-JP" sz="500" dirty="0">
              <a:latin typeface="+mn-lt"/>
              <a:ea typeface="+mn-ea"/>
            </a:endParaRPr>
          </a:p>
        </p:txBody>
      </p:sp>
      <p:sp>
        <p:nvSpPr>
          <p:cNvPr id="107533" name="テキスト ボックス 15">
            <a:extLst>
              <a:ext uri="{FF2B5EF4-FFF2-40B4-BE49-F238E27FC236}">
                <a16:creationId xmlns:a16="http://schemas.microsoft.com/office/drawing/2014/main" id="{40BA27DC-3BCF-435A-98CA-5080A500897C}"/>
              </a:ext>
            </a:extLst>
          </p:cNvPr>
          <p:cNvSpPr txBox="1">
            <a:spLocks noChangeArrowheads="1"/>
          </p:cNvSpPr>
          <p:nvPr/>
        </p:nvSpPr>
        <p:spPr bwMode="auto">
          <a:xfrm>
            <a:off x="417513" y="3063875"/>
            <a:ext cx="2541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a:t>企業の成長に</a:t>
            </a:r>
            <a:endParaRPr lang="en-US" altLang="ja-JP"/>
          </a:p>
          <a:p>
            <a:pPr algn="ctr"/>
            <a:r>
              <a:rPr lang="ja-JP" altLang="en-US"/>
              <a:t>応じた利益を目指す</a:t>
            </a:r>
            <a:endParaRPr lang="en-US" altLang="ja-JP"/>
          </a:p>
        </p:txBody>
      </p:sp>
      <p:sp>
        <p:nvSpPr>
          <p:cNvPr id="107534" name="テキスト ボックス 15">
            <a:extLst>
              <a:ext uri="{FF2B5EF4-FFF2-40B4-BE49-F238E27FC236}">
                <a16:creationId xmlns:a16="http://schemas.microsoft.com/office/drawing/2014/main" id="{CA29FDC0-7BF7-4BBA-BD47-97136DC00E44}"/>
              </a:ext>
            </a:extLst>
          </p:cNvPr>
          <p:cNvSpPr txBox="1">
            <a:spLocks noChangeArrowheads="1"/>
          </p:cNvSpPr>
          <p:nvPr/>
        </p:nvSpPr>
        <p:spPr bwMode="auto">
          <a:xfrm>
            <a:off x="3282950" y="3063875"/>
            <a:ext cx="254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a:t>決められた年数お金を貸すことで利益を得る</a:t>
            </a:r>
            <a:endParaRPr lang="en-US" altLang="ja-JP"/>
          </a:p>
        </p:txBody>
      </p:sp>
      <p:sp>
        <p:nvSpPr>
          <p:cNvPr id="107535" name="テキスト ボックス 15">
            <a:extLst>
              <a:ext uri="{FF2B5EF4-FFF2-40B4-BE49-F238E27FC236}">
                <a16:creationId xmlns:a16="http://schemas.microsoft.com/office/drawing/2014/main" id="{E3838C20-0406-49D3-ADB8-33A688F70C2D}"/>
              </a:ext>
            </a:extLst>
          </p:cNvPr>
          <p:cNvSpPr txBox="1">
            <a:spLocks noChangeArrowheads="1"/>
          </p:cNvSpPr>
          <p:nvPr/>
        </p:nvSpPr>
        <p:spPr bwMode="auto">
          <a:xfrm>
            <a:off x="6070600" y="3033713"/>
            <a:ext cx="2752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a:t>お金を出し合って</a:t>
            </a:r>
            <a:br>
              <a:rPr lang="en-US" altLang="ja-JP"/>
            </a:br>
            <a:r>
              <a:rPr lang="ja-JP" altLang="en-US"/>
              <a:t>運用による利益を目指す</a:t>
            </a:r>
            <a:endParaRPr lang="en-US" altLang="ja-JP"/>
          </a:p>
        </p:txBody>
      </p:sp>
      <p:sp>
        <p:nvSpPr>
          <p:cNvPr id="107536" name="テキスト ボックス 14">
            <a:extLst>
              <a:ext uri="{FF2B5EF4-FFF2-40B4-BE49-F238E27FC236}">
                <a16:creationId xmlns:a16="http://schemas.microsoft.com/office/drawing/2014/main" id="{DC4BD9BB-BFDC-4F78-9373-26FB82ED7382}"/>
              </a:ext>
            </a:extLst>
          </p:cNvPr>
          <p:cNvSpPr txBox="1">
            <a:spLocks noChangeArrowheads="1"/>
          </p:cNvSpPr>
          <p:nvPr/>
        </p:nvSpPr>
        <p:spPr bwMode="auto">
          <a:xfrm>
            <a:off x="1662113" y="5803900"/>
            <a:ext cx="570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それぞれの特徴を確認して投資しましょう。</a:t>
            </a:r>
            <a:endParaRPr lang="en-US" altLang="ja-JP" sz="2400"/>
          </a:p>
        </p:txBody>
      </p:sp>
      <p:pic>
        <p:nvPicPr>
          <p:cNvPr id="107537" name="図 1" descr="画面の領域">
            <a:extLst>
              <a:ext uri="{FF2B5EF4-FFF2-40B4-BE49-F238E27FC236}">
                <a16:creationId xmlns:a16="http://schemas.microsoft.com/office/drawing/2014/main" id="{D70BAD2B-D43E-41C9-AD22-96A00F1B87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8" y="54498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8" name="図 25">
            <a:extLst>
              <a:ext uri="{FF2B5EF4-FFF2-40B4-BE49-F238E27FC236}">
                <a16:creationId xmlns:a16="http://schemas.microsoft.com/office/drawing/2014/main" id="{D2DB91E2-756F-4DC2-B11B-CAB9E080B29A}"/>
              </a:ext>
            </a:extLst>
          </p:cNvPr>
          <p:cNvPicPr>
            <a:picLocks noChangeAspect="1"/>
          </p:cNvPicPr>
          <p:nvPr/>
        </p:nvPicPr>
        <p:blipFill>
          <a:blip r:embed="rId4">
            <a:extLst>
              <a:ext uri="{28A0092B-C50C-407E-A947-70E740481C1C}">
                <a14:useLocalDpi xmlns:a14="http://schemas.microsoft.com/office/drawing/2010/main" val="0"/>
              </a:ext>
            </a:extLst>
          </a:blip>
          <a:srcRect l="61411" t="27666"/>
          <a:stretch>
            <a:fillRect/>
          </a:stretch>
        </p:blipFill>
        <p:spPr bwMode="auto">
          <a:xfrm>
            <a:off x="7742238" y="3992563"/>
            <a:ext cx="9969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図 25">
            <a:extLst>
              <a:ext uri="{FF2B5EF4-FFF2-40B4-BE49-F238E27FC236}">
                <a16:creationId xmlns:a16="http://schemas.microsoft.com/office/drawing/2014/main" id="{429C1177-E9B6-49D5-A55E-26CC387FF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0" t="23444" r="16808" b="6442"/>
          <a:stretch>
            <a:fillRect/>
          </a:stretch>
        </p:blipFill>
        <p:spPr bwMode="auto">
          <a:xfrm>
            <a:off x="601663" y="1760538"/>
            <a:ext cx="597058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テキスト ボックス 44">
            <a:extLst>
              <a:ext uri="{FF2B5EF4-FFF2-40B4-BE49-F238E27FC236}">
                <a16:creationId xmlns:a16="http://schemas.microsoft.com/office/drawing/2014/main" id="{0851C4E4-7551-43CC-AC15-DC433E911FDF}"/>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投資を有効活用しましょう</a:t>
            </a:r>
          </a:p>
        </p:txBody>
      </p:sp>
      <p:sp>
        <p:nvSpPr>
          <p:cNvPr id="109572" name="テキスト ボックス 14">
            <a:extLst>
              <a:ext uri="{FF2B5EF4-FFF2-40B4-BE49-F238E27FC236}">
                <a16:creationId xmlns:a16="http://schemas.microsoft.com/office/drawing/2014/main" id="{B27600C3-85BB-48D9-81FA-A9BB4E77931E}"/>
              </a:ext>
            </a:extLst>
          </p:cNvPr>
          <p:cNvSpPr txBox="1">
            <a:spLocks noChangeArrowheads="1"/>
          </p:cNvSpPr>
          <p:nvPr/>
        </p:nvSpPr>
        <p:spPr bwMode="auto">
          <a:xfrm>
            <a:off x="1662113" y="5586413"/>
            <a:ext cx="6169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貯蓄だけではなく、投資を有効に活用し、</a:t>
            </a:r>
            <a:endParaRPr lang="en-US" altLang="ja-JP" sz="2400"/>
          </a:p>
          <a:p>
            <a:r>
              <a:rPr lang="ja-JP" altLang="en-US" sz="2400"/>
              <a:t>自分の将来も、社会も豊かにしていきましょう。</a:t>
            </a:r>
            <a:endParaRPr lang="en-US" altLang="ja-JP" sz="2400"/>
          </a:p>
        </p:txBody>
      </p:sp>
      <p:sp>
        <p:nvSpPr>
          <p:cNvPr id="50" name="テキスト ボックス 49">
            <a:extLst>
              <a:ext uri="{FF2B5EF4-FFF2-40B4-BE49-F238E27FC236}">
                <a16:creationId xmlns:a16="http://schemas.microsoft.com/office/drawing/2014/main" id="{FAA7D7F0-5526-4FE6-901D-88ED24ED0CC2}"/>
              </a:ext>
            </a:extLst>
          </p:cNvPr>
          <p:cNvSpPr txBox="1"/>
          <p:nvPr/>
        </p:nvSpPr>
        <p:spPr>
          <a:xfrm>
            <a:off x="4859338" y="6400800"/>
            <a:ext cx="4656137" cy="215900"/>
          </a:xfrm>
          <a:prstGeom prst="rect">
            <a:avLst/>
          </a:prstGeom>
          <a:noFill/>
        </p:spPr>
        <p:txBody>
          <a:bodyPr>
            <a:spAutoFit/>
          </a:bodyPr>
          <a:lstStyle/>
          <a:p>
            <a:pPr eaLnBrk="1" fontAlgn="auto" hangingPunct="1">
              <a:spcBef>
                <a:spcPts val="0"/>
              </a:spcBef>
              <a:spcAft>
                <a:spcPts val="0"/>
              </a:spcAft>
              <a:defRPr/>
            </a:pPr>
            <a:r>
              <a:rPr lang="ja-JP" altLang="en-US" sz="800" dirty="0">
                <a:latin typeface="+mn-lt"/>
                <a:ea typeface="+mn-ea"/>
              </a:rPr>
              <a:t>参考：政府広報オンライン「定期預金」「分散投資」の収益比較（平成</a:t>
            </a:r>
            <a:r>
              <a:rPr lang="en-US" altLang="ja-JP" sz="800">
                <a:latin typeface="+mn-lt"/>
                <a:ea typeface="+mn-ea"/>
              </a:rPr>
              <a:t>7</a:t>
            </a:r>
            <a:r>
              <a:rPr lang="ja-JP" altLang="en-US" sz="800">
                <a:latin typeface="+mn-lt"/>
                <a:ea typeface="+mn-ea"/>
              </a:rPr>
              <a:t>年</a:t>
            </a:r>
            <a:r>
              <a:rPr lang="ja-JP" altLang="en-US" sz="800" dirty="0">
                <a:latin typeface="+mn-lt"/>
                <a:ea typeface="+mn-ea"/>
              </a:rPr>
              <a:t>～</a:t>
            </a:r>
            <a:r>
              <a:rPr lang="en-US" altLang="ja-JP" sz="800" dirty="0">
                <a:latin typeface="+mn-lt"/>
                <a:ea typeface="+mn-ea"/>
              </a:rPr>
              <a:t>27</a:t>
            </a:r>
            <a:r>
              <a:rPr lang="ja-JP" altLang="en-US" sz="800" dirty="0">
                <a:latin typeface="+mn-lt"/>
                <a:ea typeface="+mn-ea"/>
              </a:rPr>
              <a:t>年 金融庁試算）</a:t>
            </a:r>
          </a:p>
        </p:txBody>
      </p:sp>
      <p:pic>
        <p:nvPicPr>
          <p:cNvPr id="109574" name="図 1" descr="画面の領域">
            <a:extLst>
              <a:ext uri="{FF2B5EF4-FFF2-40B4-BE49-F238E27FC236}">
                <a16:creationId xmlns:a16="http://schemas.microsoft.com/office/drawing/2014/main" id="{7477B308-CEC1-4223-9306-31146B150A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388" y="54498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図 2">
            <a:extLst>
              <a:ext uri="{FF2B5EF4-FFF2-40B4-BE49-F238E27FC236}">
                <a16:creationId xmlns:a16="http://schemas.microsoft.com/office/drawing/2014/main" id="{DAB0D6C4-0D3F-4E7A-8136-E2CC0A1734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8588" y="1266825"/>
            <a:ext cx="24050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図 3">
            <a:extLst>
              <a:ext uri="{FF2B5EF4-FFF2-40B4-BE49-F238E27FC236}">
                <a16:creationId xmlns:a16="http://schemas.microsoft.com/office/drawing/2014/main" id="{BD3E393D-B00E-4226-8602-D73F596D34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6838" y="2751138"/>
            <a:ext cx="24352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図 4">
            <a:extLst>
              <a:ext uri="{FF2B5EF4-FFF2-40B4-BE49-F238E27FC236}">
                <a16:creationId xmlns:a16="http://schemas.microsoft.com/office/drawing/2014/main" id="{E8A32652-374D-4F88-989D-776A0A558A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62700" y="4203700"/>
            <a:ext cx="263683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テキスト ボックス 15">
            <a:extLst>
              <a:ext uri="{FF2B5EF4-FFF2-40B4-BE49-F238E27FC236}">
                <a16:creationId xmlns:a16="http://schemas.microsoft.com/office/drawing/2014/main" id="{979C50CE-BCFC-4C79-B118-7983DAF69389}"/>
              </a:ext>
            </a:extLst>
          </p:cNvPr>
          <p:cNvSpPr txBox="1">
            <a:spLocks noChangeArrowheads="1"/>
          </p:cNvSpPr>
          <p:nvPr/>
        </p:nvSpPr>
        <p:spPr bwMode="auto">
          <a:xfrm>
            <a:off x="7461250" y="3100388"/>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a:t>国内の株・債券に</a:t>
            </a:r>
            <a:endParaRPr lang="en-US" altLang="ja-JP" sz="1000"/>
          </a:p>
          <a:p>
            <a:r>
              <a:rPr lang="ja-JP" altLang="en-US" sz="1000"/>
              <a:t>半分ずつ投資</a:t>
            </a:r>
            <a:endParaRPr lang="en-US" altLang="ja-JP" sz="1000"/>
          </a:p>
        </p:txBody>
      </p:sp>
      <p:sp>
        <p:nvSpPr>
          <p:cNvPr id="2" name="テキスト ボックス 45">
            <a:extLst>
              <a:ext uri="{FF2B5EF4-FFF2-40B4-BE49-F238E27FC236}">
                <a16:creationId xmlns:a16="http://schemas.microsoft.com/office/drawing/2014/main" id="{04F7FBFB-7319-4AC0-B360-36B1C54AE091}"/>
              </a:ext>
            </a:extLst>
          </p:cNvPr>
          <p:cNvSpPr txBox="1">
            <a:spLocks noChangeArrowheads="1"/>
          </p:cNvSpPr>
          <p:nvPr/>
        </p:nvSpPr>
        <p:spPr bwMode="auto">
          <a:xfrm>
            <a:off x="7150100" y="3409950"/>
            <a:ext cx="1274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800" dirty="0">
                <a:solidFill>
                  <a:srgbClr val="00B0F0"/>
                </a:solidFill>
                <a:latin typeface="+mn-ea"/>
                <a:ea typeface="+mn-ea"/>
              </a:rPr>
              <a:t>38.0</a:t>
            </a:r>
            <a:r>
              <a:rPr lang="ja-JP" altLang="en-US" sz="2800" dirty="0">
                <a:solidFill>
                  <a:srgbClr val="00B0F0"/>
                </a:solidFill>
                <a:latin typeface="+mn-ea"/>
                <a:ea typeface="+mn-ea"/>
              </a:rPr>
              <a:t>％</a:t>
            </a:r>
            <a:endParaRPr lang="en-US" altLang="ja-JP" sz="2800" dirty="0">
              <a:latin typeface="+mn-ea"/>
              <a:ea typeface="+mn-ea"/>
            </a:endParaRPr>
          </a:p>
        </p:txBody>
      </p:sp>
      <p:sp>
        <p:nvSpPr>
          <p:cNvPr id="94220" name="テキスト ボックス 15">
            <a:extLst>
              <a:ext uri="{FF2B5EF4-FFF2-40B4-BE49-F238E27FC236}">
                <a16:creationId xmlns:a16="http://schemas.microsoft.com/office/drawing/2014/main" id="{086E5F7D-6124-4D6A-A89C-BE913EA69459}"/>
              </a:ext>
            </a:extLst>
          </p:cNvPr>
          <p:cNvSpPr txBox="1">
            <a:spLocks noChangeArrowheads="1"/>
          </p:cNvSpPr>
          <p:nvPr/>
        </p:nvSpPr>
        <p:spPr bwMode="auto">
          <a:xfrm>
            <a:off x="7072313" y="3759200"/>
            <a:ext cx="145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dirty="0">
                <a:latin typeface="+mn-ea"/>
                <a:ea typeface="+mn-ea"/>
              </a:rPr>
              <a:t>（年平均：</a:t>
            </a:r>
            <a:r>
              <a:rPr lang="en-US" altLang="ja-JP" sz="2400" dirty="0">
                <a:solidFill>
                  <a:srgbClr val="00B0F0"/>
                </a:solidFill>
                <a:latin typeface="+mn-ea"/>
                <a:ea typeface="+mn-ea"/>
              </a:rPr>
              <a:t>1.9</a:t>
            </a:r>
            <a:r>
              <a:rPr lang="ja-JP" altLang="en-US" sz="1200" dirty="0">
                <a:latin typeface="+mn-ea"/>
                <a:ea typeface="+mn-ea"/>
              </a:rPr>
              <a:t>％）</a:t>
            </a:r>
            <a:endParaRPr lang="en-US" altLang="ja-JP" sz="1200" dirty="0">
              <a:latin typeface="+mn-ea"/>
              <a:ea typeface="+mn-ea"/>
            </a:endParaRPr>
          </a:p>
        </p:txBody>
      </p:sp>
      <p:sp>
        <p:nvSpPr>
          <p:cNvPr id="109581" name="テキスト ボックス 15">
            <a:extLst>
              <a:ext uri="{FF2B5EF4-FFF2-40B4-BE49-F238E27FC236}">
                <a16:creationId xmlns:a16="http://schemas.microsoft.com/office/drawing/2014/main" id="{ECBD3B12-481A-4CFD-A190-80E9D0EBDFDF}"/>
              </a:ext>
            </a:extLst>
          </p:cNvPr>
          <p:cNvSpPr txBox="1">
            <a:spLocks noChangeArrowheads="1"/>
          </p:cNvSpPr>
          <p:nvPr/>
        </p:nvSpPr>
        <p:spPr bwMode="auto">
          <a:xfrm>
            <a:off x="6777038" y="3100388"/>
            <a:ext cx="80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b="1"/>
              <a:t>投資</a:t>
            </a:r>
            <a:endParaRPr lang="en-US" altLang="ja-JP" sz="2000" b="1"/>
          </a:p>
        </p:txBody>
      </p:sp>
      <p:sp>
        <p:nvSpPr>
          <p:cNvPr id="109582" name="テキスト ボックス 15">
            <a:extLst>
              <a:ext uri="{FF2B5EF4-FFF2-40B4-BE49-F238E27FC236}">
                <a16:creationId xmlns:a16="http://schemas.microsoft.com/office/drawing/2014/main" id="{83C5400E-4478-4A71-8C4E-6A1A6A005CFF}"/>
              </a:ext>
            </a:extLst>
          </p:cNvPr>
          <p:cNvSpPr txBox="1">
            <a:spLocks noChangeArrowheads="1"/>
          </p:cNvSpPr>
          <p:nvPr/>
        </p:nvSpPr>
        <p:spPr bwMode="auto">
          <a:xfrm>
            <a:off x="7461250" y="1658938"/>
            <a:ext cx="1328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a:t>国内・先進国・</a:t>
            </a:r>
            <a:endParaRPr lang="en-US" altLang="ja-JP" sz="1000"/>
          </a:p>
          <a:p>
            <a:r>
              <a:rPr lang="ja-JP" altLang="en-US" sz="1000"/>
              <a:t>新興国の株・債券に</a:t>
            </a:r>
            <a:endParaRPr lang="en-US" altLang="ja-JP" sz="1000"/>
          </a:p>
          <a:p>
            <a:r>
              <a:rPr lang="en-US" altLang="ja-JP" sz="1000"/>
              <a:t>1/6</a:t>
            </a:r>
            <a:r>
              <a:rPr lang="ja-JP" altLang="en-US" sz="1000"/>
              <a:t>ずつ投資</a:t>
            </a:r>
            <a:endParaRPr lang="en-US" altLang="ja-JP" sz="1000"/>
          </a:p>
        </p:txBody>
      </p:sp>
      <p:sp>
        <p:nvSpPr>
          <p:cNvPr id="21" name="テキスト ボックス 45">
            <a:extLst>
              <a:ext uri="{FF2B5EF4-FFF2-40B4-BE49-F238E27FC236}">
                <a16:creationId xmlns:a16="http://schemas.microsoft.com/office/drawing/2014/main" id="{81A5CE42-4278-44DB-B25B-C405F2C44C18}"/>
              </a:ext>
            </a:extLst>
          </p:cNvPr>
          <p:cNvSpPr txBox="1">
            <a:spLocks noChangeArrowheads="1"/>
          </p:cNvSpPr>
          <p:nvPr/>
        </p:nvSpPr>
        <p:spPr bwMode="auto">
          <a:xfrm>
            <a:off x="7164388" y="2092325"/>
            <a:ext cx="1274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800" dirty="0">
                <a:solidFill>
                  <a:srgbClr val="00B0F0"/>
                </a:solidFill>
                <a:latin typeface="+mn-ea"/>
                <a:ea typeface="+mn-ea"/>
              </a:rPr>
              <a:t>79.9</a:t>
            </a:r>
            <a:r>
              <a:rPr lang="ja-JP" altLang="en-US" sz="2800" dirty="0">
                <a:solidFill>
                  <a:srgbClr val="00B0F0"/>
                </a:solidFill>
                <a:latin typeface="+mn-ea"/>
                <a:ea typeface="+mn-ea"/>
              </a:rPr>
              <a:t>％</a:t>
            </a:r>
            <a:endParaRPr lang="en-US" altLang="ja-JP" sz="2800" dirty="0">
              <a:latin typeface="+mn-ea"/>
              <a:ea typeface="+mn-ea"/>
            </a:endParaRPr>
          </a:p>
        </p:txBody>
      </p:sp>
      <p:sp>
        <p:nvSpPr>
          <p:cNvPr id="22" name="テキスト ボックス 15">
            <a:extLst>
              <a:ext uri="{FF2B5EF4-FFF2-40B4-BE49-F238E27FC236}">
                <a16:creationId xmlns:a16="http://schemas.microsoft.com/office/drawing/2014/main" id="{4F103330-6CDD-4195-BA89-9F2263114806}"/>
              </a:ext>
            </a:extLst>
          </p:cNvPr>
          <p:cNvSpPr txBox="1">
            <a:spLocks noChangeArrowheads="1"/>
          </p:cNvSpPr>
          <p:nvPr/>
        </p:nvSpPr>
        <p:spPr bwMode="auto">
          <a:xfrm>
            <a:off x="6959600" y="2416175"/>
            <a:ext cx="165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dirty="0">
                <a:latin typeface="+mn-ea"/>
                <a:ea typeface="+mn-ea"/>
              </a:rPr>
              <a:t>（年平均：</a:t>
            </a:r>
            <a:r>
              <a:rPr lang="en-US" altLang="ja-JP" sz="2400" dirty="0">
                <a:solidFill>
                  <a:srgbClr val="00B0F0"/>
                </a:solidFill>
                <a:latin typeface="+mn-ea"/>
                <a:ea typeface="+mn-ea"/>
              </a:rPr>
              <a:t>4.0</a:t>
            </a:r>
            <a:r>
              <a:rPr lang="ja-JP" altLang="en-US" sz="1200" dirty="0">
                <a:latin typeface="+mn-ea"/>
                <a:ea typeface="+mn-ea"/>
              </a:rPr>
              <a:t>％）</a:t>
            </a:r>
            <a:endParaRPr lang="en-US" altLang="ja-JP" sz="1200" dirty="0">
              <a:latin typeface="+mn-ea"/>
              <a:ea typeface="+mn-ea"/>
            </a:endParaRPr>
          </a:p>
        </p:txBody>
      </p:sp>
      <p:sp>
        <p:nvSpPr>
          <p:cNvPr id="109585" name="テキスト ボックス 15">
            <a:extLst>
              <a:ext uri="{FF2B5EF4-FFF2-40B4-BE49-F238E27FC236}">
                <a16:creationId xmlns:a16="http://schemas.microsoft.com/office/drawing/2014/main" id="{391837A9-0DA3-437C-B1FC-DE28D094104B}"/>
              </a:ext>
            </a:extLst>
          </p:cNvPr>
          <p:cNvSpPr txBox="1">
            <a:spLocks noChangeArrowheads="1"/>
          </p:cNvSpPr>
          <p:nvPr/>
        </p:nvSpPr>
        <p:spPr bwMode="auto">
          <a:xfrm>
            <a:off x="6786563" y="1690688"/>
            <a:ext cx="80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b="1"/>
              <a:t>投資</a:t>
            </a:r>
            <a:endParaRPr lang="en-US" altLang="ja-JP" sz="2000" b="1"/>
          </a:p>
        </p:txBody>
      </p:sp>
      <p:sp>
        <p:nvSpPr>
          <p:cNvPr id="109586" name="テキスト ボックス 15">
            <a:extLst>
              <a:ext uri="{FF2B5EF4-FFF2-40B4-BE49-F238E27FC236}">
                <a16:creationId xmlns:a16="http://schemas.microsoft.com/office/drawing/2014/main" id="{7960261C-E2F5-49F2-ABD1-003520D3BC59}"/>
              </a:ext>
            </a:extLst>
          </p:cNvPr>
          <p:cNvSpPr txBox="1">
            <a:spLocks noChangeArrowheads="1"/>
          </p:cNvSpPr>
          <p:nvPr/>
        </p:nvSpPr>
        <p:spPr bwMode="auto">
          <a:xfrm>
            <a:off x="6829425" y="4459288"/>
            <a:ext cx="80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b="1"/>
              <a:t>貯蓄</a:t>
            </a:r>
            <a:endParaRPr lang="en-US" altLang="ja-JP" sz="2000" b="1"/>
          </a:p>
        </p:txBody>
      </p:sp>
      <p:sp>
        <p:nvSpPr>
          <p:cNvPr id="109587" name="テキスト ボックス 15">
            <a:extLst>
              <a:ext uri="{FF2B5EF4-FFF2-40B4-BE49-F238E27FC236}">
                <a16:creationId xmlns:a16="http://schemas.microsoft.com/office/drawing/2014/main" id="{1353BA89-DC61-4749-95A2-88B214B6411A}"/>
              </a:ext>
            </a:extLst>
          </p:cNvPr>
          <p:cNvSpPr txBox="1">
            <a:spLocks noChangeArrowheads="1"/>
          </p:cNvSpPr>
          <p:nvPr/>
        </p:nvSpPr>
        <p:spPr bwMode="auto">
          <a:xfrm>
            <a:off x="7539038" y="4522788"/>
            <a:ext cx="900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000"/>
              <a:t>定期預金</a:t>
            </a:r>
            <a:endParaRPr lang="en-US" altLang="ja-JP" sz="1000"/>
          </a:p>
        </p:txBody>
      </p:sp>
      <p:sp>
        <p:nvSpPr>
          <p:cNvPr id="94219" name="テキスト ボックス 46">
            <a:extLst>
              <a:ext uri="{FF2B5EF4-FFF2-40B4-BE49-F238E27FC236}">
                <a16:creationId xmlns:a16="http://schemas.microsoft.com/office/drawing/2014/main" id="{1CD4E491-CFFD-467D-AF43-3649C7D720DA}"/>
              </a:ext>
            </a:extLst>
          </p:cNvPr>
          <p:cNvSpPr txBox="1">
            <a:spLocks noChangeArrowheads="1"/>
          </p:cNvSpPr>
          <p:nvPr/>
        </p:nvSpPr>
        <p:spPr bwMode="auto">
          <a:xfrm>
            <a:off x="7064375" y="4706938"/>
            <a:ext cx="1430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en-US" altLang="ja-JP" sz="2800" dirty="0">
                <a:solidFill>
                  <a:srgbClr val="00B0F0"/>
                </a:solidFill>
                <a:latin typeface="+mn-ea"/>
                <a:ea typeface="+mn-ea"/>
              </a:rPr>
              <a:t>1.32</a:t>
            </a:r>
            <a:r>
              <a:rPr lang="ja-JP" altLang="en-US" sz="2800" dirty="0">
                <a:solidFill>
                  <a:srgbClr val="00B0F0"/>
                </a:solidFill>
                <a:latin typeface="+mn-ea"/>
                <a:ea typeface="+mn-ea"/>
              </a:rPr>
              <a:t>％</a:t>
            </a:r>
            <a:endParaRPr lang="en-US" altLang="ja-JP" sz="2800" dirty="0">
              <a:solidFill>
                <a:srgbClr val="00B0F0"/>
              </a:solidFill>
              <a:latin typeface="+mn-ea"/>
              <a:ea typeface="+mn-ea"/>
            </a:endParaRPr>
          </a:p>
        </p:txBody>
      </p:sp>
      <p:sp>
        <p:nvSpPr>
          <p:cNvPr id="25" name="テキスト ボックス 15">
            <a:extLst>
              <a:ext uri="{FF2B5EF4-FFF2-40B4-BE49-F238E27FC236}">
                <a16:creationId xmlns:a16="http://schemas.microsoft.com/office/drawing/2014/main" id="{3A824A77-25FA-4CBC-9296-1489A2B646EA}"/>
              </a:ext>
            </a:extLst>
          </p:cNvPr>
          <p:cNvSpPr txBox="1">
            <a:spLocks noChangeArrowheads="1"/>
          </p:cNvSpPr>
          <p:nvPr/>
        </p:nvSpPr>
        <p:spPr bwMode="auto">
          <a:xfrm>
            <a:off x="7004050" y="5092700"/>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dirty="0">
                <a:latin typeface="+mn-ea"/>
                <a:ea typeface="+mn-ea"/>
              </a:rPr>
              <a:t>（年平均：</a:t>
            </a:r>
            <a:r>
              <a:rPr lang="en-US" altLang="ja-JP" sz="2400" dirty="0">
                <a:solidFill>
                  <a:srgbClr val="00B0F0"/>
                </a:solidFill>
                <a:latin typeface="+mn-ea"/>
                <a:ea typeface="+mn-ea"/>
              </a:rPr>
              <a:t>0.1</a:t>
            </a:r>
            <a:r>
              <a:rPr lang="ja-JP" altLang="en-US" sz="1200" dirty="0">
                <a:latin typeface="+mn-ea"/>
                <a:ea typeface="+mn-ea"/>
              </a:rPr>
              <a:t>％）</a:t>
            </a:r>
            <a:endParaRPr lang="en-US" altLang="ja-JP" sz="1200" dirty="0">
              <a:latin typeface="+mn-ea"/>
              <a:ea typeface="+mn-ea"/>
            </a:endParaRPr>
          </a:p>
        </p:txBody>
      </p:sp>
      <p:sp>
        <p:nvSpPr>
          <p:cNvPr id="23" name="テキスト ボックス 22">
            <a:extLst>
              <a:ext uri="{FF2B5EF4-FFF2-40B4-BE49-F238E27FC236}">
                <a16:creationId xmlns:a16="http://schemas.microsoft.com/office/drawing/2014/main" id="{12ADDBAC-D798-4965-A43E-D0BAA6F92FCF}"/>
              </a:ext>
            </a:extLst>
          </p:cNvPr>
          <p:cNvSpPr txBox="1"/>
          <p:nvPr/>
        </p:nvSpPr>
        <p:spPr>
          <a:xfrm>
            <a:off x="574675" y="1457325"/>
            <a:ext cx="5167313"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●貯蓄と投資の収益比較</a:t>
            </a:r>
            <a:endParaRPr lang="en-US" altLang="ja-JP" sz="2000" dirty="0">
              <a:latin typeface="+mn-lt"/>
              <a:ea typeface="+mn-ea"/>
            </a:endParaRPr>
          </a:p>
        </p:txBody>
      </p:sp>
      <p:sp>
        <p:nvSpPr>
          <p:cNvPr id="27" name="テキスト ボックス 26">
            <a:extLst>
              <a:ext uri="{FF2B5EF4-FFF2-40B4-BE49-F238E27FC236}">
                <a16:creationId xmlns:a16="http://schemas.microsoft.com/office/drawing/2014/main" id="{B2F43222-42D2-4659-8059-6B7B84A47D87}"/>
              </a:ext>
            </a:extLst>
          </p:cNvPr>
          <p:cNvSpPr txBox="1">
            <a:spLocks noChangeArrowheads="1"/>
          </p:cNvSpPr>
          <p:nvPr/>
        </p:nvSpPr>
        <p:spPr bwMode="auto">
          <a:xfrm>
            <a:off x="6142038" y="5324475"/>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050" dirty="0">
                <a:solidFill>
                  <a:srgbClr val="605F5F"/>
                </a:solidFill>
              </a:rPr>
              <a:t>（年末）</a:t>
            </a:r>
            <a:endParaRPr lang="en-US" altLang="ja-JP" sz="1050" dirty="0">
              <a:solidFill>
                <a:srgbClr val="605F5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図 5">
            <a:extLst>
              <a:ext uri="{FF2B5EF4-FFF2-40B4-BE49-F238E27FC236}">
                <a16:creationId xmlns:a16="http://schemas.microsoft.com/office/drawing/2014/main" id="{F4891D60-0DE3-4323-9EF1-31173B25BB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4140200"/>
            <a:ext cx="16859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テキスト ボックス 6">
            <a:extLst>
              <a:ext uri="{FF2B5EF4-FFF2-40B4-BE49-F238E27FC236}">
                <a16:creationId xmlns:a16="http://schemas.microsoft.com/office/drawing/2014/main" id="{1EB2369E-D2B0-46ED-B8F1-DE47F8BA0E8C}"/>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10" name="テキスト ボックス 9">
            <a:extLst>
              <a:ext uri="{FF2B5EF4-FFF2-40B4-BE49-F238E27FC236}">
                <a16:creationId xmlns:a16="http://schemas.microsoft.com/office/drawing/2014/main" id="{A15BB6B6-33D1-4A1A-A75B-8B05891DE53A}"/>
              </a:ext>
            </a:extLst>
          </p:cNvPr>
          <p:cNvSpPr txBox="1"/>
          <p:nvPr/>
        </p:nvSpPr>
        <p:spPr>
          <a:xfrm>
            <a:off x="323850" y="1874838"/>
            <a:ext cx="8712200" cy="1358900"/>
          </a:xfrm>
          <a:prstGeom prst="rect">
            <a:avLst/>
          </a:prstGeom>
          <a:noFill/>
        </p:spPr>
        <p:txBody>
          <a:bodyPr>
            <a:spAutoFit/>
          </a:bodyPr>
          <a:lstStyle/>
          <a:p>
            <a:pPr algn="ctr" eaLnBrk="1" fontAlgn="auto" hangingPunct="1">
              <a:spcBef>
                <a:spcPts val="0"/>
              </a:spcBef>
              <a:spcAft>
                <a:spcPts val="0"/>
              </a:spcAft>
              <a:defRPr/>
            </a:pPr>
            <a:r>
              <a:rPr lang="ja-JP" altLang="en-US" sz="3600" u="sng" dirty="0">
                <a:latin typeface="+mn-lt"/>
                <a:ea typeface="+mn-ea"/>
              </a:rPr>
              <a:t>投資できるお金</a:t>
            </a:r>
            <a:r>
              <a:rPr lang="en-US" altLang="ja-JP" sz="3600" u="sng" dirty="0">
                <a:latin typeface="+mn-lt"/>
                <a:ea typeface="+mn-ea"/>
              </a:rPr>
              <a:t>10</a:t>
            </a:r>
            <a:r>
              <a:rPr lang="ja-JP" altLang="en-US" sz="3600" u="sng" dirty="0">
                <a:latin typeface="+mn-lt"/>
                <a:ea typeface="+mn-ea"/>
              </a:rPr>
              <a:t>万円の中から</a:t>
            </a:r>
            <a:r>
              <a:rPr lang="en-US" altLang="ja-JP" sz="3600" u="sng" dirty="0">
                <a:latin typeface="+mn-lt"/>
                <a:ea typeface="+mn-ea"/>
              </a:rPr>
              <a:t>5</a:t>
            </a:r>
            <a:r>
              <a:rPr lang="ja-JP" altLang="en-US" sz="3600" u="sng" dirty="0">
                <a:latin typeface="+mn-lt"/>
                <a:ea typeface="+mn-ea"/>
              </a:rPr>
              <a:t>万円</a:t>
            </a:r>
            <a:endParaRPr lang="en-US" altLang="ja-JP" sz="3600" u="sng" dirty="0">
              <a:latin typeface="+mn-lt"/>
              <a:ea typeface="+mn-ea"/>
            </a:endParaRPr>
          </a:p>
          <a:p>
            <a:pPr algn="ctr" eaLnBrk="1" fontAlgn="auto" hangingPunct="1">
              <a:spcBef>
                <a:spcPts val="0"/>
              </a:spcBef>
              <a:spcAft>
                <a:spcPts val="0"/>
              </a:spcAft>
              <a:defRPr/>
            </a:pPr>
            <a:endParaRPr lang="en-US" altLang="ja-JP" sz="300" u="sng" dirty="0">
              <a:latin typeface="+mn-lt"/>
              <a:ea typeface="+mn-ea"/>
            </a:endParaRPr>
          </a:p>
          <a:p>
            <a:pPr algn="ctr">
              <a:lnSpc>
                <a:spcPts val="5200"/>
              </a:lnSpc>
              <a:defRPr/>
            </a:pPr>
            <a:r>
              <a:rPr lang="ja-JP" altLang="en-US" sz="2800" dirty="0"/>
              <a:t>あなたならどちらの会社に投資しますか？</a:t>
            </a:r>
            <a:endParaRPr lang="en-US" altLang="ja-JP" sz="2800" dirty="0"/>
          </a:p>
        </p:txBody>
      </p:sp>
      <p:pic>
        <p:nvPicPr>
          <p:cNvPr id="111621" name="図 1">
            <a:extLst>
              <a:ext uri="{FF2B5EF4-FFF2-40B4-BE49-F238E27FC236}">
                <a16:creationId xmlns:a16="http://schemas.microsoft.com/office/drawing/2014/main" id="{C8BAAA94-18A7-4B1D-B0ED-AFAB7B3D3A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63" y="4098925"/>
            <a:ext cx="17113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25">
            <a:extLst>
              <a:ext uri="{FF2B5EF4-FFF2-40B4-BE49-F238E27FC236}">
                <a16:creationId xmlns:a16="http://schemas.microsoft.com/office/drawing/2014/main" id="{C04911DF-C94E-41C5-B679-EA810AEA62BE}"/>
              </a:ext>
            </a:extLst>
          </p:cNvPr>
          <p:cNvSpPr/>
          <p:nvPr/>
        </p:nvSpPr>
        <p:spPr>
          <a:xfrm>
            <a:off x="2068513" y="3829050"/>
            <a:ext cx="2305050"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角丸四角形 27">
            <a:extLst>
              <a:ext uri="{FF2B5EF4-FFF2-40B4-BE49-F238E27FC236}">
                <a16:creationId xmlns:a16="http://schemas.microsoft.com/office/drawing/2014/main" id="{3CE53B24-BE53-43B2-889A-06126889E5CB}"/>
              </a:ext>
            </a:extLst>
          </p:cNvPr>
          <p:cNvSpPr/>
          <p:nvPr/>
        </p:nvSpPr>
        <p:spPr bwMode="auto">
          <a:xfrm>
            <a:off x="2547938" y="3355975"/>
            <a:ext cx="1258887" cy="7096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28">
            <a:extLst>
              <a:ext uri="{FF2B5EF4-FFF2-40B4-BE49-F238E27FC236}">
                <a16:creationId xmlns:a16="http://schemas.microsoft.com/office/drawing/2014/main" id="{A7AA4D19-96B2-472E-AE64-7CC34B338AE2}"/>
              </a:ext>
            </a:extLst>
          </p:cNvPr>
          <p:cNvSpPr txBox="1"/>
          <p:nvPr/>
        </p:nvSpPr>
        <p:spPr bwMode="auto">
          <a:xfrm>
            <a:off x="2727325" y="3355975"/>
            <a:ext cx="946150" cy="646113"/>
          </a:xfrm>
          <a:prstGeom prst="rect">
            <a:avLst/>
          </a:prstGeom>
          <a:noFill/>
        </p:spPr>
        <p:txBody>
          <a:bodyPr wrap="none">
            <a:spAutoFit/>
          </a:bodyPr>
          <a:lstStyle/>
          <a:p>
            <a:pPr>
              <a:defRPr/>
            </a:pPr>
            <a:r>
              <a:rPr lang="en-US" altLang="ja-JP" sz="3600" b="1" dirty="0">
                <a:solidFill>
                  <a:schemeClr val="bg1"/>
                </a:solidFill>
                <a:latin typeface="+mn-ea"/>
                <a:ea typeface="+mn-ea"/>
              </a:rPr>
              <a:t>B-1</a:t>
            </a:r>
            <a:endParaRPr lang="ja-JP" altLang="en-US" sz="3600" b="1" dirty="0">
              <a:solidFill>
                <a:schemeClr val="bg1"/>
              </a:solidFill>
              <a:latin typeface="+mn-ea"/>
              <a:ea typeface="+mn-ea"/>
            </a:endParaRPr>
          </a:p>
        </p:txBody>
      </p:sp>
      <p:sp>
        <p:nvSpPr>
          <p:cNvPr id="111625" name="テキスト ボックス 12">
            <a:extLst>
              <a:ext uri="{FF2B5EF4-FFF2-40B4-BE49-F238E27FC236}">
                <a16:creationId xmlns:a16="http://schemas.microsoft.com/office/drawing/2014/main" id="{25736452-C2D5-44FB-AC63-0B874F140B5B}"/>
              </a:ext>
            </a:extLst>
          </p:cNvPr>
          <p:cNvSpPr txBox="1">
            <a:spLocks noChangeArrowheads="1"/>
          </p:cNvSpPr>
          <p:nvPr/>
        </p:nvSpPr>
        <p:spPr bwMode="auto">
          <a:xfrm>
            <a:off x="2081213" y="4233863"/>
            <a:ext cx="230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家具製造・販売業</a:t>
            </a:r>
          </a:p>
        </p:txBody>
      </p:sp>
      <p:pic>
        <p:nvPicPr>
          <p:cNvPr id="111626" name="図 1">
            <a:extLst>
              <a:ext uri="{FF2B5EF4-FFF2-40B4-BE49-F238E27FC236}">
                <a16:creationId xmlns:a16="http://schemas.microsoft.com/office/drawing/2014/main" id="{4B6C501B-81F2-44CE-A2C3-A044CBBE890E}"/>
              </a:ext>
            </a:extLst>
          </p:cNvPr>
          <p:cNvPicPr>
            <a:picLocks noChangeAspect="1"/>
          </p:cNvPicPr>
          <p:nvPr/>
        </p:nvPicPr>
        <p:blipFill>
          <a:blip r:embed="rId5">
            <a:extLst>
              <a:ext uri="{28A0092B-C50C-407E-A947-70E740481C1C}">
                <a14:useLocalDpi xmlns:a14="http://schemas.microsoft.com/office/drawing/2010/main" val="0"/>
              </a:ext>
            </a:extLst>
          </a:blip>
          <a:srcRect l="14851" t="12473" r="13992" b="16544"/>
          <a:stretch>
            <a:fillRect/>
          </a:stretch>
        </p:blipFill>
        <p:spPr bwMode="auto">
          <a:xfrm>
            <a:off x="4802188" y="4908550"/>
            <a:ext cx="23907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7" name="図 2">
            <a:extLst>
              <a:ext uri="{FF2B5EF4-FFF2-40B4-BE49-F238E27FC236}">
                <a16:creationId xmlns:a16="http://schemas.microsoft.com/office/drawing/2014/main" id="{1D90AD27-E495-4FBF-8775-CBF811702D47}"/>
              </a:ext>
            </a:extLst>
          </p:cNvPr>
          <p:cNvPicPr>
            <a:picLocks noChangeAspect="1"/>
          </p:cNvPicPr>
          <p:nvPr/>
        </p:nvPicPr>
        <p:blipFill>
          <a:blip r:embed="rId6">
            <a:extLst>
              <a:ext uri="{28A0092B-C50C-407E-A947-70E740481C1C}">
                <a14:useLocalDpi xmlns:a14="http://schemas.microsoft.com/office/drawing/2010/main" val="0"/>
              </a:ext>
            </a:extLst>
          </a:blip>
          <a:srcRect l="24158" t="13034" r="21973" b="33871"/>
          <a:stretch>
            <a:fillRect/>
          </a:stretch>
        </p:blipFill>
        <p:spPr bwMode="auto">
          <a:xfrm>
            <a:off x="2184400" y="4972050"/>
            <a:ext cx="20955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a:extLst>
              <a:ext uri="{FF2B5EF4-FFF2-40B4-BE49-F238E27FC236}">
                <a16:creationId xmlns:a16="http://schemas.microsoft.com/office/drawing/2014/main" id="{80A0D9FA-2AF9-4A73-8F5C-2466A16759B7}"/>
              </a:ext>
            </a:extLst>
          </p:cNvPr>
          <p:cNvSpPr/>
          <p:nvPr/>
        </p:nvSpPr>
        <p:spPr>
          <a:xfrm>
            <a:off x="4775200" y="3829050"/>
            <a:ext cx="2303463"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a:extLst>
              <a:ext uri="{FF2B5EF4-FFF2-40B4-BE49-F238E27FC236}">
                <a16:creationId xmlns:a16="http://schemas.microsoft.com/office/drawing/2014/main" id="{ECDB2C76-8E6D-4CB2-93C4-96051C890400}"/>
              </a:ext>
            </a:extLst>
          </p:cNvPr>
          <p:cNvSpPr/>
          <p:nvPr/>
        </p:nvSpPr>
        <p:spPr bwMode="auto">
          <a:xfrm>
            <a:off x="5278438" y="3389313"/>
            <a:ext cx="1260475" cy="709612"/>
          </a:xfrm>
          <a:prstGeom prst="roundRect">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a:extLst>
              <a:ext uri="{FF2B5EF4-FFF2-40B4-BE49-F238E27FC236}">
                <a16:creationId xmlns:a16="http://schemas.microsoft.com/office/drawing/2014/main" id="{945CD03B-8CBB-409B-99E3-D04A6D7611E9}"/>
              </a:ext>
            </a:extLst>
          </p:cNvPr>
          <p:cNvSpPr txBox="1"/>
          <p:nvPr/>
        </p:nvSpPr>
        <p:spPr bwMode="auto">
          <a:xfrm>
            <a:off x="5457825" y="3389313"/>
            <a:ext cx="946150" cy="646112"/>
          </a:xfrm>
          <a:prstGeom prst="rect">
            <a:avLst/>
          </a:prstGeom>
          <a:noFill/>
        </p:spPr>
        <p:txBody>
          <a:bodyPr wrap="none">
            <a:spAutoFit/>
          </a:bodyPr>
          <a:lstStyle/>
          <a:p>
            <a:pPr>
              <a:defRPr/>
            </a:pPr>
            <a:r>
              <a:rPr lang="en-US" altLang="ja-JP" sz="3600" b="1" dirty="0">
                <a:solidFill>
                  <a:schemeClr val="bg1"/>
                </a:solidFill>
                <a:latin typeface="+mn-ea"/>
                <a:ea typeface="+mn-ea"/>
              </a:rPr>
              <a:t>B-2</a:t>
            </a:r>
            <a:endParaRPr lang="ja-JP" altLang="en-US" sz="3600" b="1" dirty="0">
              <a:solidFill>
                <a:schemeClr val="bg1"/>
              </a:solidFill>
              <a:latin typeface="+mn-ea"/>
              <a:ea typeface="+mn-ea"/>
            </a:endParaRPr>
          </a:p>
        </p:txBody>
      </p:sp>
      <p:sp>
        <p:nvSpPr>
          <p:cNvPr id="111631" name="テキスト ボックス 11">
            <a:extLst>
              <a:ext uri="{FF2B5EF4-FFF2-40B4-BE49-F238E27FC236}">
                <a16:creationId xmlns:a16="http://schemas.microsoft.com/office/drawing/2014/main" id="{5709FBE4-D176-4787-80BF-6FF3213D133F}"/>
              </a:ext>
            </a:extLst>
          </p:cNvPr>
          <p:cNvSpPr txBox="1">
            <a:spLocks noChangeArrowheads="1"/>
          </p:cNvSpPr>
          <p:nvPr/>
        </p:nvSpPr>
        <p:spPr bwMode="auto">
          <a:xfrm>
            <a:off x="4911725" y="421798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自動車製造業</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テキスト ボックス 6">
            <a:extLst>
              <a:ext uri="{FF2B5EF4-FFF2-40B4-BE49-F238E27FC236}">
                <a16:creationId xmlns:a16="http://schemas.microsoft.com/office/drawing/2014/main" id="{1F430FDB-4B73-4FE1-B682-116068DC3224}"/>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ルール説明</a:t>
            </a:r>
          </a:p>
        </p:txBody>
      </p:sp>
      <p:sp>
        <p:nvSpPr>
          <p:cNvPr id="113667" name="テキスト ボックス 21">
            <a:extLst>
              <a:ext uri="{FF2B5EF4-FFF2-40B4-BE49-F238E27FC236}">
                <a16:creationId xmlns:a16="http://schemas.microsoft.com/office/drawing/2014/main" id="{1AC03F38-1C54-4B15-8EF3-9BE6ECBEEEE9}"/>
              </a:ext>
            </a:extLst>
          </p:cNvPr>
          <p:cNvSpPr txBox="1">
            <a:spLocks noChangeArrowheads="1"/>
          </p:cNvSpPr>
          <p:nvPr/>
        </p:nvSpPr>
        <p:spPr bwMode="auto">
          <a:xfrm>
            <a:off x="609600" y="1536700"/>
            <a:ext cx="81232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a:solidFill>
                  <a:srgbClr val="000000"/>
                </a:solidFill>
              </a:rPr>
              <a:t>3</a:t>
            </a:r>
            <a:r>
              <a:rPr lang="ja-JP" altLang="en-US" sz="2800">
                <a:solidFill>
                  <a:srgbClr val="000000"/>
                </a:solidFill>
              </a:rPr>
              <a:t>年後、購入した株の値段が上がるのか下がるのか、</a:t>
            </a:r>
            <a:endParaRPr lang="en-US" altLang="ja-JP" sz="2800">
              <a:solidFill>
                <a:srgbClr val="000000"/>
              </a:solidFill>
            </a:endParaRPr>
          </a:p>
          <a:p>
            <a:pPr eaLnBrk="1" hangingPunct="1"/>
            <a:r>
              <a:rPr lang="ja-JP" altLang="en-US" sz="2800">
                <a:solidFill>
                  <a:srgbClr val="000000"/>
                </a:solidFill>
              </a:rPr>
              <a:t>それを予想しながら投資先を選びましょう。</a:t>
            </a:r>
          </a:p>
        </p:txBody>
      </p:sp>
      <p:grpSp>
        <p:nvGrpSpPr>
          <p:cNvPr id="113668" name="グループ化 1">
            <a:extLst>
              <a:ext uri="{FF2B5EF4-FFF2-40B4-BE49-F238E27FC236}">
                <a16:creationId xmlns:a16="http://schemas.microsoft.com/office/drawing/2014/main" id="{29A42705-D315-4C37-B315-954D0A2E8779}"/>
              </a:ext>
            </a:extLst>
          </p:cNvPr>
          <p:cNvGrpSpPr>
            <a:grpSpLocks/>
          </p:cNvGrpSpPr>
          <p:nvPr/>
        </p:nvGrpSpPr>
        <p:grpSpPr bwMode="auto">
          <a:xfrm>
            <a:off x="392113" y="3603625"/>
            <a:ext cx="1162050" cy="1189038"/>
            <a:chOff x="355597" y="3946677"/>
            <a:chExt cx="1368425" cy="1400541"/>
          </a:xfrm>
        </p:grpSpPr>
        <p:sp>
          <p:nvSpPr>
            <p:cNvPr id="23" name="円/楕円 22">
              <a:extLst>
                <a:ext uri="{FF2B5EF4-FFF2-40B4-BE49-F238E27FC236}">
                  <a16:creationId xmlns:a16="http://schemas.microsoft.com/office/drawing/2014/main" id="{8F6B72C1-FF90-4708-AA98-C8B034FD7DF4}"/>
                </a:ext>
              </a:extLst>
            </p:cNvPr>
            <p:cNvSpPr/>
            <p:nvPr/>
          </p:nvSpPr>
          <p:spPr bwMode="auto">
            <a:xfrm rot="21132536">
              <a:off x="355597" y="3946677"/>
              <a:ext cx="1368425" cy="135940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3697" name="図 46">
              <a:extLst>
                <a:ext uri="{FF2B5EF4-FFF2-40B4-BE49-F238E27FC236}">
                  <a16:creationId xmlns:a16="http://schemas.microsoft.com/office/drawing/2014/main" id="{D3504A68-4397-4752-A127-A4F226DF77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44577">
              <a:off x="511609" y="4369987"/>
              <a:ext cx="1104684" cy="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98" name="グループ化 74">
              <a:extLst>
                <a:ext uri="{FF2B5EF4-FFF2-40B4-BE49-F238E27FC236}">
                  <a16:creationId xmlns:a16="http://schemas.microsoft.com/office/drawing/2014/main" id="{62FC20DD-BCCE-4970-8746-BED304D9FE23}"/>
                </a:ext>
              </a:extLst>
            </p:cNvPr>
            <p:cNvGrpSpPr>
              <a:grpSpLocks/>
            </p:cNvGrpSpPr>
            <p:nvPr/>
          </p:nvGrpSpPr>
          <p:grpSpPr bwMode="auto">
            <a:xfrm rot="-304611">
              <a:off x="564814" y="4018947"/>
              <a:ext cx="867058" cy="292099"/>
              <a:chOff x="6208713" y="3470275"/>
              <a:chExt cx="1838325" cy="598488"/>
            </a:xfrm>
          </p:grpSpPr>
          <p:sp>
            <p:nvSpPr>
              <p:cNvPr id="26" name="台形 25">
                <a:extLst>
                  <a:ext uri="{FF2B5EF4-FFF2-40B4-BE49-F238E27FC236}">
                    <a16:creationId xmlns:a16="http://schemas.microsoft.com/office/drawing/2014/main" id="{A5D194AD-564E-4EC3-B3E0-397EBFAB75AD}"/>
                  </a:ext>
                </a:extLst>
              </p:cNvPr>
              <p:cNvSpPr/>
              <p:nvPr/>
            </p:nvSpPr>
            <p:spPr>
              <a:xfrm rot="12439929">
                <a:off x="7351432" y="3430535"/>
                <a:ext cx="130796" cy="33714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台形 26">
                <a:extLst>
                  <a:ext uri="{FF2B5EF4-FFF2-40B4-BE49-F238E27FC236}">
                    <a16:creationId xmlns:a16="http://schemas.microsoft.com/office/drawing/2014/main" id="{9C86DB62-ABAF-4621-928B-9546A3B62093}"/>
                  </a:ext>
                </a:extLst>
              </p:cNvPr>
              <p:cNvSpPr/>
              <p:nvPr/>
            </p:nvSpPr>
            <p:spPr>
              <a:xfrm rot="13802054">
                <a:off x="7673653" y="3778337"/>
                <a:ext cx="118769" cy="380501"/>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台形 27">
                <a:extLst>
                  <a:ext uri="{FF2B5EF4-FFF2-40B4-BE49-F238E27FC236}">
                    <a16:creationId xmlns:a16="http://schemas.microsoft.com/office/drawing/2014/main" id="{70316B81-1C19-4DC5-A1AF-1BF355CAC7E6}"/>
                  </a:ext>
                </a:extLst>
              </p:cNvPr>
              <p:cNvSpPr/>
              <p:nvPr/>
            </p:nvSpPr>
            <p:spPr>
              <a:xfrm rot="10800000">
                <a:off x="7012076" y="3463195"/>
                <a:ext cx="134761" cy="383123"/>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台形 28">
                <a:extLst>
                  <a:ext uri="{FF2B5EF4-FFF2-40B4-BE49-F238E27FC236}">
                    <a16:creationId xmlns:a16="http://schemas.microsoft.com/office/drawing/2014/main" id="{68772290-3D74-4A31-9547-57C46BC2B85E}"/>
                  </a:ext>
                </a:extLst>
              </p:cNvPr>
              <p:cNvSpPr/>
              <p:nvPr/>
            </p:nvSpPr>
            <p:spPr>
              <a:xfrm rot="8702653">
                <a:off x="6474282" y="3499375"/>
                <a:ext cx="174396" cy="325654"/>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台形 29">
                <a:extLst>
                  <a:ext uri="{FF2B5EF4-FFF2-40B4-BE49-F238E27FC236}">
                    <a16:creationId xmlns:a16="http://schemas.microsoft.com/office/drawing/2014/main" id="{360B2B2B-D8C4-4A1C-9850-DAFB527BA26C}"/>
                  </a:ext>
                </a:extLst>
              </p:cNvPr>
              <p:cNvSpPr/>
              <p:nvPr/>
            </p:nvSpPr>
            <p:spPr>
              <a:xfrm rot="7766294">
                <a:off x="6178227" y="3659744"/>
                <a:ext cx="126432" cy="38842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3699" name="テキスト ボックス 2">
              <a:extLst>
                <a:ext uri="{FF2B5EF4-FFF2-40B4-BE49-F238E27FC236}">
                  <a16:creationId xmlns:a16="http://schemas.microsoft.com/office/drawing/2014/main" id="{F1B7D790-DFD1-437C-9041-706FCC234DFD}"/>
                </a:ext>
              </a:extLst>
            </p:cNvPr>
            <p:cNvSpPr txBox="1">
              <a:spLocks noChangeArrowheads="1"/>
            </p:cNvSpPr>
            <p:nvPr/>
          </p:nvSpPr>
          <p:spPr bwMode="auto">
            <a:xfrm>
              <a:off x="619154" y="4803522"/>
              <a:ext cx="888049" cy="54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400" b="1"/>
                <a:t>5</a:t>
              </a:r>
              <a:r>
                <a:rPr lang="ja-JP" altLang="en-US" sz="1600" b="1"/>
                <a:t>万円</a:t>
              </a:r>
              <a:endParaRPr lang="ja-JP" altLang="en-US" sz="2400" b="1"/>
            </a:p>
          </p:txBody>
        </p:sp>
      </p:grpSp>
      <p:grpSp>
        <p:nvGrpSpPr>
          <p:cNvPr id="113669" name="グループ化 23">
            <a:extLst>
              <a:ext uri="{FF2B5EF4-FFF2-40B4-BE49-F238E27FC236}">
                <a16:creationId xmlns:a16="http://schemas.microsoft.com/office/drawing/2014/main" id="{221BD7BA-BDB5-4D59-80E3-41EF8051A15B}"/>
              </a:ext>
            </a:extLst>
          </p:cNvPr>
          <p:cNvGrpSpPr>
            <a:grpSpLocks/>
          </p:cNvGrpSpPr>
          <p:nvPr/>
        </p:nvGrpSpPr>
        <p:grpSpPr bwMode="auto">
          <a:xfrm rot="-426943">
            <a:off x="995363" y="2736850"/>
            <a:ext cx="1962150" cy="769938"/>
            <a:chOff x="728621" y="2041188"/>
            <a:chExt cx="1961986" cy="769413"/>
          </a:xfrm>
        </p:grpSpPr>
        <p:sp>
          <p:nvSpPr>
            <p:cNvPr id="113693" name="テキスト ボックス 20">
              <a:extLst>
                <a:ext uri="{FF2B5EF4-FFF2-40B4-BE49-F238E27FC236}">
                  <a16:creationId xmlns:a16="http://schemas.microsoft.com/office/drawing/2014/main" id="{8B95B8D8-1C36-4801-B53B-E06FEAB84C7F}"/>
                </a:ext>
              </a:extLst>
            </p:cNvPr>
            <p:cNvSpPr txBox="1">
              <a:spLocks noChangeArrowheads="1"/>
            </p:cNvSpPr>
            <p:nvPr/>
          </p:nvSpPr>
          <p:spPr bwMode="auto">
            <a:xfrm flipH="1">
              <a:off x="1019534" y="2041188"/>
              <a:ext cx="1408293" cy="7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ドッチニ</a:t>
              </a:r>
              <a:endParaRPr lang="en-US" altLang="ja-JP" sz="2200"/>
            </a:p>
            <a:p>
              <a:pPr algn="ctr"/>
              <a:r>
                <a:rPr lang="ja-JP" altLang="en-US" sz="2200"/>
                <a:t>シヨウカナ</a:t>
              </a:r>
            </a:p>
          </p:txBody>
        </p:sp>
        <p:cxnSp>
          <p:nvCxnSpPr>
            <p:cNvPr id="57" name="直線コネクタ 56">
              <a:extLst>
                <a:ext uri="{FF2B5EF4-FFF2-40B4-BE49-F238E27FC236}">
                  <a16:creationId xmlns:a16="http://schemas.microsoft.com/office/drawing/2014/main" id="{E43D36D2-739E-4AAD-A798-FC7AD9E4DB2E}"/>
                </a:ext>
              </a:extLst>
            </p:cNvPr>
            <p:cNvCxnSpPr/>
            <p:nvPr/>
          </p:nvCxnSpPr>
          <p:spPr bwMode="auto">
            <a:xfrm flipV="1">
              <a:off x="2406305" y="2321826"/>
              <a:ext cx="284138" cy="391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BECA749-D74E-4172-8371-B71E340C3DA0}"/>
                </a:ext>
              </a:extLst>
            </p:cNvPr>
            <p:cNvCxnSpPr/>
            <p:nvPr/>
          </p:nvCxnSpPr>
          <p:spPr bwMode="auto">
            <a:xfrm flipH="1" flipV="1">
              <a:off x="728275" y="2348167"/>
              <a:ext cx="322235" cy="36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3670" name="図 1">
            <a:extLst>
              <a:ext uri="{FF2B5EF4-FFF2-40B4-BE49-F238E27FC236}">
                <a16:creationId xmlns:a16="http://schemas.microsoft.com/office/drawing/2014/main" id="{066CEC24-4AD7-47EE-AF60-45BF6F2321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3335338"/>
            <a:ext cx="165576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右矢印 35">
            <a:extLst>
              <a:ext uri="{FF2B5EF4-FFF2-40B4-BE49-F238E27FC236}">
                <a16:creationId xmlns:a16="http://schemas.microsoft.com/office/drawing/2014/main" id="{7DFC6E73-5136-4ABB-ABD5-C8BF2D16584C}"/>
              </a:ext>
            </a:extLst>
          </p:cNvPr>
          <p:cNvSpPr/>
          <p:nvPr/>
        </p:nvSpPr>
        <p:spPr bwMode="auto">
          <a:xfrm>
            <a:off x="2944813" y="3543300"/>
            <a:ext cx="1441450" cy="48418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右矢印 59">
            <a:extLst>
              <a:ext uri="{FF2B5EF4-FFF2-40B4-BE49-F238E27FC236}">
                <a16:creationId xmlns:a16="http://schemas.microsoft.com/office/drawing/2014/main" id="{ECBEAF6B-6C2E-488C-8B27-968FEF7C3B1D}"/>
              </a:ext>
            </a:extLst>
          </p:cNvPr>
          <p:cNvSpPr/>
          <p:nvPr/>
        </p:nvSpPr>
        <p:spPr bwMode="auto">
          <a:xfrm>
            <a:off x="2944813" y="5464175"/>
            <a:ext cx="1441450" cy="48418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a:extLst>
              <a:ext uri="{FF2B5EF4-FFF2-40B4-BE49-F238E27FC236}">
                <a16:creationId xmlns:a16="http://schemas.microsoft.com/office/drawing/2014/main" id="{64D2899C-1CAA-4846-B53F-33587148D36C}"/>
              </a:ext>
            </a:extLst>
          </p:cNvPr>
          <p:cNvSpPr/>
          <p:nvPr/>
        </p:nvSpPr>
        <p:spPr>
          <a:xfrm>
            <a:off x="4406900" y="2925763"/>
            <a:ext cx="2397125" cy="155098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テキスト ボックス 11">
            <a:extLst>
              <a:ext uri="{FF2B5EF4-FFF2-40B4-BE49-F238E27FC236}">
                <a16:creationId xmlns:a16="http://schemas.microsoft.com/office/drawing/2014/main" id="{D56F2033-99D8-4F9E-BB06-9DCFCBA196D2}"/>
              </a:ext>
            </a:extLst>
          </p:cNvPr>
          <p:cNvSpPr txBox="1">
            <a:spLocks noChangeArrowheads="1"/>
          </p:cNvSpPr>
          <p:nvPr/>
        </p:nvSpPr>
        <p:spPr bwMode="auto">
          <a:xfrm>
            <a:off x="4406900" y="2776538"/>
            <a:ext cx="2397125" cy="338137"/>
          </a:xfrm>
          <a:prstGeom prst="rect">
            <a:avLst/>
          </a:prstGeom>
          <a:solidFill>
            <a:schemeClr val="bg1">
              <a:lumMod val="65000"/>
            </a:schemeClr>
          </a:solidFill>
          <a:ln w="19050">
            <a:solidFill>
              <a:schemeClr val="bg1">
                <a:lumMod val="65000"/>
              </a:schemeClr>
            </a:solid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600" b="1" dirty="0">
                <a:solidFill>
                  <a:schemeClr val="bg1"/>
                </a:solidFill>
              </a:rPr>
              <a:t>【B-1】 </a:t>
            </a:r>
            <a:r>
              <a:rPr lang="ja-JP" altLang="en-US" sz="1600" b="1" dirty="0">
                <a:solidFill>
                  <a:schemeClr val="bg1"/>
                </a:solidFill>
              </a:rPr>
              <a:t>家具製造・販売業</a:t>
            </a:r>
          </a:p>
        </p:txBody>
      </p:sp>
      <p:sp>
        <p:nvSpPr>
          <p:cNvPr id="72" name="正方形/長方形 71">
            <a:extLst>
              <a:ext uri="{FF2B5EF4-FFF2-40B4-BE49-F238E27FC236}">
                <a16:creationId xmlns:a16="http://schemas.microsoft.com/office/drawing/2014/main" id="{3669481C-9CA8-48AB-BFF6-2E86875D96CE}"/>
              </a:ext>
            </a:extLst>
          </p:cNvPr>
          <p:cNvSpPr/>
          <p:nvPr/>
        </p:nvSpPr>
        <p:spPr>
          <a:xfrm>
            <a:off x="4416425" y="4870450"/>
            <a:ext cx="2397125" cy="1550988"/>
          </a:xfrm>
          <a:prstGeom prst="rect">
            <a:avLst/>
          </a:prstGeom>
          <a:noFill/>
          <a:ln w="19050">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676" name="テキスト ボックス 11">
            <a:extLst>
              <a:ext uri="{FF2B5EF4-FFF2-40B4-BE49-F238E27FC236}">
                <a16:creationId xmlns:a16="http://schemas.microsoft.com/office/drawing/2014/main" id="{CA324BFD-C498-4090-80ED-FF25B1760A31}"/>
              </a:ext>
            </a:extLst>
          </p:cNvPr>
          <p:cNvSpPr txBox="1">
            <a:spLocks noChangeArrowheads="1"/>
          </p:cNvSpPr>
          <p:nvPr/>
        </p:nvSpPr>
        <p:spPr bwMode="auto">
          <a:xfrm>
            <a:off x="4416425" y="4721225"/>
            <a:ext cx="2397125" cy="338138"/>
          </a:xfrm>
          <a:prstGeom prst="rect">
            <a:avLst/>
          </a:prstGeom>
          <a:solidFill>
            <a:srgbClr val="4F86C6"/>
          </a:solidFill>
          <a:ln w="19050">
            <a:solidFill>
              <a:srgbClr val="4F86C6"/>
            </a:solidFill>
            <a:miter lim="800000"/>
            <a:headEnd/>
            <a:tailEnd/>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chemeClr val="bg1"/>
                </a:solidFill>
              </a:rPr>
              <a:t>【B-2】 </a:t>
            </a:r>
            <a:r>
              <a:rPr lang="ja-JP" altLang="en-US" sz="1600" b="1">
                <a:solidFill>
                  <a:schemeClr val="bg1"/>
                </a:solidFill>
              </a:rPr>
              <a:t>自動車製造業</a:t>
            </a:r>
            <a:endParaRPr lang="ja-JP" altLang="en-US" sz="1100" b="1">
              <a:solidFill>
                <a:schemeClr val="bg1"/>
              </a:solidFill>
            </a:endParaRPr>
          </a:p>
        </p:txBody>
      </p:sp>
      <p:cxnSp>
        <p:nvCxnSpPr>
          <p:cNvPr id="48" name="直線コネクタ 47">
            <a:extLst>
              <a:ext uri="{FF2B5EF4-FFF2-40B4-BE49-F238E27FC236}">
                <a16:creationId xmlns:a16="http://schemas.microsoft.com/office/drawing/2014/main" id="{3A00ACBB-0F94-4A23-9ED4-5521887EDCB5}"/>
              </a:ext>
            </a:extLst>
          </p:cNvPr>
          <p:cNvCxnSpPr/>
          <p:nvPr/>
        </p:nvCxnSpPr>
        <p:spPr>
          <a:xfrm>
            <a:off x="2944813" y="3175000"/>
            <a:ext cx="0" cy="3248025"/>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78" name="ドーナツ 77">
            <a:extLst>
              <a:ext uri="{FF2B5EF4-FFF2-40B4-BE49-F238E27FC236}">
                <a16:creationId xmlns:a16="http://schemas.microsoft.com/office/drawing/2014/main" id="{19C19185-7836-4CF7-BB7F-2B8367F6017D}"/>
              </a:ext>
            </a:extLst>
          </p:cNvPr>
          <p:cNvSpPr/>
          <p:nvPr/>
        </p:nvSpPr>
        <p:spPr>
          <a:xfrm>
            <a:off x="3309938" y="5426075"/>
            <a:ext cx="554037" cy="541338"/>
          </a:xfrm>
          <a:prstGeom prst="donut">
            <a:avLst>
              <a:gd name="adj" fmla="val 236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113679" name="図 20">
            <a:extLst>
              <a:ext uri="{FF2B5EF4-FFF2-40B4-BE49-F238E27FC236}">
                <a16:creationId xmlns:a16="http://schemas.microsoft.com/office/drawing/2014/main" id="{A3A8384A-CF56-4B53-8359-AAF4B0450685}"/>
              </a:ext>
            </a:extLst>
          </p:cNvPr>
          <p:cNvPicPr>
            <a:picLocks noChangeAspect="1"/>
          </p:cNvPicPr>
          <p:nvPr/>
        </p:nvPicPr>
        <p:blipFill>
          <a:blip r:embed="rId5">
            <a:extLst>
              <a:ext uri="{28A0092B-C50C-407E-A947-70E740481C1C}">
                <a14:useLocalDpi xmlns:a14="http://schemas.microsoft.com/office/drawing/2010/main" val="0"/>
              </a:ext>
            </a:extLst>
          </a:blip>
          <a:srcRect r="48558" b="56284"/>
          <a:stretch>
            <a:fillRect/>
          </a:stretch>
        </p:blipFill>
        <p:spPr bwMode="auto">
          <a:xfrm rot="-349354">
            <a:off x="7593013" y="3678238"/>
            <a:ext cx="1090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乗算記号 78">
            <a:extLst>
              <a:ext uri="{FF2B5EF4-FFF2-40B4-BE49-F238E27FC236}">
                <a16:creationId xmlns:a16="http://schemas.microsoft.com/office/drawing/2014/main" id="{D951B412-8FBC-4683-9083-16273B0B4C3B}"/>
              </a:ext>
            </a:extLst>
          </p:cNvPr>
          <p:cNvSpPr/>
          <p:nvPr/>
        </p:nvSpPr>
        <p:spPr>
          <a:xfrm>
            <a:off x="3227388" y="3313113"/>
            <a:ext cx="720725" cy="750887"/>
          </a:xfrm>
          <a:prstGeom prst="mathMultiply">
            <a:avLst>
              <a:gd name="adj1" fmla="val 155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右矢印 90">
            <a:extLst>
              <a:ext uri="{FF2B5EF4-FFF2-40B4-BE49-F238E27FC236}">
                <a16:creationId xmlns:a16="http://schemas.microsoft.com/office/drawing/2014/main" id="{FE3F71EF-3B63-4BF2-ABC7-C2DB4D2CE9C4}"/>
              </a:ext>
            </a:extLst>
          </p:cNvPr>
          <p:cNvSpPr/>
          <p:nvPr/>
        </p:nvSpPr>
        <p:spPr>
          <a:xfrm>
            <a:off x="6818313" y="3530600"/>
            <a:ext cx="679450" cy="48577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右矢印 91">
            <a:extLst>
              <a:ext uri="{FF2B5EF4-FFF2-40B4-BE49-F238E27FC236}">
                <a16:creationId xmlns:a16="http://schemas.microsoft.com/office/drawing/2014/main" id="{B418BB73-0813-4670-AAC3-E5B8ACAC7225}"/>
              </a:ext>
            </a:extLst>
          </p:cNvPr>
          <p:cNvSpPr/>
          <p:nvPr/>
        </p:nvSpPr>
        <p:spPr>
          <a:xfrm>
            <a:off x="6818313" y="5484813"/>
            <a:ext cx="679450" cy="485775"/>
          </a:xfrm>
          <a:prstGeom prst="rightArrow">
            <a:avLst/>
          </a:prstGeom>
          <a:solidFill>
            <a:srgbClr val="4F8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3683" name="図 84">
            <a:extLst>
              <a:ext uri="{FF2B5EF4-FFF2-40B4-BE49-F238E27FC236}">
                <a16:creationId xmlns:a16="http://schemas.microsoft.com/office/drawing/2014/main" id="{29BA62E3-4F5C-469D-93F8-9BBC9E20D9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1700" y="4087813"/>
            <a:ext cx="17970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4" name="テキスト ボックス 20">
            <a:extLst>
              <a:ext uri="{FF2B5EF4-FFF2-40B4-BE49-F238E27FC236}">
                <a16:creationId xmlns:a16="http://schemas.microsoft.com/office/drawing/2014/main" id="{FC2C1281-3B63-4263-9BB8-39CB2C434BD2}"/>
              </a:ext>
            </a:extLst>
          </p:cNvPr>
          <p:cNvSpPr txBox="1">
            <a:spLocks noChangeArrowheads="1"/>
          </p:cNvSpPr>
          <p:nvPr/>
        </p:nvSpPr>
        <p:spPr bwMode="auto">
          <a:xfrm rot="21403708" flipH="1">
            <a:off x="7516813" y="3265488"/>
            <a:ext cx="1266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a:t>3</a:t>
            </a:r>
            <a:r>
              <a:rPr lang="ja-JP" altLang="en-US"/>
              <a:t>ネンゴ・・・</a:t>
            </a:r>
          </a:p>
        </p:txBody>
      </p:sp>
      <p:grpSp>
        <p:nvGrpSpPr>
          <p:cNvPr id="113685" name="グループ化 31">
            <a:extLst>
              <a:ext uri="{FF2B5EF4-FFF2-40B4-BE49-F238E27FC236}">
                <a16:creationId xmlns:a16="http://schemas.microsoft.com/office/drawing/2014/main" id="{70FA7179-26FE-4F8A-BD16-E529531C0A1C}"/>
              </a:ext>
            </a:extLst>
          </p:cNvPr>
          <p:cNvGrpSpPr>
            <a:grpSpLocks/>
          </p:cNvGrpSpPr>
          <p:nvPr/>
        </p:nvGrpSpPr>
        <p:grpSpPr bwMode="auto">
          <a:xfrm rot="865039">
            <a:off x="3370263" y="4699000"/>
            <a:ext cx="795337" cy="698500"/>
            <a:chOff x="3051019" y="3653053"/>
            <a:chExt cx="794204" cy="699861"/>
          </a:xfrm>
        </p:grpSpPr>
        <p:sp>
          <p:nvSpPr>
            <p:cNvPr id="31" name="二等辺三角形 30">
              <a:extLst>
                <a:ext uri="{FF2B5EF4-FFF2-40B4-BE49-F238E27FC236}">
                  <a16:creationId xmlns:a16="http://schemas.microsoft.com/office/drawing/2014/main" id="{4581FA06-D90B-4978-A8FD-EEB4C8E3A848}"/>
                </a:ext>
              </a:extLst>
            </p:cNvPr>
            <p:cNvSpPr/>
            <p:nvPr/>
          </p:nvSpPr>
          <p:spPr>
            <a:xfrm flipV="1">
              <a:off x="3150264" y="3949360"/>
              <a:ext cx="367775" cy="348340"/>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692" name="テキスト ボックス 20">
              <a:extLst>
                <a:ext uri="{FF2B5EF4-FFF2-40B4-BE49-F238E27FC236}">
                  <a16:creationId xmlns:a16="http://schemas.microsoft.com/office/drawing/2014/main" id="{B2E634C3-D30B-4930-93D6-6A5DC32CED85}"/>
                </a:ext>
              </a:extLst>
            </p:cNvPr>
            <p:cNvSpPr txBox="1">
              <a:spLocks noChangeArrowheads="1"/>
            </p:cNvSpPr>
            <p:nvPr/>
          </p:nvSpPr>
          <p:spPr bwMode="auto">
            <a:xfrm rot="21403708" flipH="1">
              <a:off x="3051019" y="3653053"/>
              <a:ext cx="794204" cy="523991"/>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t>こっちに</a:t>
              </a:r>
              <a:endParaRPr lang="en-US" altLang="ja-JP" sz="1400"/>
            </a:p>
            <a:p>
              <a:pPr algn="ctr"/>
              <a:r>
                <a:rPr lang="ja-JP" altLang="en-US" sz="1400"/>
                <a:t>決めた</a:t>
              </a:r>
              <a:r>
                <a:rPr lang="en-US" altLang="ja-JP" sz="1400"/>
                <a:t>!</a:t>
              </a:r>
              <a:endParaRPr lang="ja-JP" altLang="en-US" sz="1400"/>
            </a:p>
          </p:txBody>
        </p:sp>
      </p:grpSp>
      <p:pic>
        <p:nvPicPr>
          <p:cNvPr id="113686" name="図 20">
            <a:extLst>
              <a:ext uri="{FF2B5EF4-FFF2-40B4-BE49-F238E27FC236}">
                <a16:creationId xmlns:a16="http://schemas.microsoft.com/office/drawing/2014/main" id="{69882057-6371-4AD7-AA0B-5CE71775C2B2}"/>
              </a:ext>
            </a:extLst>
          </p:cNvPr>
          <p:cNvPicPr>
            <a:picLocks noChangeAspect="1"/>
          </p:cNvPicPr>
          <p:nvPr/>
        </p:nvPicPr>
        <p:blipFill>
          <a:blip r:embed="rId7">
            <a:extLst>
              <a:ext uri="{28A0092B-C50C-407E-A947-70E740481C1C}">
                <a14:useLocalDpi xmlns:a14="http://schemas.microsoft.com/office/drawing/2010/main" val="0"/>
              </a:ext>
            </a:extLst>
          </a:blip>
          <a:srcRect r="48558" b="56284"/>
          <a:stretch>
            <a:fillRect/>
          </a:stretch>
        </p:blipFill>
        <p:spPr bwMode="auto">
          <a:xfrm>
            <a:off x="588963" y="5168900"/>
            <a:ext cx="833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7" name="テキスト ボックス 2">
            <a:extLst>
              <a:ext uri="{FF2B5EF4-FFF2-40B4-BE49-F238E27FC236}">
                <a16:creationId xmlns:a16="http://schemas.microsoft.com/office/drawing/2014/main" id="{3FA34BA7-CFC5-4605-B274-A6D56B189367}"/>
              </a:ext>
            </a:extLst>
          </p:cNvPr>
          <p:cNvSpPr txBox="1">
            <a:spLocks noChangeArrowheads="1"/>
          </p:cNvSpPr>
          <p:nvPr/>
        </p:nvSpPr>
        <p:spPr bwMode="auto">
          <a:xfrm>
            <a:off x="536575" y="5627688"/>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t>5,000</a:t>
            </a:r>
            <a:r>
              <a:rPr lang="ja-JP" altLang="en-US" sz="1400" b="1"/>
              <a:t>円</a:t>
            </a:r>
            <a:endParaRPr lang="en-US" altLang="ja-JP" sz="1400" b="1"/>
          </a:p>
          <a:p>
            <a:pPr algn="ctr"/>
            <a:r>
              <a:rPr lang="en-US" altLang="ja-JP" sz="1400" b="1"/>
              <a:t>×</a:t>
            </a:r>
            <a:r>
              <a:rPr lang="en-US" altLang="ja-JP" sz="2000" b="1"/>
              <a:t>10</a:t>
            </a:r>
            <a:r>
              <a:rPr lang="ja-JP" altLang="en-US" sz="1400" b="1"/>
              <a:t>株</a:t>
            </a:r>
            <a:endParaRPr lang="ja-JP" altLang="en-US" sz="2000" b="1"/>
          </a:p>
        </p:txBody>
      </p:sp>
      <p:sp>
        <p:nvSpPr>
          <p:cNvPr id="4" name="等号 3">
            <a:extLst>
              <a:ext uri="{FF2B5EF4-FFF2-40B4-BE49-F238E27FC236}">
                <a16:creationId xmlns:a16="http://schemas.microsoft.com/office/drawing/2014/main" id="{3CDDAC59-7F04-4297-9BDC-65D714150EFD}"/>
              </a:ext>
            </a:extLst>
          </p:cNvPr>
          <p:cNvSpPr/>
          <p:nvPr/>
        </p:nvSpPr>
        <p:spPr>
          <a:xfrm rot="5400000">
            <a:off x="808832" y="4758531"/>
            <a:ext cx="317500" cy="376237"/>
          </a:xfrm>
          <a:prstGeom prst="mathEqual">
            <a:avLst>
              <a:gd name="adj1" fmla="val 12867"/>
              <a:gd name="adj2" fmla="val 188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113689" name="図 1">
            <a:extLst>
              <a:ext uri="{FF2B5EF4-FFF2-40B4-BE49-F238E27FC236}">
                <a16:creationId xmlns:a16="http://schemas.microsoft.com/office/drawing/2014/main" id="{176E05A6-A078-47DC-A9CD-07F7F93EFD5B}"/>
              </a:ext>
            </a:extLst>
          </p:cNvPr>
          <p:cNvPicPr>
            <a:picLocks noChangeAspect="1"/>
          </p:cNvPicPr>
          <p:nvPr/>
        </p:nvPicPr>
        <p:blipFill>
          <a:blip r:embed="rId8">
            <a:extLst>
              <a:ext uri="{28A0092B-C50C-407E-A947-70E740481C1C}">
                <a14:useLocalDpi xmlns:a14="http://schemas.microsoft.com/office/drawing/2010/main" val="0"/>
              </a:ext>
            </a:extLst>
          </a:blip>
          <a:srcRect l="14851" t="12473" r="13992" b="16544"/>
          <a:stretch>
            <a:fillRect/>
          </a:stretch>
        </p:blipFill>
        <p:spPr bwMode="auto">
          <a:xfrm>
            <a:off x="4600575" y="5075238"/>
            <a:ext cx="19399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0" name="図 2">
            <a:extLst>
              <a:ext uri="{FF2B5EF4-FFF2-40B4-BE49-F238E27FC236}">
                <a16:creationId xmlns:a16="http://schemas.microsoft.com/office/drawing/2014/main" id="{71561893-DDC5-4F55-9A69-65AF97C8B3CE}"/>
              </a:ext>
            </a:extLst>
          </p:cNvPr>
          <p:cNvPicPr>
            <a:picLocks noChangeAspect="1"/>
          </p:cNvPicPr>
          <p:nvPr/>
        </p:nvPicPr>
        <p:blipFill>
          <a:blip r:embed="rId9">
            <a:grayscl/>
            <a:extLst>
              <a:ext uri="{28A0092B-C50C-407E-A947-70E740481C1C}">
                <a14:useLocalDpi xmlns:a14="http://schemas.microsoft.com/office/drawing/2010/main" val="0"/>
              </a:ext>
            </a:extLst>
          </a:blip>
          <a:srcRect l="24158" t="13034" r="21973" b="33871"/>
          <a:stretch>
            <a:fillRect/>
          </a:stretch>
        </p:blipFill>
        <p:spPr bwMode="auto">
          <a:xfrm>
            <a:off x="4649788" y="3171825"/>
            <a:ext cx="18335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テキスト ボックス 6">
            <a:extLst>
              <a:ext uri="{FF2B5EF4-FFF2-40B4-BE49-F238E27FC236}">
                <a16:creationId xmlns:a16="http://schemas.microsoft.com/office/drawing/2014/main" id="{7AD67F7F-1B3B-4DF8-9470-A7B0F5AAFE94}"/>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投資を体験してみよう</a:t>
            </a:r>
          </a:p>
        </p:txBody>
      </p:sp>
      <p:sp>
        <p:nvSpPr>
          <p:cNvPr id="20" name="テキスト ボックス 19">
            <a:extLst>
              <a:ext uri="{FF2B5EF4-FFF2-40B4-BE49-F238E27FC236}">
                <a16:creationId xmlns:a16="http://schemas.microsoft.com/office/drawing/2014/main" id="{3053259C-7FB0-4577-B684-B4B5B20D8658}"/>
              </a:ext>
            </a:extLst>
          </p:cNvPr>
          <p:cNvSpPr txBox="1"/>
          <p:nvPr/>
        </p:nvSpPr>
        <p:spPr>
          <a:xfrm>
            <a:off x="1006475" y="1773238"/>
            <a:ext cx="7551738" cy="1370012"/>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lt"/>
                <a:ea typeface="+mn-ea"/>
              </a:rPr>
              <a:t>では、各企業がどうなったのか</a:t>
            </a:r>
            <a:endParaRPr lang="en-US" altLang="ja-JP" sz="4000" dirty="0">
              <a:latin typeface="+mn-lt"/>
              <a:ea typeface="+mn-ea"/>
            </a:endParaRPr>
          </a:p>
          <a:p>
            <a:pPr algn="ctr" eaLnBrk="1" fontAlgn="auto" hangingPunct="1">
              <a:spcBef>
                <a:spcPts val="0"/>
              </a:spcBef>
              <a:spcAft>
                <a:spcPts val="0"/>
              </a:spcAft>
              <a:defRPr/>
            </a:pPr>
            <a:endParaRPr lang="en-US" altLang="ja-JP" sz="300" dirty="0">
              <a:latin typeface="+mn-lt"/>
              <a:ea typeface="+mn-ea"/>
            </a:endParaRPr>
          </a:p>
          <a:p>
            <a:pPr algn="ctr" eaLnBrk="1" fontAlgn="auto" hangingPunct="1">
              <a:spcBef>
                <a:spcPts val="0"/>
              </a:spcBef>
              <a:spcAft>
                <a:spcPts val="0"/>
              </a:spcAft>
              <a:defRPr/>
            </a:pPr>
            <a:r>
              <a:rPr lang="ja-JP" altLang="en-US" sz="4000" dirty="0">
                <a:latin typeface="+mn-lt"/>
                <a:ea typeface="+mn-ea"/>
              </a:rPr>
              <a:t>少し未来を見てみましょう！</a:t>
            </a:r>
          </a:p>
        </p:txBody>
      </p:sp>
      <p:pic>
        <p:nvPicPr>
          <p:cNvPr id="115716" name="図 3">
            <a:extLst>
              <a:ext uri="{FF2B5EF4-FFF2-40B4-BE49-F238E27FC236}">
                <a16:creationId xmlns:a16="http://schemas.microsoft.com/office/drawing/2014/main" id="{A29F5474-3D88-4E76-946E-076778FD50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3995738"/>
            <a:ext cx="14763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図 4">
            <a:extLst>
              <a:ext uri="{FF2B5EF4-FFF2-40B4-BE49-F238E27FC236}">
                <a16:creationId xmlns:a16="http://schemas.microsoft.com/office/drawing/2014/main" id="{70B71408-D820-439B-9E20-C187914037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4200525"/>
            <a:ext cx="15049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a:extLst>
              <a:ext uri="{FF2B5EF4-FFF2-40B4-BE49-F238E27FC236}">
                <a16:creationId xmlns:a16="http://schemas.microsoft.com/office/drawing/2014/main" id="{49307FF9-89F7-4654-BD40-6A6C5FD2BF66}"/>
              </a:ext>
            </a:extLst>
          </p:cNvPr>
          <p:cNvSpPr/>
          <p:nvPr/>
        </p:nvSpPr>
        <p:spPr>
          <a:xfrm>
            <a:off x="2068513" y="3829050"/>
            <a:ext cx="2305050" cy="111283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a:extLst>
              <a:ext uri="{FF2B5EF4-FFF2-40B4-BE49-F238E27FC236}">
                <a16:creationId xmlns:a16="http://schemas.microsoft.com/office/drawing/2014/main" id="{EC57B1A5-0893-4FC6-9C89-8EC95814E6B0}"/>
              </a:ext>
            </a:extLst>
          </p:cNvPr>
          <p:cNvSpPr/>
          <p:nvPr/>
        </p:nvSpPr>
        <p:spPr bwMode="auto">
          <a:xfrm>
            <a:off x="2547938" y="3355975"/>
            <a:ext cx="1258887" cy="70961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a:extLst>
              <a:ext uri="{FF2B5EF4-FFF2-40B4-BE49-F238E27FC236}">
                <a16:creationId xmlns:a16="http://schemas.microsoft.com/office/drawing/2014/main" id="{07C54620-7412-4BE9-AA89-1DBEB7F21DC3}"/>
              </a:ext>
            </a:extLst>
          </p:cNvPr>
          <p:cNvSpPr txBox="1"/>
          <p:nvPr/>
        </p:nvSpPr>
        <p:spPr bwMode="auto">
          <a:xfrm>
            <a:off x="2727325" y="3355975"/>
            <a:ext cx="946150" cy="646113"/>
          </a:xfrm>
          <a:prstGeom prst="rect">
            <a:avLst/>
          </a:prstGeom>
          <a:noFill/>
        </p:spPr>
        <p:txBody>
          <a:bodyPr wrap="none">
            <a:spAutoFit/>
          </a:bodyPr>
          <a:lstStyle/>
          <a:p>
            <a:pPr>
              <a:defRPr/>
            </a:pPr>
            <a:r>
              <a:rPr lang="en-US" altLang="ja-JP" sz="3600" b="1" dirty="0">
                <a:solidFill>
                  <a:schemeClr val="bg1"/>
                </a:solidFill>
                <a:latin typeface="+mn-ea"/>
                <a:ea typeface="+mn-ea"/>
              </a:rPr>
              <a:t>B-1</a:t>
            </a:r>
            <a:endParaRPr lang="ja-JP" altLang="en-US" sz="3600" b="1" dirty="0">
              <a:solidFill>
                <a:schemeClr val="bg1"/>
              </a:solidFill>
              <a:latin typeface="+mn-ea"/>
              <a:ea typeface="+mn-ea"/>
            </a:endParaRPr>
          </a:p>
        </p:txBody>
      </p:sp>
      <p:sp>
        <p:nvSpPr>
          <p:cNvPr id="115721" name="テキスト ボックス 12">
            <a:extLst>
              <a:ext uri="{FF2B5EF4-FFF2-40B4-BE49-F238E27FC236}">
                <a16:creationId xmlns:a16="http://schemas.microsoft.com/office/drawing/2014/main" id="{E89A3918-A467-474C-B9C3-18F79441BA70}"/>
              </a:ext>
            </a:extLst>
          </p:cNvPr>
          <p:cNvSpPr txBox="1">
            <a:spLocks noChangeArrowheads="1"/>
          </p:cNvSpPr>
          <p:nvPr/>
        </p:nvSpPr>
        <p:spPr bwMode="auto">
          <a:xfrm>
            <a:off x="2081213" y="4233863"/>
            <a:ext cx="230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200"/>
              <a:t>家具製造・販売業</a:t>
            </a:r>
          </a:p>
        </p:txBody>
      </p:sp>
      <p:pic>
        <p:nvPicPr>
          <p:cNvPr id="115722" name="図 1">
            <a:extLst>
              <a:ext uri="{FF2B5EF4-FFF2-40B4-BE49-F238E27FC236}">
                <a16:creationId xmlns:a16="http://schemas.microsoft.com/office/drawing/2014/main" id="{7D55A780-192C-4D61-869E-2A925DED1AAE}"/>
              </a:ext>
            </a:extLst>
          </p:cNvPr>
          <p:cNvPicPr>
            <a:picLocks noChangeAspect="1"/>
          </p:cNvPicPr>
          <p:nvPr/>
        </p:nvPicPr>
        <p:blipFill>
          <a:blip r:embed="rId5">
            <a:extLst>
              <a:ext uri="{28A0092B-C50C-407E-A947-70E740481C1C}">
                <a14:useLocalDpi xmlns:a14="http://schemas.microsoft.com/office/drawing/2010/main" val="0"/>
              </a:ext>
            </a:extLst>
          </a:blip>
          <a:srcRect l="14851" t="12473" r="13992" b="16544"/>
          <a:stretch>
            <a:fillRect/>
          </a:stretch>
        </p:blipFill>
        <p:spPr bwMode="auto">
          <a:xfrm>
            <a:off x="4802188" y="4908550"/>
            <a:ext cx="23907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図 2">
            <a:extLst>
              <a:ext uri="{FF2B5EF4-FFF2-40B4-BE49-F238E27FC236}">
                <a16:creationId xmlns:a16="http://schemas.microsoft.com/office/drawing/2014/main" id="{C997C883-5AA9-4AD7-8194-BDD9DD4319ED}"/>
              </a:ext>
            </a:extLst>
          </p:cNvPr>
          <p:cNvPicPr>
            <a:picLocks noChangeAspect="1"/>
          </p:cNvPicPr>
          <p:nvPr/>
        </p:nvPicPr>
        <p:blipFill>
          <a:blip r:embed="rId6">
            <a:extLst>
              <a:ext uri="{28A0092B-C50C-407E-A947-70E740481C1C}">
                <a14:useLocalDpi xmlns:a14="http://schemas.microsoft.com/office/drawing/2010/main" val="0"/>
              </a:ext>
            </a:extLst>
          </a:blip>
          <a:srcRect l="24158" t="13034" r="21973" b="33871"/>
          <a:stretch>
            <a:fillRect/>
          </a:stretch>
        </p:blipFill>
        <p:spPr bwMode="auto">
          <a:xfrm>
            <a:off x="2184400" y="4972050"/>
            <a:ext cx="20955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角丸四角形 28">
            <a:extLst>
              <a:ext uri="{FF2B5EF4-FFF2-40B4-BE49-F238E27FC236}">
                <a16:creationId xmlns:a16="http://schemas.microsoft.com/office/drawing/2014/main" id="{16010D31-A275-4512-8486-4FB296A46E4B}"/>
              </a:ext>
            </a:extLst>
          </p:cNvPr>
          <p:cNvSpPr/>
          <p:nvPr/>
        </p:nvSpPr>
        <p:spPr>
          <a:xfrm>
            <a:off x="4775200" y="3829050"/>
            <a:ext cx="2303463" cy="1112838"/>
          </a:xfrm>
          <a:prstGeom prst="roundRect">
            <a:avLst/>
          </a:prstGeom>
          <a:noFill/>
          <a:ln>
            <a:solidFill>
              <a:srgbClr val="F664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角丸四角形 29">
            <a:extLst>
              <a:ext uri="{FF2B5EF4-FFF2-40B4-BE49-F238E27FC236}">
                <a16:creationId xmlns:a16="http://schemas.microsoft.com/office/drawing/2014/main" id="{9164C427-7A03-4AA0-B4F3-8C0B89268FB3}"/>
              </a:ext>
            </a:extLst>
          </p:cNvPr>
          <p:cNvSpPr/>
          <p:nvPr/>
        </p:nvSpPr>
        <p:spPr bwMode="auto">
          <a:xfrm>
            <a:off x="5278438" y="3389313"/>
            <a:ext cx="1260475" cy="709612"/>
          </a:xfrm>
          <a:prstGeom prst="roundRect">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テキスト ボックス 30">
            <a:extLst>
              <a:ext uri="{FF2B5EF4-FFF2-40B4-BE49-F238E27FC236}">
                <a16:creationId xmlns:a16="http://schemas.microsoft.com/office/drawing/2014/main" id="{E836AA8E-8337-4270-9807-012E0E877986}"/>
              </a:ext>
            </a:extLst>
          </p:cNvPr>
          <p:cNvSpPr txBox="1"/>
          <p:nvPr/>
        </p:nvSpPr>
        <p:spPr bwMode="auto">
          <a:xfrm>
            <a:off x="5457825" y="3389313"/>
            <a:ext cx="946150" cy="646112"/>
          </a:xfrm>
          <a:prstGeom prst="rect">
            <a:avLst/>
          </a:prstGeom>
          <a:noFill/>
        </p:spPr>
        <p:txBody>
          <a:bodyPr wrap="none">
            <a:spAutoFit/>
          </a:bodyPr>
          <a:lstStyle/>
          <a:p>
            <a:pPr>
              <a:defRPr/>
            </a:pPr>
            <a:r>
              <a:rPr lang="en-US" altLang="ja-JP" sz="3600" b="1" dirty="0">
                <a:solidFill>
                  <a:schemeClr val="bg1"/>
                </a:solidFill>
                <a:latin typeface="+mn-ea"/>
                <a:ea typeface="+mn-ea"/>
              </a:rPr>
              <a:t>B-2</a:t>
            </a:r>
            <a:endParaRPr lang="ja-JP" altLang="en-US" sz="3600" b="1" dirty="0">
              <a:solidFill>
                <a:schemeClr val="bg1"/>
              </a:solidFill>
              <a:latin typeface="+mn-ea"/>
              <a:ea typeface="+mn-ea"/>
            </a:endParaRPr>
          </a:p>
        </p:txBody>
      </p:sp>
      <p:sp>
        <p:nvSpPr>
          <p:cNvPr id="115727" name="テキスト ボックス 11">
            <a:extLst>
              <a:ext uri="{FF2B5EF4-FFF2-40B4-BE49-F238E27FC236}">
                <a16:creationId xmlns:a16="http://schemas.microsoft.com/office/drawing/2014/main" id="{EC80D733-8EA9-44D8-A899-DE63D79EFA03}"/>
              </a:ext>
            </a:extLst>
          </p:cNvPr>
          <p:cNvSpPr txBox="1">
            <a:spLocks noChangeArrowheads="1"/>
          </p:cNvSpPr>
          <p:nvPr/>
        </p:nvSpPr>
        <p:spPr bwMode="auto">
          <a:xfrm>
            <a:off x="4911725" y="421798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自動車製造業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図 3">
            <a:extLst>
              <a:ext uri="{FF2B5EF4-FFF2-40B4-BE49-F238E27FC236}">
                <a16:creationId xmlns:a16="http://schemas.microsoft.com/office/drawing/2014/main" id="{8EDAD9AA-D7AF-4870-8EEC-FD6107920D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8450"/>
            <a:ext cx="8612188"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図 3">
            <a:extLst>
              <a:ext uri="{FF2B5EF4-FFF2-40B4-BE49-F238E27FC236}">
                <a16:creationId xmlns:a16="http://schemas.microsoft.com/office/drawing/2014/main" id="{EBC9D2BC-8ABE-4F59-B6B4-6E5C5399D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98450"/>
            <a:ext cx="860425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5">
            <a:extLst>
              <a:ext uri="{FF2B5EF4-FFF2-40B4-BE49-F238E27FC236}">
                <a16:creationId xmlns:a16="http://schemas.microsoft.com/office/drawing/2014/main" id="{F521F5B6-022A-44E6-A3FE-E3539A7F5C2B}"/>
              </a:ext>
            </a:extLst>
          </p:cNvPr>
          <p:cNvSpPr txBox="1">
            <a:spLocks noChangeArrowheads="1"/>
          </p:cNvSpPr>
          <p:nvPr/>
        </p:nvSpPr>
        <p:spPr bwMode="auto">
          <a:xfrm>
            <a:off x="539750" y="620713"/>
            <a:ext cx="605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なぜお金にも働いてもらうの？</a:t>
            </a:r>
          </a:p>
        </p:txBody>
      </p:sp>
      <p:sp>
        <p:nvSpPr>
          <p:cNvPr id="7" name="テキスト ボックス 6">
            <a:extLst>
              <a:ext uri="{FF2B5EF4-FFF2-40B4-BE49-F238E27FC236}">
                <a16:creationId xmlns:a16="http://schemas.microsoft.com/office/drawing/2014/main" id="{2E20CF76-171D-43F4-B26F-FE59F482C2EB}"/>
              </a:ext>
            </a:extLst>
          </p:cNvPr>
          <p:cNvSpPr txBox="1"/>
          <p:nvPr/>
        </p:nvSpPr>
        <p:spPr>
          <a:xfrm>
            <a:off x="128588" y="1700213"/>
            <a:ext cx="8967787" cy="892175"/>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ライフイベントの数や時期は人それぞれですが、</a:t>
            </a:r>
            <a:endParaRPr lang="en-US" altLang="ja-JP" sz="2600" dirty="0">
              <a:latin typeface="+mn-lt"/>
              <a:ea typeface="+mn-ea"/>
            </a:endParaRPr>
          </a:p>
          <a:p>
            <a:pPr algn="ctr" eaLnBrk="1" fontAlgn="auto" hangingPunct="1">
              <a:spcBef>
                <a:spcPts val="0"/>
              </a:spcBef>
              <a:spcAft>
                <a:spcPts val="0"/>
              </a:spcAft>
              <a:defRPr/>
            </a:pPr>
            <a:r>
              <a:rPr lang="ja-JP" altLang="en-US" sz="2600" dirty="0">
                <a:latin typeface="+mn-lt"/>
                <a:ea typeface="+mn-ea"/>
              </a:rPr>
              <a:t>いずれもお金がかかります。</a:t>
            </a:r>
            <a:endParaRPr lang="en-US" altLang="ja-JP" sz="2600" dirty="0">
              <a:latin typeface="+mn-lt"/>
              <a:ea typeface="+mn-ea"/>
            </a:endParaRPr>
          </a:p>
        </p:txBody>
      </p:sp>
      <p:sp>
        <p:nvSpPr>
          <p:cNvPr id="13" name="テキスト ボックス 12">
            <a:extLst>
              <a:ext uri="{FF2B5EF4-FFF2-40B4-BE49-F238E27FC236}">
                <a16:creationId xmlns:a16="http://schemas.microsoft.com/office/drawing/2014/main" id="{33FF80FB-A636-42FB-910C-CAA7EC7BDA6A}"/>
              </a:ext>
            </a:extLst>
          </p:cNvPr>
          <p:cNvSpPr txBox="1"/>
          <p:nvPr/>
        </p:nvSpPr>
        <p:spPr>
          <a:xfrm>
            <a:off x="1990725" y="5548313"/>
            <a:ext cx="6829425" cy="892175"/>
          </a:xfrm>
          <a:prstGeom prst="rect">
            <a:avLst/>
          </a:prstGeom>
          <a:noFill/>
        </p:spPr>
        <p:txBody>
          <a:bodyPr>
            <a:spAutoFit/>
          </a:bodyPr>
          <a:lstStyle/>
          <a:p>
            <a:pPr eaLnBrk="1" fontAlgn="auto" hangingPunct="1">
              <a:spcBef>
                <a:spcPts val="0"/>
              </a:spcBef>
              <a:spcAft>
                <a:spcPts val="0"/>
              </a:spcAft>
              <a:defRPr/>
            </a:pPr>
            <a:r>
              <a:rPr lang="ja-JP" altLang="en-US" sz="2600" dirty="0">
                <a:latin typeface="+mn-lt"/>
                <a:ea typeface="+mn-ea"/>
              </a:rPr>
              <a:t>理想の人生に必要なお金は、</a:t>
            </a:r>
            <a:endParaRPr lang="en-US" altLang="ja-JP" sz="2600" dirty="0">
              <a:latin typeface="+mn-lt"/>
              <a:ea typeface="+mn-ea"/>
            </a:endParaRPr>
          </a:p>
          <a:p>
            <a:pPr eaLnBrk="1" fontAlgn="auto" hangingPunct="1">
              <a:spcBef>
                <a:spcPts val="0"/>
              </a:spcBef>
              <a:spcAft>
                <a:spcPts val="0"/>
              </a:spcAft>
              <a:defRPr/>
            </a:pPr>
            <a:r>
              <a:rPr lang="ja-JP" altLang="en-US" sz="2600" dirty="0">
                <a:latin typeface="+mn-lt"/>
                <a:ea typeface="+mn-ea"/>
              </a:rPr>
              <a:t>自分で準備していく必要があります。</a:t>
            </a:r>
            <a:endParaRPr lang="en-US" altLang="ja-JP" sz="2600" dirty="0">
              <a:latin typeface="+mn-lt"/>
              <a:ea typeface="+mn-ea"/>
            </a:endParaRPr>
          </a:p>
        </p:txBody>
      </p:sp>
      <p:pic>
        <p:nvPicPr>
          <p:cNvPr id="48133" name="図 1" descr="画面の領域">
            <a:extLst>
              <a:ext uri="{FF2B5EF4-FFF2-40B4-BE49-F238E27FC236}">
                <a16:creationId xmlns:a16="http://schemas.microsoft.com/office/drawing/2014/main" id="{3885B6D9-C6F0-4E09-96CC-161ABF9EA0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図 1">
            <a:extLst>
              <a:ext uri="{FF2B5EF4-FFF2-40B4-BE49-F238E27FC236}">
                <a16:creationId xmlns:a16="http://schemas.microsoft.com/office/drawing/2014/main" id="{385CE675-20CE-470C-A227-FA0D5B346F36}"/>
              </a:ext>
            </a:extLst>
          </p:cNvPr>
          <p:cNvPicPr>
            <a:picLocks noChangeAspect="1"/>
          </p:cNvPicPr>
          <p:nvPr/>
        </p:nvPicPr>
        <p:blipFill>
          <a:blip r:embed="rId4">
            <a:extLst>
              <a:ext uri="{28A0092B-C50C-407E-A947-70E740481C1C}">
                <a14:useLocalDpi xmlns:a14="http://schemas.microsoft.com/office/drawing/2010/main" val="0"/>
              </a:ext>
            </a:extLst>
          </a:blip>
          <a:srcRect l="4333" r="4546"/>
          <a:stretch>
            <a:fillRect/>
          </a:stretch>
        </p:blipFill>
        <p:spPr bwMode="auto">
          <a:xfrm>
            <a:off x="203200" y="2459038"/>
            <a:ext cx="87249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テキスト ボックス 6">
            <a:extLst>
              <a:ext uri="{FF2B5EF4-FFF2-40B4-BE49-F238E27FC236}">
                <a16:creationId xmlns:a16="http://schemas.microsoft.com/office/drawing/2014/main" id="{6E558FCF-8C5E-405B-B681-06052C47F92A}"/>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業績に影響する出来事</a:t>
            </a:r>
          </a:p>
        </p:txBody>
      </p:sp>
      <p:sp>
        <p:nvSpPr>
          <p:cNvPr id="35" name="正方形/長方形 34">
            <a:extLst>
              <a:ext uri="{FF2B5EF4-FFF2-40B4-BE49-F238E27FC236}">
                <a16:creationId xmlns:a16="http://schemas.microsoft.com/office/drawing/2014/main" id="{65398FCA-1FF8-4922-AEB2-C95623ADC5FC}"/>
              </a:ext>
            </a:extLst>
          </p:cNvPr>
          <p:cNvSpPr/>
          <p:nvPr/>
        </p:nvSpPr>
        <p:spPr bwMode="auto">
          <a:xfrm>
            <a:off x="1547813" y="1800225"/>
            <a:ext cx="1671637" cy="666750"/>
          </a:xfrm>
          <a:prstGeom prst="rect">
            <a:avLst/>
          </a:prstGeom>
          <a:solidFill>
            <a:schemeClr val="bg2"/>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a:extLst>
              <a:ext uri="{FF2B5EF4-FFF2-40B4-BE49-F238E27FC236}">
                <a16:creationId xmlns:a16="http://schemas.microsoft.com/office/drawing/2014/main" id="{AD0E5330-EB79-4677-A81E-554DC7AB7FAC}"/>
              </a:ext>
            </a:extLst>
          </p:cNvPr>
          <p:cNvSpPr/>
          <p:nvPr/>
        </p:nvSpPr>
        <p:spPr bwMode="auto">
          <a:xfrm>
            <a:off x="3219450" y="1800225"/>
            <a:ext cx="2147888" cy="666750"/>
          </a:xfrm>
          <a:prstGeom prst="rect">
            <a:avLst/>
          </a:prstGeom>
          <a:solidFill>
            <a:srgbClr val="92D050"/>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a:extLst>
              <a:ext uri="{FF2B5EF4-FFF2-40B4-BE49-F238E27FC236}">
                <a16:creationId xmlns:a16="http://schemas.microsoft.com/office/drawing/2014/main" id="{8D6F64EB-A7B7-441B-AB9E-B894C022C337}"/>
              </a:ext>
            </a:extLst>
          </p:cNvPr>
          <p:cNvSpPr/>
          <p:nvPr/>
        </p:nvSpPr>
        <p:spPr bwMode="auto">
          <a:xfrm>
            <a:off x="5367338" y="1800225"/>
            <a:ext cx="2147887" cy="666750"/>
          </a:xfrm>
          <a:prstGeom prst="rect">
            <a:avLst/>
          </a:prstGeom>
          <a:solidFill>
            <a:srgbClr val="F664A6"/>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21862" name="グループ化 26">
            <a:extLst>
              <a:ext uri="{FF2B5EF4-FFF2-40B4-BE49-F238E27FC236}">
                <a16:creationId xmlns:a16="http://schemas.microsoft.com/office/drawing/2014/main" id="{37B67A1D-ECC6-43B0-B3A0-8C2D569C8FE5}"/>
              </a:ext>
            </a:extLst>
          </p:cNvPr>
          <p:cNvGrpSpPr>
            <a:grpSpLocks/>
          </p:cNvGrpSpPr>
          <p:nvPr/>
        </p:nvGrpSpPr>
        <p:grpSpPr bwMode="auto">
          <a:xfrm>
            <a:off x="1547813" y="2466975"/>
            <a:ext cx="5967412" cy="1357313"/>
            <a:chOff x="1364035" y="2996952"/>
            <a:chExt cx="5911873" cy="864096"/>
          </a:xfrm>
        </p:grpSpPr>
        <p:sp>
          <p:nvSpPr>
            <p:cNvPr id="32" name="正方形/長方形 31">
              <a:extLst>
                <a:ext uri="{FF2B5EF4-FFF2-40B4-BE49-F238E27FC236}">
                  <a16:creationId xmlns:a16="http://schemas.microsoft.com/office/drawing/2014/main" id="{891E3D40-3518-423C-ADF9-AF0B217ED5FD}"/>
                </a:ext>
              </a:extLst>
            </p:cNvPr>
            <p:cNvSpPr/>
            <p:nvPr/>
          </p:nvSpPr>
          <p:spPr>
            <a:xfrm>
              <a:off x="1364035" y="2996952"/>
              <a:ext cx="1656079" cy="864096"/>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a:extLst>
                <a:ext uri="{FF2B5EF4-FFF2-40B4-BE49-F238E27FC236}">
                  <a16:creationId xmlns:a16="http://schemas.microsoft.com/office/drawing/2014/main" id="{CD7F5C72-C343-4D9A-AA68-3769C959E06A}"/>
                </a:ext>
              </a:extLst>
            </p:cNvPr>
            <p:cNvSpPr/>
            <p:nvPr/>
          </p:nvSpPr>
          <p:spPr>
            <a:xfrm>
              <a:off x="3020114"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a:extLst>
                <a:ext uri="{FF2B5EF4-FFF2-40B4-BE49-F238E27FC236}">
                  <a16:creationId xmlns:a16="http://schemas.microsoft.com/office/drawing/2014/main" id="{FE2D5778-0F11-448A-8A0E-F6E6F708118E}"/>
                </a:ext>
              </a:extLst>
            </p:cNvPr>
            <p:cNvSpPr/>
            <p:nvPr/>
          </p:nvSpPr>
          <p:spPr>
            <a:xfrm>
              <a:off x="5148011"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21863" name="グループ化 27">
            <a:extLst>
              <a:ext uri="{FF2B5EF4-FFF2-40B4-BE49-F238E27FC236}">
                <a16:creationId xmlns:a16="http://schemas.microsoft.com/office/drawing/2014/main" id="{1915BD62-4AB4-4145-A843-1B1FA7E7D799}"/>
              </a:ext>
            </a:extLst>
          </p:cNvPr>
          <p:cNvGrpSpPr>
            <a:grpSpLocks/>
          </p:cNvGrpSpPr>
          <p:nvPr/>
        </p:nvGrpSpPr>
        <p:grpSpPr bwMode="auto">
          <a:xfrm>
            <a:off x="1547813" y="3827463"/>
            <a:ext cx="5967412" cy="1357312"/>
            <a:chOff x="1364035" y="2996952"/>
            <a:chExt cx="5911873" cy="864096"/>
          </a:xfrm>
        </p:grpSpPr>
        <p:sp>
          <p:nvSpPr>
            <p:cNvPr id="29" name="正方形/長方形 28">
              <a:extLst>
                <a:ext uri="{FF2B5EF4-FFF2-40B4-BE49-F238E27FC236}">
                  <a16:creationId xmlns:a16="http://schemas.microsoft.com/office/drawing/2014/main" id="{F00FBFA6-5D01-4C44-ADC9-7042945FE4B5}"/>
                </a:ext>
              </a:extLst>
            </p:cNvPr>
            <p:cNvSpPr/>
            <p:nvPr/>
          </p:nvSpPr>
          <p:spPr>
            <a:xfrm>
              <a:off x="1364035" y="2996952"/>
              <a:ext cx="1656079" cy="864096"/>
            </a:xfrm>
            <a:prstGeom prst="rect">
              <a:avLst/>
            </a:prstGeom>
            <a:solidFill>
              <a:schemeClr val="accent5">
                <a:lumMod val="20000"/>
                <a:lumOff val="80000"/>
              </a:schemeClr>
            </a:solid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a:extLst>
                <a:ext uri="{FF2B5EF4-FFF2-40B4-BE49-F238E27FC236}">
                  <a16:creationId xmlns:a16="http://schemas.microsoft.com/office/drawing/2014/main" id="{0B263DE1-9E9B-4E4C-9DFE-138F88563356}"/>
                </a:ext>
              </a:extLst>
            </p:cNvPr>
            <p:cNvSpPr/>
            <p:nvPr/>
          </p:nvSpPr>
          <p:spPr>
            <a:xfrm>
              <a:off x="3020114"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a:extLst>
                <a:ext uri="{FF2B5EF4-FFF2-40B4-BE49-F238E27FC236}">
                  <a16:creationId xmlns:a16="http://schemas.microsoft.com/office/drawing/2014/main" id="{593A0BD8-9605-47C8-9048-C453E1628F30}"/>
                </a:ext>
              </a:extLst>
            </p:cNvPr>
            <p:cNvSpPr/>
            <p:nvPr/>
          </p:nvSpPr>
          <p:spPr>
            <a:xfrm>
              <a:off x="5148011" y="2996952"/>
              <a:ext cx="2127897" cy="864096"/>
            </a:xfrm>
            <a:prstGeom prst="rect">
              <a:avLst/>
            </a:prstGeom>
            <a:noFill/>
            <a:ln>
              <a:solidFill>
                <a:srgbClr val="4F86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42" name="直線コネクタ 41">
            <a:extLst>
              <a:ext uri="{FF2B5EF4-FFF2-40B4-BE49-F238E27FC236}">
                <a16:creationId xmlns:a16="http://schemas.microsoft.com/office/drawing/2014/main" id="{0F4EC690-0027-49D7-9974-5EA8A26F1CEA}"/>
              </a:ext>
            </a:extLst>
          </p:cNvPr>
          <p:cNvCxnSpPr/>
          <p:nvPr/>
        </p:nvCxnSpPr>
        <p:spPr bwMode="auto">
          <a:xfrm>
            <a:off x="1547813" y="1809750"/>
            <a:ext cx="1676400" cy="660400"/>
          </a:xfrm>
          <a:prstGeom prst="line">
            <a:avLst/>
          </a:prstGeom>
          <a:ln>
            <a:solidFill>
              <a:srgbClr val="4F86C6"/>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09654BB-C318-47FD-9C86-B6B11BBBE21C}"/>
              </a:ext>
            </a:extLst>
          </p:cNvPr>
          <p:cNvSpPr txBox="1"/>
          <p:nvPr/>
        </p:nvSpPr>
        <p:spPr bwMode="auto">
          <a:xfrm>
            <a:off x="1484313" y="2792413"/>
            <a:ext cx="1797050" cy="830262"/>
          </a:xfrm>
          <a:prstGeom prst="rect">
            <a:avLst/>
          </a:prstGeom>
          <a:noFill/>
        </p:spPr>
        <p:txBody>
          <a:bodyPr>
            <a:spAutoFit/>
          </a:bodyPr>
          <a:lstStyle/>
          <a:p>
            <a:pPr algn="ctr" eaLnBrk="1" fontAlgn="auto" hangingPunct="1">
              <a:spcBef>
                <a:spcPts val="0"/>
              </a:spcBef>
              <a:spcAft>
                <a:spcPts val="0"/>
              </a:spcAft>
              <a:defRPr/>
            </a:pPr>
            <a:r>
              <a:rPr lang="ja-JP" altLang="en-US" sz="2400" dirty="0">
                <a:latin typeface="+mn-ea"/>
                <a:ea typeface="+mn-ea"/>
              </a:rPr>
              <a:t>円安</a:t>
            </a:r>
            <a:endParaRPr lang="en-US" altLang="ja-JP" sz="2400" dirty="0">
              <a:latin typeface="+mn-ea"/>
              <a:ea typeface="+mn-ea"/>
            </a:endParaRPr>
          </a:p>
          <a:p>
            <a:pPr algn="ctr" eaLnBrk="1" fontAlgn="auto" hangingPunct="1">
              <a:spcBef>
                <a:spcPts val="0"/>
              </a:spcBef>
              <a:spcAft>
                <a:spcPts val="0"/>
              </a:spcAft>
              <a:defRPr/>
            </a:pPr>
            <a:r>
              <a:rPr lang="ja-JP" altLang="en-US" sz="2400" dirty="0">
                <a:latin typeface="+mn-ea"/>
                <a:ea typeface="+mn-ea"/>
              </a:rPr>
              <a:t>ドル高</a:t>
            </a:r>
          </a:p>
        </p:txBody>
      </p:sp>
      <p:sp>
        <p:nvSpPr>
          <p:cNvPr id="46" name="テキスト ボックス 45">
            <a:extLst>
              <a:ext uri="{FF2B5EF4-FFF2-40B4-BE49-F238E27FC236}">
                <a16:creationId xmlns:a16="http://schemas.microsoft.com/office/drawing/2014/main" id="{F97FBBA7-BE19-4F37-8CD5-0BDDCB24C165}"/>
              </a:ext>
            </a:extLst>
          </p:cNvPr>
          <p:cNvSpPr txBox="1"/>
          <p:nvPr/>
        </p:nvSpPr>
        <p:spPr bwMode="auto">
          <a:xfrm>
            <a:off x="1500188" y="4090988"/>
            <a:ext cx="1797050" cy="830262"/>
          </a:xfrm>
          <a:prstGeom prst="rect">
            <a:avLst/>
          </a:prstGeom>
          <a:noFill/>
        </p:spPr>
        <p:txBody>
          <a:bodyPr>
            <a:spAutoFit/>
          </a:bodyPr>
          <a:lstStyle/>
          <a:p>
            <a:pPr algn="ctr" eaLnBrk="1" fontAlgn="auto" hangingPunct="1">
              <a:spcBef>
                <a:spcPts val="0"/>
              </a:spcBef>
              <a:spcAft>
                <a:spcPts val="0"/>
              </a:spcAft>
              <a:defRPr/>
            </a:pPr>
            <a:r>
              <a:rPr lang="ja-JP" altLang="en-US" sz="2400" dirty="0">
                <a:latin typeface="+mn-ea"/>
                <a:ea typeface="+mn-ea"/>
              </a:rPr>
              <a:t>円高</a:t>
            </a:r>
            <a:endParaRPr lang="en-US" altLang="ja-JP" sz="2400" dirty="0">
              <a:latin typeface="+mn-ea"/>
              <a:ea typeface="+mn-ea"/>
            </a:endParaRPr>
          </a:p>
          <a:p>
            <a:pPr algn="ctr" eaLnBrk="1" fontAlgn="auto" hangingPunct="1">
              <a:spcBef>
                <a:spcPts val="0"/>
              </a:spcBef>
              <a:spcAft>
                <a:spcPts val="0"/>
              </a:spcAft>
              <a:defRPr/>
            </a:pPr>
            <a:r>
              <a:rPr lang="ja-JP" altLang="en-US" sz="2400" dirty="0">
                <a:latin typeface="+mn-ea"/>
                <a:ea typeface="+mn-ea"/>
              </a:rPr>
              <a:t>ドル安</a:t>
            </a:r>
          </a:p>
        </p:txBody>
      </p:sp>
      <p:sp>
        <p:nvSpPr>
          <p:cNvPr id="38" name="テキスト ボックス 37">
            <a:extLst>
              <a:ext uri="{FF2B5EF4-FFF2-40B4-BE49-F238E27FC236}">
                <a16:creationId xmlns:a16="http://schemas.microsoft.com/office/drawing/2014/main" id="{A8B0D56E-667C-4BBF-BC98-DD5377A6670F}"/>
              </a:ext>
            </a:extLst>
          </p:cNvPr>
          <p:cNvSpPr txBox="1"/>
          <p:nvPr/>
        </p:nvSpPr>
        <p:spPr bwMode="auto">
          <a:xfrm>
            <a:off x="5573713" y="1939925"/>
            <a:ext cx="1733550" cy="400050"/>
          </a:xfrm>
          <a:prstGeom prst="rect">
            <a:avLst/>
          </a:prstGeom>
          <a:noFill/>
        </p:spPr>
        <p:txBody>
          <a:bodyPr wrap="none">
            <a:spAutoFit/>
          </a:bodyPr>
          <a:lstStyle/>
          <a:p>
            <a:pPr>
              <a:defRPr/>
            </a:pPr>
            <a:r>
              <a:rPr lang="ja-JP" altLang="en-US" sz="2000" b="1" dirty="0">
                <a:solidFill>
                  <a:schemeClr val="bg1"/>
                </a:solidFill>
                <a:latin typeface="+mn-ea"/>
                <a:ea typeface="+mn-ea"/>
              </a:rPr>
              <a:t>自動車製造業</a:t>
            </a:r>
          </a:p>
        </p:txBody>
      </p:sp>
      <p:sp>
        <p:nvSpPr>
          <p:cNvPr id="39" name="テキスト ボックス 38">
            <a:extLst>
              <a:ext uri="{FF2B5EF4-FFF2-40B4-BE49-F238E27FC236}">
                <a16:creationId xmlns:a16="http://schemas.microsoft.com/office/drawing/2014/main" id="{56D7912B-381D-4DD2-BA63-75581F260C5E}"/>
              </a:ext>
            </a:extLst>
          </p:cNvPr>
          <p:cNvSpPr txBox="1"/>
          <p:nvPr/>
        </p:nvSpPr>
        <p:spPr bwMode="auto">
          <a:xfrm>
            <a:off x="3241675" y="1936750"/>
            <a:ext cx="2120900" cy="400050"/>
          </a:xfrm>
          <a:prstGeom prst="rect">
            <a:avLst/>
          </a:prstGeom>
          <a:noFill/>
        </p:spPr>
        <p:txBody>
          <a:bodyPr wrap="none">
            <a:spAutoFit/>
          </a:bodyPr>
          <a:lstStyle/>
          <a:p>
            <a:pPr>
              <a:defRPr/>
            </a:pPr>
            <a:r>
              <a:rPr lang="ja-JP" altLang="en-US" sz="2000" b="1" dirty="0">
                <a:solidFill>
                  <a:schemeClr val="bg1"/>
                </a:solidFill>
                <a:latin typeface="+mn-ea"/>
                <a:ea typeface="+mn-ea"/>
              </a:rPr>
              <a:t>家具製造・販売業</a:t>
            </a:r>
          </a:p>
        </p:txBody>
      </p:sp>
      <p:sp>
        <p:nvSpPr>
          <p:cNvPr id="67" name="テキスト ボックス 66">
            <a:extLst>
              <a:ext uri="{FF2B5EF4-FFF2-40B4-BE49-F238E27FC236}">
                <a16:creationId xmlns:a16="http://schemas.microsoft.com/office/drawing/2014/main" id="{23A92F19-E718-4C81-B641-197A854041C3}"/>
              </a:ext>
            </a:extLst>
          </p:cNvPr>
          <p:cNvSpPr txBox="1"/>
          <p:nvPr/>
        </p:nvSpPr>
        <p:spPr>
          <a:xfrm>
            <a:off x="1500188" y="5381625"/>
            <a:ext cx="7240587" cy="954088"/>
          </a:xfrm>
          <a:prstGeom prst="rect">
            <a:avLst/>
          </a:prstGeom>
          <a:noFill/>
        </p:spPr>
        <p:txBody>
          <a:bodyPr>
            <a:spAutoFit/>
          </a:bodyPr>
          <a:lstStyle/>
          <a:p>
            <a:pPr eaLnBrk="1" fontAlgn="auto" hangingPunct="1">
              <a:spcBef>
                <a:spcPts val="0"/>
              </a:spcBef>
              <a:spcAft>
                <a:spcPts val="0"/>
              </a:spcAft>
              <a:defRPr/>
            </a:pPr>
            <a:r>
              <a:rPr lang="ja-JP" altLang="en-US" sz="2800" dirty="0">
                <a:latin typeface="+mn-ea"/>
                <a:ea typeface="+mn-ea"/>
              </a:rPr>
              <a:t>為替変動の影響を受けやすい企業と</a:t>
            </a:r>
            <a:endParaRPr lang="en-US" altLang="ja-JP" sz="2800" dirty="0">
              <a:latin typeface="+mn-ea"/>
              <a:ea typeface="+mn-ea"/>
            </a:endParaRPr>
          </a:p>
          <a:p>
            <a:pPr eaLnBrk="1" fontAlgn="auto" hangingPunct="1">
              <a:spcBef>
                <a:spcPts val="0"/>
              </a:spcBef>
              <a:spcAft>
                <a:spcPts val="0"/>
              </a:spcAft>
              <a:defRPr/>
            </a:pPr>
            <a:r>
              <a:rPr lang="ja-JP" altLang="en-US" sz="2800" dirty="0">
                <a:latin typeface="+mn-ea"/>
                <a:ea typeface="+mn-ea"/>
              </a:rPr>
              <a:t>受けにくい企業があります。</a:t>
            </a:r>
          </a:p>
        </p:txBody>
      </p:sp>
      <p:pic>
        <p:nvPicPr>
          <p:cNvPr id="121870" name="図 1" descr="画面の領域">
            <a:extLst>
              <a:ext uri="{FF2B5EF4-FFF2-40B4-BE49-F238E27FC236}">
                <a16:creationId xmlns:a16="http://schemas.microsoft.com/office/drawing/2014/main" id="{253F6017-619E-4DDD-801E-791FCFA0AB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388" y="5286375"/>
            <a:ext cx="12779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テキスト ボックス 50">
            <a:extLst>
              <a:ext uri="{FF2B5EF4-FFF2-40B4-BE49-F238E27FC236}">
                <a16:creationId xmlns:a16="http://schemas.microsoft.com/office/drawing/2014/main" id="{00946F27-525C-4F74-AEC7-9A278346997B}"/>
              </a:ext>
            </a:extLst>
          </p:cNvPr>
          <p:cNvSpPr txBox="1"/>
          <p:nvPr/>
        </p:nvSpPr>
        <p:spPr bwMode="auto">
          <a:xfrm>
            <a:off x="4325938" y="4102100"/>
            <a:ext cx="849312"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52" name="テキスト ボックス 51">
            <a:extLst>
              <a:ext uri="{FF2B5EF4-FFF2-40B4-BE49-F238E27FC236}">
                <a16:creationId xmlns:a16="http://schemas.microsoft.com/office/drawing/2014/main" id="{0A29C98D-F22D-441C-9E2C-92D1E38E5D16}"/>
              </a:ext>
            </a:extLst>
          </p:cNvPr>
          <p:cNvSpPr txBox="1"/>
          <p:nvPr/>
        </p:nvSpPr>
        <p:spPr>
          <a:xfrm>
            <a:off x="6580188" y="2649538"/>
            <a:ext cx="847725"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UP</a:t>
            </a:r>
            <a:endParaRPr lang="ja-JP" altLang="en-US" sz="2000" b="1" dirty="0">
              <a:latin typeface="+mn-ea"/>
              <a:ea typeface="+mn-ea"/>
            </a:endParaRPr>
          </a:p>
        </p:txBody>
      </p:sp>
      <p:sp>
        <p:nvSpPr>
          <p:cNvPr id="53" name="右矢印 52">
            <a:extLst>
              <a:ext uri="{FF2B5EF4-FFF2-40B4-BE49-F238E27FC236}">
                <a16:creationId xmlns:a16="http://schemas.microsoft.com/office/drawing/2014/main" id="{DA217DA9-D160-4A4E-9919-9DC6CC58F873}"/>
              </a:ext>
            </a:extLst>
          </p:cNvPr>
          <p:cNvSpPr/>
          <p:nvPr/>
        </p:nvSpPr>
        <p:spPr bwMode="auto">
          <a:xfrm rot="5400000">
            <a:off x="4076700" y="2765425"/>
            <a:ext cx="43180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テキスト ボックス 54">
            <a:extLst>
              <a:ext uri="{FF2B5EF4-FFF2-40B4-BE49-F238E27FC236}">
                <a16:creationId xmlns:a16="http://schemas.microsoft.com/office/drawing/2014/main" id="{CFE797D7-60B9-483B-92F3-B8E4B831F5EF}"/>
              </a:ext>
            </a:extLst>
          </p:cNvPr>
          <p:cNvSpPr txBox="1"/>
          <p:nvPr/>
        </p:nvSpPr>
        <p:spPr bwMode="auto">
          <a:xfrm>
            <a:off x="4321175" y="3122613"/>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
        <p:nvSpPr>
          <p:cNvPr id="43" name="右矢印 42">
            <a:extLst>
              <a:ext uri="{FF2B5EF4-FFF2-40B4-BE49-F238E27FC236}">
                <a16:creationId xmlns:a16="http://schemas.microsoft.com/office/drawing/2014/main" id="{5515B445-3DE4-4B3C-906B-3B30C055D2B6}"/>
              </a:ext>
            </a:extLst>
          </p:cNvPr>
          <p:cNvSpPr/>
          <p:nvPr/>
        </p:nvSpPr>
        <p:spPr bwMode="auto">
          <a:xfrm rot="16200000">
            <a:off x="4095750" y="4095750"/>
            <a:ext cx="431800" cy="76835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右矢印 43">
            <a:extLst>
              <a:ext uri="{FF2B5EF4-FFF2-40B4-BE49-F238E27FC236}">
                <a16:creationId xmlns:a16="http://schemas.microsoft.com/office/drawing/2014/main" id="{8DDF47C5-CE05-411E-AD2F-B9B5F26748F8}"/>
              </a:ext>
            </a:extLst>
          </p:cNvPr>
          <p:cNvSpPr/>
          <p:nvPr/>
        </p:nvSpPr>
        <p:spPr bwMode="auto">
          <a:xfrm rot="16200000">
            <a:off x="5983288" y="2749550"/>
            <a:ext cx="946150" cy="768350"/>
          </a:xfrm>
          <a:prstGeom prst="rightArrow">
            <a:avLst/>
          </a:prstGeom>
          <a:solidFill>
            <a:srgbClr val="F66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テキスト ボックス 1">
            <a:extLst>
              <a:ext uri="{FF2B5EF4-FFF2-40B4-BE49-F238E27FC236}">
                <a16:creationId xmlns:a16="http://schemas.microsoft.com/office/drawing/2014/main" id="{6D0FFC9E-4289-4119-865B-772FE5A51822}"/>
              </a:ext>
            </a:extLst>
          </p:cNvPr>
          <p:cNvSpPr txBox="1"/>
          <p:nvPr/>
        </p:nvSpPr>
        <p:spPr>
          <a:xfrm>
            <a:off x="3295650" y="2586038"/>
            <a:ext cx="615950" cy="1149350"/>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少し落ち込む</a:t>
            </a:r>
          </a:p>
        </p:txBody>
      </p:sp>
      <p:sp>
        <p:nvSpPr>
          <p:cNvPr id="47" name="テキスト ボックス 46">
            <a:extLst>
              <a:ext uri="{FF2B5EF4-FFF2-40B4-BE49-F238E27FC236}">
                <a16:creationId xmlns:a16="http://schemas.microsoft.com/office/drawing/2014/main" id="{7C56973D-DC7B-47DA-A2BB-CED4C5DDFE45}"/>
              </a:ext>
            </a:extLst>
          </p:cNvPr>
          <p:cNvSpPr txBox="1"/>
          <p:nvPr/>
        </p:nvSpPr>
        <p:spPr>
          <a:xfrm>
            <a:off x="3295650" y="3960813"/>
            <a:ext cx="615950" cy="795337"/>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少し上昇</a:t>
            </a:r>
          </a:p>
        </p:txBody>
      </p:sp>
      <p:sp>
        <p:nvSpPr>
          <p:cNvPr id="48" name="テキスト ボックス 47">
            <a:extLst>
              <a:ext uri="{FF2B5EF4-FFF2-40B4-BE49-F238E27FC236}">
                <a16:creationId xmlns:a16="http://schemas.microsoft.com/office/drawing/2014/main" id="{DBF5A8C6-8A3E-4E8F-84D6-BDFDC88B0F34}"/>
              </a:ext>
            </a:extLst>
          </p:cNvPr>
          <p:cNvSpPr txBox="1"/>
          <p:nvPr/>
        </p:nvSpPr>
        <p:spPr>
          <a:xfrm>
            <a:off x="5457825" y="2586038"/>
            <a:ext cx="614363" cy="969962"/>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大幅に上昇</a:t>
            </a:r>
          </a:p>
        </p:txBody>
      </p:sp>
      <p:sp>
        <p:nvSpPr>
          <p:cNvPr id="57" name="テキスト ボックス 56">
            <a:extLst>
              <a:ext uri="{FF2B5EF4-FFF2-40B4-BE49-F238E27FC236}">
                <a16:creationId xmlns:a16="http://schemas.microsoft.com/office/drawing/2014/main" id="{5A51EFF7-84D2-44F3-8DBF-0C0912CD88B9}"/>
              </a:ext>
            </a:extLst>
          </p:cNvPr>
          <p:cNvSpPr txBox="1"/>
          <p:nvPr/>
        </p:nvSpPr>
        <p:spPr>
          <a:xfrm>
            <a:off x="5457825" y="3879850"/>
            <a:ext cx="614363" cy="1336675"/>
          </a:xfrm>
          <a:prstGeom prst="rect">
            <a:avLst/>
          </a:prstGeom>
          <a:noFill/>
        </p:spPr>
        <p:txBody>
          <a:bodyPr vert="eaVert" wrap="none">
            <a:spAutoFit/>
          </a:bodyPr>
          <a:lstStyle/>
          <a:p>
            <a:pPr>
              <a:defRPr/>
            </a:pPr>
            <a:r>
              <a:rPr lang="ja-JP" altLang="en-US" sz="1400" dirty="0">
                <a:latin typeface="+mn-ea"/>
                <a:ea typeface="+mn-ea"/>
              </a:rPr>
              <a:t>業績が</a:t>
            </a:r>
            <a:endParaRPr lang="en-US" altLang="ja-JP" sz="1400" dirty="0">
              <a:latin typeface="+mn-ea"/>
              <a:ea typeface="+mn-ea"/>
            </a:endParaRPr>
          </a:p>
          <a:p>
            <a:pPr>
              <a:defRPr/>
            </a:pPr>
            <a:r>
              <a:rPr lang="ja-JP" altLang="en-US" sz="1400" dirty="0">
                <a:latin typeface="+mn-ea"/>
                <a:ea typeface="+mn-ea"/>
              </a:rPr>
              <a:t>大きく落ち込む</a:t>
            </a:r>
          </a:p>
        </p:txBody>
      </p:sp>
      <p:sp>
        <p:nvSpPr>
          <p:cNvPr id="59" name="右矢印 58">
            <a:extLst>
              <a:ext uri="{FF2B5EF4-FFF2-40B4-BE49-F238E27FC236}">
                <a16:creationId xmlns:a16="http://schemas.microsoft.com/office/drawing/2014/main" id="{491A80D8-2144-41F6-B4BC-9F13069D6583}"/>
              </a:ext>
            </a:extLst>
          </p:cNvPr>
          <p:cNvSpPr/>
          <p:nvPr/>
        </p:nvSpPr>
        <p:spPr bwMode="auto">
          <a:xfrm rot="5400000">
            <a:off x="5983288" y="4191000"/>
            <a:ext cx="946150" cy="7683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テキスト ボックス 55">
            <a:extLst>
              <a:ext uri="{FF2B5EF4-FFF2-40B4-BE49-F238E27FC236}">
                <a16:creationId xmlns:a16="http://schemas.microsoft.com/office/drawing/2014/main" id="{6CE5873D-F295-43D7-82E5-682913034E2C}"/>
              </a:ext>
            </a:extLst>
          </p:cNvPr>
          <p:cNvSpPr txBox="1"/>
          <p:nvPr/>
        </p:nvSpPr>
        <p:spPr>
          <a:xfrm>
            <a:off x="6450013" y="4611688"/>
            <a:ext cx="1041400" cy="400050"/>
          </a:xfrm>
          <a:prstGeom prst="rect">
            <a:avLst/>
          </a:prstGeom>
          <a:noFill/>
        </p:spPr>
        <p:txBody>
          <a:bodyPr>
            <a:spAutoFit/>
          </a:bodyPr>
          <a:lstStyle/>
          <a:p>
            <a:pPr algn="ctr" eaLnBrk="1" fontAlgn="auto" hangingPunct="1">
              <a:spcBef>
                <a:spcPts val="0"/>
              </a:spcBef>
              <a:spcAft>
                <a:spcPts val="0"/>
              </a:spcAft>
              <a:defRPr/>
            </a:pPr>
            <a:r>
              <a:rPr lang="en-US" altLang="ja-JP" sz="2000" b="1" dirty="0">
                <a:latin typeface="+mn-ea"/>
                <a:ea typeface="+mn-ea"/>
              </a:rPr>
              <a:t>DOWN</a:t>
            </a:r>
            <a:endParaRPr lang="ja-JP" altLang="en-US" sz="2000" b="1" dirty="0">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2">
            <a:extLst>
              <a:ext uri="{FF2B5EF4-FFF2-40B4-BE49-F238E27FC236}">
                <a16:creationId xmlns:a16="http://schemas.microsoft.com/office/drawing/2014/main" id="{677DFFBA-99DD-4119-AC22-5A6D1AE2A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0" t="23444" r="16808" b="6442"/>
          <a:stretch>
            <a:fillRect/>
          </a:stretch>
        </p:blipFill>
        <p:spPr bwMode="auto">
          <a:xfrm>
            <a:off x="582613" y="1833563"/>
            <a:ext cx="62341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テキスト ボックス 44">
            <a:extLst>
              <a:ext uri="{FF2B5EF4-FFF2-40B4-BE49-F238E27FC236}">
                <a16:creationId xmlns:a16="http://schemas.microsoft.com/office/drawing/2014/main" id="{55843D18-F6A7-46D4-B359-251F00D2E170}"/>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貯蓄と投資の違いとは？</a:t>
            </a:r>
          </a:p>
        </p:txBody>
      </p:sp>
      <p:sp>
        <p:nvSpPr>
          <p:cNvPr id="50180" name="テキスト ボックス 14">
            <a:extLst>
              <a:ext uri="{FF2B5EF4-FFF2-40B4-BE49-F238E27FC236}">
                <a16:creationId xmlns:a16="http://schemas.microsoft.com/office/drawing/2014/main" id="{8B7ACD7D-092B-482C-814F-A12A03CFAC77}"/>
              </a:ext>
            </a:extLst>
          </p:cNvPr>
          <p:cNvSpPr txBox="1">
            <a:spLocks noChangeArrowheads="1"/>
          </p:cNvSpPr>
          <p:nvPr/>
        </p:nvSpPr>
        <p:spPr bwMode="auto">
          <a:xfrm>
            <a:off x="854075" y="5727700"/>
            <a:ext cx="7566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600"/>
              <a:t>投資は、貯蓄よりも収益をあげられる可能性が高い。</a:t>
            </a:r>
            <a:endParaRPr lang="en-US" altLang="ja-JP" sz="2600"/>
          </a:p>
        </p:txBody>
      </p:sp>
      <p:sp>
        <p:nvSpPr>
          <p:cNvPr id="50" name="テキスト ボックス 49">
            <a:extLst>
              <a:ext uri="{FF2B5EF4-FFF2-40B4-BE49-F238E27FC236}">
                <a16:creationId xmlns:a16="http://schemas.microsoft.com/office/drawing/2014/main" id="{64E1E633-F663-45CE-BBF6-6ACC6F76CC10}"/>
              </a:ext>
            </a:extLst>
          </p:cNvPr>
          <p:cNvSpPr txBox="1"/>
          <p:nvPr/>
        </p:nvSpPr>
        <p:spPr>
          <a:xfrm>
            <a:off x="4859338" y="6400800"/>
            <a:ext cx="4656137" cy="215900"/>
          </a:xfrm>
          <a:prstGeom prst="rect">
            <a:avLst/>
          </a:prstGeom>
          <a:noFill/>
        </p:spPr>
        <p:txBody>
          <a:bodyPr>
            <a:spAutoFit/>
          </a:bodyPr>
          <a:lstStyle/>
          <a:p>
            <a:pPr eaLnBrk="1" fontAlgn="auto" hangingPunct="1">
              <a:spcBef>
                <a:spcPts val="0"/>
              </a:spcBef>
              <a:spcAft>
                <a:spcPts val="0"/>
              </a:spcAft>
              <a:defRPr/>
            </a:pPr>
            <a:r>
              <a:rPr lang="ja-JP" altLang="en-US" sz="800" dirty="0">
                <a:latin typeface="+mn-lt"/>
                <a:ea typeface="+mn-ea"/>
              </a:rPr>
              <a:t>参考：政府広報オンライン「定期預金」「分散投資」の収益比較（平成</a:t>
            </a:r>
            <a:r>
              <a:rPr lang="en-US" altLang="ja-JP" sz="800" dirty="0">
                <a:latin typeface="+mn-lt"/>
                <a:ea typeface="+mn-ea"/>
              </a:rPr>
              <a:t>7</a:t>
            </a:r>
            <a:r>
              <a:rPr lang="ja-JP" altLang="en-US" sz="800" dirty="0">
                <a:latin typeface="+mn-lt"/>
                <a:ea typeface="+mn-ea"/>
              </a:rPr>
              <a:t>年～</a:t>
            </a:r>
            <a:r>
              <a:rPr lang="en-US" altLang="ja-JP" sz="800" dirty="0">
                <a:latin typeface="+mn-lt"/>
                <a:ea typeface="+mn-ea"/>
              </a:rPr>
              <a:t>27</a:t>
            </a:r>
            <a:r>
              <a:rPr lang="ja-JP" altLang="en-US" sz="800" dirty="0">
                <a:latin typeface="+mn-lt"/>
                <a:ea typeface="+mn-ea"/>
              </a:rPr>
              <a:t>年 金融庁試算）</a:t>
            </a:r>
          </a:p>
        </p:txBody>
      </p:sp>
      <p:pic>
        <p:nvPicPr>
          <p:cNvPr id="50182" name="図 2">
            <a:extLst>
              <a:ext uri="{FF2B5EF4-FFF2-40B4-BE49-F238E27FC236}">
                <a16:creationId xmlns:a16="http://schemas.microsoft.com/office/drawing/2014/main" id="{25B11675-0736-4DF7-8519-78D52D3DC9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2024063"/>
            <a:ext cx="1651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図 3">
            <a:extLst>
              <a:ext uri="{FF2B5EF4-FFF2-40B4-BE49-F238E27FC236}">
                <a16:creationId xmlns:a16="http://schemas.microsoft.com/office/drawing/2014/main" id="{7DCB0BC2-6EB8-4CF4-846C-4AD3C42309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7838" y="3163888"/>
            <a:ext cx="16716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図 4">
            <a:extLst>
              <a:ext uri="{FF2B5EF4-FFF2-40B4-BE49-F238E27FC236}">
                <a16:creationId xmlns:a16="http://schemas.microsoft.com/office/drawing/2014/main" id="{6DF80B33-E5BF-4EE9-8E13-94D5A7D9FB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9575" y="4603750"/>
            <a:ext cx="1809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テキスト ボックス 15">
            <a:extLst>
              <a:ext uri="{FF2B5EF4-FFF2-40B4-BE49-F238E27FC236}">
                <a16:creationId xmlns:a16="http://schemas.microsoft.com/office/drawing/2014/main" id="{19646D91-1ABC-4A9B-82B3-2C7639AB98F8}"/>
              </a:ext>
            </a:extLst>
          </p:cNvPr>
          <p:cNvSpPr txBox="1">
            <a:spLocks noChangeArrowheads="1"/>
          </p:cNvSpPr>
          <p:nvPr/>
        </p:nvSpPr>
        <p:spPr bwMode="auto">
          <a:xfrm>
            <a:off x="7180263" y="3368675"/>
            <a:ext cx="1054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b="1"/>
              <a:t>投資 </a:t>
            </a:r>
            <a:r>
              <a:rPr lang="en-US" altLang="ja-JP" sz="2400" b="1"/>
              <a:t>B</a:t>
            </a:r>
          </a:p>
        </p:txBody>
      </p:sp>
      <p:sp>
        <p:nvSpPr>
          <p:cNvPr id="50186" name="テキスト ボックス 15">
            <a:extLst>
              <a:ext uri="{FF2B5EF4-FFF2-40B4-BE49-F238E27FC236}">
                <a16:creationId xmlns:a16="http://schemas.microsoft.com/office/drawing/2014/main" id="{F7442917-BB22-4144-957F-63106B5BC1EF}"/>
              </a:ext>
            </a:extLst>
          </p:cNvPr>
          <p:cNvSpPr txBox="1">
            <a:spLocks noChangeArrowheads="1"/>
          </p:cNvSpPr>
          <p:nvPr/>
        </p:nvSpPr>
        <p:spPr bwMode="auto">
          <a:xfrm>
            <a:off x="7169150" y="2282825"/>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b="1"/>
              <a:t>投資 </a:t>
            </a:r>
            <a:r>
              <a:rPr lang="en-US" altLang="ja-JP" sz="2400" b="1"/>
              <a:t>A</a:t>
            </a:r>
          </a:p>
        </p:txBody>
      </p:sp>
      <p:sp>
        <p:nvSpPr>
          <p:cNvPr id="50187" name="テキスト ボックス 15">
            <a:extLst>
              <a:ext uri="{FF2B5EF4-FFF2-40B4-BE49-F238E27FC236}">
                <a16:creationId xmlns:a16="http://schemas.microsoft.com/office/drawing/2014/main" id="{DE5116B7-49C0-44DE-A7F8-E7C4E8EC3F6F}"/>
              </a:ext>
            </a:extLst>
          </p:cNvPr>
          <p:cNvSpPr txBox="1">
            <a:spLocks noChangeArrowheads="1"/>
          </p:cNvSpPr>
          <p:nvPr/>
        </p:nvSpPr>
        <p:spPr bwMode="auto">
          <a:xfrm>
            <a:off x="7302500" y="4778375"/>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400" b="1"/>
              <a:t>貯蓄</a:t>
            </a:r>
            <a:endParaRPr lang="en-US" altLang="ja-JP" sz="2400" b="1"/>
          </a:p>
        </p:txBody>
      </p:sp>
      <p:sp>
        <p:nvSpPr>
          <p:cNvPr id="13" name="テキスト ボックス 12">
            <a:extLst>
              <a:ext uri="{FF2B5EF4-FFF2-40B4-BE49-F238E27FC236}">
                <a16:creationId xmlns:a16="http://schemas.microsoft.com/office/drawing/2014/main" id="{90719F6C-E76C-4C12-B4FE-F793A3B57DDE}"/>
              </a:ext>
            </a:extLst>
          </p:cNvPr>
          <p:cNvSpPr txBox="1"/>
          <p:nvPr/>
        </p:nvSpPr>
        <p:spPr>
          <a:xfrm>
            <a:off x="574675" y="1457325"/>
            <a:ext cx="5167313"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●貯蓄と投資の収益比較</a:t>
            </a:r>
            <a:endParaRPr lang="en-US" altLang="ja-JP" sz="2000" dirty="0">
              <a:latin typeface="+mn-lt"/>
              <a:ea typeface="+mn-ea"/>
            </a:endParaRPr>
          </a:p>
        </p:txBody>
      </p:sp>
      <p:sp>
        <p:nvSpPr>
          <p:cNvPr id="18" name="テキスト ボックス 17">
            <a:extLst>
              <a:ext uri="{FF2B5EF4-FFF2-40B4-BE49-F238E27FC236}">
                <a16:creationId xmlns:a16="http://schemas.microsoft.com/office/drawing/2014/main" id="{C530686C-63F3-45DB-82D0-1671B30C89D6}"/>
              </a:ext>
            </a:extLst>
          </p:cNvPr>
          <p:cNvSpPr txBox="1">
            <a:spLocks noChangeArrowheads="1"/>
          </p:cNvSpPr>
          <p:nvPr/>
        </p:nvSpPr>
        <p:spPr bwMode="auto">
          <a:xfrm>
            <a:off x="6297613" y="5499100"/>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050" dirty="0">
                <a:solidFill>
                  <a:srgbClr val="605F5F"/>
                </a:solidFill>
              </a:rPr>
              <a:t>（年末）</a:t>
            </a:r>
            <a:endParaRPr lang="en-US" altLang="ja-JP" sz="1050" dirty="0">
              <a:solidFill>
                <a:srgbClr val="605F5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4BE1FBAF-E09E-4B0A-BA1F-3AE258179D6B}"/>
              </a:ext>
            </a:extLst>
          </p:cNvPr>
          <p:cNvSpPr txBox="1"/>
          <p:nvPr/>
        </p:nvSpPr>
        <p:spPr>
          <a:xfrm>
            <a:off x="300038" y="5575300"/>
            <a:ext cx="8656637"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lt"/>
                <a:ea typeface="+mn-ea"/>
              </a:rPr>
              <a:t>理想の人生を送るために「投資」という選択肢を</a:t>
            </a:r>
            <a:endParaRPr lang="en-US" altLang="ja-JP" sz="2800" dirty="0">
              <a:latin typeface="+mn-lt"/>
              <a:ea typeface="+mn-ea"/>
            </a:endParaRPr>
          </a:p>
          <a:p>
            <a:pPr algn="ctr" eaLnBrk="1" fontAlgn="auto" hangingPunct="1">
              <a:spcBef>
                <a:spcPts val="0"/>
              </a:spcBef>
              <a:spcAft>
                <a:spcPts val="0"/>
              </a:spcAft>
              <a:defRPr/>
            </a:pPr>
            <a:r>
              <a:rPr lang="ja-JP" altLang="en-US" sz="2800" dirty="0">
                <a:latin typeface="+mn-lt"/>
                <a:ea typeface="+mn-ea"/>
              </a:rPr>
              <a:t>学んでいきましょう。</a:t>
            </a:r>
            <a:endParaRPr lang="en-US" altLang="ja-JP" sz="2800" dirty="0">
              <a:latin typeface="+mn-lt"/>
              <a:ea typeface="+mn-ea"/>
            </a:endParaRPr>
          </a:p>
        </p:txBody>
      </p:sp>
      <p:sp>
        <p:nvSpPr>
          <p:cNvPr id="52227" name="テキスト ボックス 8">
            <a:extLst>
              <a:ext uri="{FF2B5EF4-FFF2-40B4-BE49-F238E27FC236}">
                <a16:creationId xmlns:a16="http://schemas.microsoft.com/office/drawing/2014/main" id="{45F3585A-A4F0-403A-919C-528865694BAC}"/>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投資に適したお金とは？</a:t>
            </a:r>
          </a:p>
        </p:txBody>
      </p:sp>
      <p:pic>
        <p:nvPicPr>
          <p:cNvPr id="52228" name="図 1">
            <a:extLst>
              <a:ext uri="{FF2B5EF4-FFF2-40B4-BE49-F238E27FC236}">
                <a16:creationId xmlns:a16="http://schemas.microsoft.com/office/drawing/2014/main" id="{8BDE062F-96F6-41A2-991E-B05F23B06D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571750"/>
            <a:ext cx="11747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8F8836DC-EFBE-42BA-A573-E0CAFF81104E}"/>
              </a:ext>
            </a:extLst>
          </p:cNvPr>
          <p:cNvSpPr/>
          <p:nvPr/>
        </p:nvSpPr>
        <p:spPr>
          <a:xfrm>
            <a:off x="1638300" y="1709738"/>
            <a:ext cx="4229100" cy="10366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角丸四角形 31">
            <a:extLst>
              <a:ext uri="{FF2B5EF4-FFF2-40B4-BE49-F238E27FC236}">
                <a16:creationId xmlns:a16="http://schemas.microsoft.com/office/drawing/2014/main" id="{324DBB95-1A5A-470D-82B7-0A82FAB910FF}"/>
              </a:ext>
            </a:extLst>
          </p:cNvPr>
          <p:cNvSpPr/>
          <p:nvPr/>
        </p:nvSpPr>
        <p:spPr>
          <a:xfrm>
            <a:off x="1638300" y="2989263"/>
            <a:ext cx="4229100" cy="10366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角丸四角形 32">
            <a:extLst>
              <a:ext uri="{FF2B5EF4-FFF2-40B4-BE49-F238E27FC236}">
                <a16:creationId xmlns:a16="http://schemas.microsoft.com/office/drawing/2014/main" id="{31EE56EE-6F98-40B7-A5ED-6849682AE8AD}"/>
              </a:ext>
            </a:extLst>
          </p:cNvPr>
          <p:cNvSpPr/>
          <p:nvPr/>
        </p:nvSpPr>
        <p:spPr>
          <a:xfrm>
            <a:off x="1638300" y="4267200"/>
            <a:ext cx="4229100" cy="1036638"/>
          </a:xfrm>
          <a:prstGeom prst="roundRect">
            <a:avLst/>
          </a:prstGeom>
          <a:solidFill>
            <a:srgbClr val="EA5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テキスト ボックス 40">
            <a:extLst>
              <a:ext uri="{FF2B5EF4-FFF2-40B4-BE49-F238E27FC236}">
                <a16:creationId xmlns:a16="http://schemas.microsoft.com/office/drawing/2014/main" id="{0308278A-6D7D-4566-9DB2-0EFF9AEA8554}"/>
              </a:ext>
            </a:extLst>
          </p:cNvPr>
          <p:cNvSpPr txBox="1"/>
          <p:nvPr/>
        </p:nvSpPr>
        <p:spPr>
          <a:xfrm>
            <a:off x="1808163" y="1879600"/>
            <a:ext cx="3001962" cy="708025"/>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生活に</a:t>
            </a:r>
            <a:endParaRPr lang="en-US" altLang="ja-JP" sz="2000" dirty="0">
              <a:latin typeface="+mn-lt"/>
              <a:ea typeface="+mn-ea"/>
            </a:endParaRPr>
          </a:p>
          <a:p>
            <a:pPr eaLnBrk="1" fontAlgn="auto" hangingPunct="1">
              <a:spcBef>
                <a:spcPts val="0"/>
              </a:spcBef>
              <a:spcAft>
                <a:spcPts val="0"/>
              </a:spcAft>
              <a:defRPr/>
            </a:pPr>
            <a:r>
              <a:rPr lang="ja-JP" altLang="en-US" sz="2000" dirty="0">
                <a:latin typeface="+mn-lt"/>
                <a:ea typeface="+mn-ea"/>
              </a:rPr>
              <a:t>必要なお金</a:t>
            </a:r>
            <a:endParaRPr lang="en-US" altLang="ja-JP" sz="2000" dirty="0">
              <a:latin typeface="+mn-lt"/>
              <a:ea typeface="+mn-ea"/>
            </a:endParaRPr>
          </a:p>
        </p:txBody>
      </p:sp>
      <p:sp>
        <p:nvSpPr>
          <p:cNvPr id="44" name="テキスト ボックス 43">
            <a:extLst>
              <a:ext uri="{FF2B5EF4-FFF2-40B4-BE49-F238E27FC236}">
                <a16:creationId xmlns:a16="http://schemas.microsoft.com/office/drawing/2014/main" id="{14BC3CF8-769E-4707-98BC-30F59FB5A36F}"/>
              </a:ext>
            </a:extLst>
          </p:cNvPr>
          <p:cNvSpPr txBox="1"/>
          <p:nvPr/>
        </p:nvSpPr>
        <p:spPr>
          <a:xfrm>
            <a:off x="1808163" y="3168650"/>
            <a:ext cx="2425700" cy="708025"/>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近い将来に</a:t>
            </a:r>
            <a:br>
              <a:rPr lang="en-US" altLang="ja-JP" sz="2000" dirty="0">
                <a:latin typeface="+mn-lt"/>
                <a:ea typeface="+mn-ea"/>
              </a:rPr>
            </a:br>
            <a:r>
              <a:rPr lang="ja-JP" altLang="en-US" sz="2000" dirty="0">
                <a:latin typeface="+mn-lt"/>
                <a:ea typeface="+mn-ea"/>
              </a:rPr>
              <a:t>使う予定があるお金</a:t>
            </a:r>
            <a:endParaRPr lang="en-US" altLang="ja-JP" sz="1400" dirty="0">
              <a:latin typeface="+mn-lt"/>
              <a:ea typeface="+mn-ea"/>
            </a:endParaRPr>
          </a:p>
        </p:txBody>
      </p:sp>
      <p:sp>
        <p:nvSpPr>
          <p:cNvPr id="45" name="テキスト ボックス 44">
            <a:extLst>
              <a:ext uri="{FF2B5EF4-FFF2-40B4-BE49-F238E27FC236}">
                <a16:creationId xmlns:a16="http://schemas.microsoft.com/office/drawing/2014/main" id="{7CDBE868-8E92-43FA-83F8-C8DAA58385EA}"/>
              </a:ext>
            </a:extLst>
          </p:cNvPr>
          <p:cNvSpPr txBox="1"/>
          <p:nvPr/>
        </p:nvSpPr>
        <p:spPr>
          <a:xfrm>
            <a:off x="1779588" y="4397375"/>
            <a:ext cx="2827337" cy="831850"/>
          </a:xfrm>
          <a:prstGeom prst="rect">
            <a:avLst/>
          </a:prstGeom>
          <a:noFill/>
        </p:spPr>
        <p:txBody>
          <a:bodyPr>
            <a:spAutoFit/>
          </a:bodyPr>
          <a:lstStyle/>
          <a:p>
            <a:pPr eaLnBrk="1" fontAlgn="auto" hangingPunct="1">
              <a:spcBef>
                <a:spcPts val="0"/>
              </a:spcBef>
              <a:spcAft>
                <a:spcPts val="0"/>
              </a:spcAft>
              <a:defRPr/>
            </a:pPr>
            <a:r>
              <a:rPr lang="ja-JP" altLang="en-US" sz="2400" b="1" dirty="0">
                <a:solidFill>
                  <a:schemeClr val="bg1"/>
                </a:solidFill>
                <a:latin typeface="+mn-lt"/>
                <a:ea typeface="+mn-ea"/>
              </a:rPr>
              <a:t>時間をかけてでも</a:t>
            </a:r>
            <a:endParaRPr lang="en-US" altLang="ja-JP" sz="2400" b="1" dirty="0">
              <a:solidFill>
                <a:schemeClr val="bg1"/>
              </a:solidFill>
              <a:latin typeface="+mn-lt"/>
              <a:ea typeface="+mn-ea"/>
            </a:endParaRPr>
          </a:p>
          <a:p>
            <a:pPr eaLnBrk="1" fontAlgn="auto" hangingPunct="1">
              <a:spcBef>
                <a:spcPts val="0"/>
              </a:spcBef>
              <a:spcAft>
                <a:spcPts val="0"/>
              </a:spcAft>
              <a:defRPr/>
            </a:pPr>
            <a:r>
              <a:rPr lang="ja-JP" altLang="en-US" sz="2400" b="1" dirty="0">
                <a:solidFill>
                  <a:schemeClr val="bg1"/>
                </a:solidFill>
                <a:latin typeface="+mn-lt"/>
                <a:ea typeface="+mn-ea"/>
              </a:rPr>
              <a:t>増やしたいお金</a:t>
            </a:r>
            <a:endParaRPr lang="en-US" altLang="ja-JP" sz="1600" b="1" dirty="0">
              <a:solidFill>
                <a:schemeClr val="bg1"/>
              </a:solidFill>
              <a:latin typeface="+mn-lt"/>
              <a:ea typeface="+mn-ea"/>
            </a:endParaRPr>
          </a:p>
        </p:txBody>
      </p:sp>
      <p:sp>
        <p:nvSpPr>
          <p:cNvPr id="46" name="下矢印 45">
            <a:extLst>
              <a:ext uri="{FF2B5EF4-FFF2-40B4-BE49-F238E27FC236}">
                <a16:creationId xmlns:a16="http://schemas.microsoft.com/office/drawing/2014/main" id="{BCAAD4E7-C94E-41B1-87AB-69EF542C12A0}"/>
              </a:ext>
            </a:extLst>
          </p:cNvPr>
          <p:cNvSpPr/>
          <p:nvPr/>
        </p:nvSpPr>
        <p:spPr>
          <a:xfrm rot="16200000">
            <a:off x="5752307" y="4421981"/>
            <a:ext cx="628650" cy="763587"/>
          </a:xfrm>
          <a:prstGeom prst="downArrow">
            <a:avLst>
              <a:gd name="adj1" fmla="val 50000"/>
              <a:gd name="adj2" fmla="val 562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2236" name="図 7">
            <a:extLst>
              <a:ext uri="{FF2B5EF4-FFF2-40B4-BE49-F238E27FC236}">
                <a16:creationId xmlns:a16="http://schemas.microsoft.com/office/drawing/2014/main" id="{1BBDF442-F8DD-43A0-81CF-9EE34C5721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1728788"/>
            <a:ext cx="885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図 9">
            <a:extLst>
              <a:ext uri="{FF2B5EF4-FFF2-40B4-BE49-F238E27FC236}">
                <a16:creationId xmlns:a16="http://schemas.microsoft.com/office/drawing/2014/main" id="{E57FAA33-363C-4F60-BFF3-B2EE2DE121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5188" y="2263775"/>
            <a:ext cx="9001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図 50">
            <a:extLst>
              <a:ext uri="{FF2B5EF4-FFF2-40B4-BE49-F238E27FC236}">
                <a16:creationId xmlns:a16="http://schemas.microsoft.com/office/drawing/2014/main" id="{B6895D6D-4DC3-4EC8-8D4D-FEBCF9E6F9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08463" y="3035300"/>
            <a:ext cx="76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13">
            <a:extLst>
              <a:ext uri="{FF2B5EF4-FFF2-40B4-BE49-F238E27FC236}">
                <a16:creationId xmlns:a16="http://schemas.microsoft.com/office/drawing/2014/main" id="{91682F0F-968F-4A17-B0F4-6E9F4106C3E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02200" y="3297238"/>
            <a:ext cx="7731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下矢印 52">
            <a:extLst>
              <a:ext uri="{FF2B5EF4-FFF2-40B4-BE49-F238E27FC236}">
                <a16:creationId xmlns:a16="http://schemas.microsoft.com/office/drawing/2014/main" id="{3850FEBF-9FF0-4A70-A60C-A2F596CFC182}"/>
              </a:ext>
            </a:extLst>
          </p:cNvPr>
          <p:cNvSpPr/>
          <p:nvPr/>
        </p:nvSpPr>
        <p:spPr>
          <a:xfrm rot="16200000">
            <a:off x="5752307" y="1912144"/>
            <a:ext cx="628650" cy="763587"/>
          </a:xfrm>
          <a:prstGeom prst="downArrow">
            <a:avLst>
              <a:gd name="adj1" fmla="val 50000"/>
              <a:gd name="adj2" fmla="val 562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下矢印 53">
            <a:extLst>
              <a:ext uri="{FF2B5EF4-FFF2-40B4-BE49-F238E27FC236}">
                <a16:creationId xmlns:a16="http://schemas.microsoft.com/office/drawing/2014/main" id="{6E6922F2-365F-4829-9AD3-BAE94A7F2995}"/>
              </a:ext>
            </a:extLst>
          </p:cNvPr>
          <p:cNvSpPr/>
          <p:nvPr/>
        </p:nvSpPr>
        <p:spPr>
          <a:xfrm rot="16200000">
            <a:off x="5752307" y="3090069"/>
            <a:ext cx="628650" cy="763587"/>
          </a:xfrm>
          <a:prstGeom prst="downArrow">
            <a:avLst>
              <a:gd name="adj1" fmla="val 50000"/>
              <a:gd name="adj2" fmla="val 5625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テキスト ボックス 54">
            <a:extLst>
              <a:ext uri="{FF2B5EF4-FFF2-40B4-BE49-F238E27FC236}">
                <a16:creationId xmlns:a16="http://schemas.microsoft.com/office/drawing/2014/main" id="{538EFA66-326C-4622-8A59-E270BD5C21A8}"/>
              </a:ext>
            </a:extLst>
          </p:cNvPr>
          <p:cNvSpPr txBox="1"/>
          <p:nvPr/>
        </p:nvSpPr>
        <p:spPr>
          <a:xfrm>
            <a:off x="6540500" y="2244725"/>
            <a:ext cx="2603500"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投資に適さないお金</a:t>
            </a:r>
            <a:endParaRPr lang="en-US" altLang="ja-JP" sz="2000" dirty="0">
              <a:latin typeface="+mn-lt"/>
              <a:ea typeface="+mn-ea"/>
            </a:endParaRPr>
          </a:p>
        </p:txBody>
      </p:sp>
      <p:pic>
        <p:nvPicPr>
          <p:cNvPr id="52243" name="図 17">
            <a:extLst>
              <a:ext uri="{FF2B5EF4-FFF2-40B4-BE49-F238E27FC236}">
                <a16:creationId xmlns:a16="http://schemas.microsoft.com/office/drawing/2014/main" id="{764FDD66-F7D7-43D3-ABAF-4F9EF81BCA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31088" y="2878138"/>
            <a:ext cx="13335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乗算記号 49">
            <a:extLst>
              <a:ext uri="{FF2B5EF4-FFF2-40B4-BE49-F238E27FC236}">
                <a16:creationId xmlns:a16="http://schemas.microsoft.com/office/drawing/2014/main" id="{D9512EB1-975A-44E4-B81D-0B9CEE19A744}"/>
              </a:ext>
            </a:extLst>
          </p:cNvPr>
          <p:cNvSpPr/>
          <p:nvPr/>
        </p:nvSpPr>
        <p:spPr>
          <a:xfrm>
            <a:off x="6467475" y="2549525"/>
            <a:ext cx="1027113" cy="1069975"/>
          </a:xfrm>
          <a:prstGeom prst="mathMultiply">
            <a:avLst>
              <a:gd name="adj1" fmla="val 155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58">
            <a:extLst>
              <a:ext uri="{FF2B5EF4-FFF2-40B4-BE49-F238E27FC236}">
                <a16:creationId xmlns:a16="http://schemas.microsoft.com/office/drawing/2014/main" id="{9E0E6401-4EE3-478C-BCA7-2CF26FC17B9A}"/>
              </a:ext>
            </a:extLst>
          </p:cNvPr>
          <p:cNvSpPr txBox="1"/>
          <p:nvPr/>
        </p:nvSpPr>
        <p:spPr>
          <a:xfrm>
            <a:off x="6505575" y="4129088"/>
            <a:ext cx="2728913" cy="400050"/>
          </a:xfrm>
          <a:prstGeom prst="rect">
            <a:avLst/>
          </a:prstGeom>
          <a:noFill/>
        </p:spPr>
        <p:txBody>
          <a:bodyPr>
            <a:spAutoFit/>
          </a:bodyPr>
          <a:lstStyle/>
          <a:p>
            <a:pPr eaLnBrk="1" fontAlgn="auto" hangingPunct="1">
              <a:spcBef>
                <a:spcPts val="0"/>
              </a:spcBef>
              <a:spcAft>
                <a:spcPts val="0"/>
              </a:spcAft>
              <a:defRPr/>
            </a:pPr>
            <a:r>
              <a:rPr lang="ja-JP" altLang="en-US" sz="2000" dirty="0">
                <a:latin typeface="+mn-lt"/>
                <a:ea typeface="+mn-ea"/>
              </a:rPr>
              <a:t>投資に適したお金</a:t>
            </a:r>
            <a:endParaRPr lang="en-US" altLang="ja-JP" sz="2000" dirty="0">
              <a:latin typeface="+mn-lt"/>
              <a:ea typeface="+mn-ea"/>
            </a:endParaRPr>
          </a:p>
        </p:txBody>
      </p:sp>
      <p:sp>
        <p:nvSpPr>
          <p:cNvPr id="49" name="ドーナツ 48">
            <a:extLst>
              <a:ext uri="{FF2B5EF4-FFF2-40B4-BE49-F238E27FC236}">
                <a16:creationId xmlns:a16="http://schemas.microsoft.com/office/drawing/2014/main" id="{8357F747-44E9-4A78-8651-658927F4F816}"/>
              </a:ext>
            </a:extLst>
          </p:cNvPr>
          <p:cNvSpPr/>
          <p:nvPr/>
        </p:nvSpPr>
        <p:spPr>
          <a:xfrm>
            <a:off x="6634163" y="4638675"/>
            <a:ext cx="706437" cy="688975"/>
          </a:xfrm>
          <a:prstGeom prst="donut">
            <a:avLst>
              <a:gd name="adj" fmla="val 236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2247" name="図 1">
            <a:extLst>
              <a:ext uri="{FF2B5EF4-FFF2-40B4-BE49-F238E27FC236}">
                <a16:creationId xmlns:a16="http://schemas.microsoft.com/office/drawing/2014/main" id="{6F0B5936-1DE0-44F0-883B-79C3746ACF32}"/>
              </a:ext>
            </a:extLst>
          </p:cNvPr>
          <p:cNvPicPr>
            <a:picLocks noChangeAspect="1"/>
          </p:cNvPicPr>
          <p:nvPr/>
        </p:nvPicPr>
        <p:blipFill>
          <a:blip r:embed="rId9">
            <a:extLst>
              <a:ext uri="{28A0092B-C50C-407E-A947-70E740481C1C}">
                <a14:useLocalDpi xmlns:a14="http://schemas.microsoft.com/office/drawing/2010/main" val="0"/>
              </a:ext>
            </a:extLst>
          </a:blip>
          <a:srcRect b="13919"/>
          <a:stretch>
            <a:fillRect/>
          </a:stretch>
        </p:blipFill>
        <p:spPr bwMode="auto">
          <a:xfrm>
            <a:off x="7431088" y="4591050"/>
            <a:ext cx="10795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図 1">
            <a:extLst>
              <a:ext uri="{FF2B5EF4-FFF2-40B4-BE49-F238E27FC236}">
                <a16:creationId xmlns:a16="http://schemas.microsoft.com/office/drawing/2014/main" id="{94B5409A-F46A-45EE-9119-7EE038BE1017}"/>
              </a:ext>
            </a:extLst>
          </p:cNvPr>
          <p:cNvPicPr>
            <a:picLocks noChangeAspect="1"/>
          </p:cNvPicPr>
          <p:nvPr/>
        </p:nvPicPr>
        <p:blipFill>
          <a:blip r:embed="rId10">
            <a:extLst>
              <a:ext uri="{28A0092B-C50C-407E-A947-70E740481C1C}">
                <a14:useLocalDpi xmlns:a14="http://schemas.microsoft.com/office/drawing/2010/main" val="0"/>
              </a:ext>
            </a:extLst>
          </a:blip>
          <a:srcRect l="63239"/>
          <a:stretch>
            <a:fillRect/>
          </a:stretch>
        </p:blipFill>
        <p:spPr bwMode="auto">
          <a:xfrm>
            <a:off x="4951413" y="4411663"/>
            <a:ext cx="641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図 26">
            <a:extLst>
              <a:ext uri="{FF2B5EF4-FFF2-40B4-BE49-F238E27FC236}">
                <a16:creationId xmlns:a16="http://schemas.microsoft.com/office/drawing/2014/main" id="{59256831-7E7E-4DB4-B41B-C691882E77B0}"/>
              </a:ext>
            </a:extLst>
          </p:cNvPr>
          <p:cNvPicPr>
            <a:picLocks noChangeAspect="1"/>
          </p:cNvPicPr>
          <p:nvPr/>
        </p:nvPicPr>
        <p:blipFill>
          <a:blip r:embed="rId10">
            <a:extLst>
              <a:ext uri="{28A0092B-C50C-407E-A947-70E740481C1C}">
                <a14:useLocalDpi xmlns:a14="http://schemas.microsoft.com/office/drawing/2010/main" val="0"/>
              </a:ext>
            </a:extLst>
          </a:blip>
          <a:srcRect r="62846"/>
          <a:stretch>
            <a:fillRect/>
          </a:stretch>
        </p:blipFill>
        <p:spPr bwMode="auto">
          <a:xfrm>
            <a:off x="4284663" y="4454525"/>
            <a:ext cx="685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102">
            <a:extLst>
              <a:ext uri="{FF2B5EF4-FFF2-40B4-BE49-F238E27FC236}">
                <a16:creationId xmlns:a16="http://schemas.microsoft.com/office/drawing/2014/main" id="{D9E74900-9764-4A73-9A00-B8374B55E967}"/>
              </a:ext>
            </a:extLst>
          </p:cNvPr>
          <p:cNvSpPr txBox="1">
            <a:spLocks noChangeArrowheads="1"/>
          </p:cNvSpPr>
          <p:nvPr/>
        </p:nvSpPr>
        <p:spPr bwMode="auto">
          <a:xfrm>
            <a:off x="539750" y="620713"/>
            <a:ext cx="626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a:t>
            </a:r>
            <a:r>
              <a:rPr lang="ja-JP" altLang="en-US" sz="3200">
                <a:solidFill>
                  <a:schemeClr val="bg1"/>
                </a:solidFill>
              </a:rPr>
              <a:t>　</a:t>
            </a:r>
            <a:r>
              <a:rPr lang="en-US" altLang="ja-JP" sz="3200">
                <a:solidFill>
                  <a:schemeClr val="bg1"/>
                </a:solidFill>
              </a:rPr>
              <a:t>【</a:t>
            </a:r>
            <a:r>
              <a:rPr lang="ja-JP" altLang="en-US" sz="3200">
                <a:solidFill>
                  <a:schemeClr val="bg1"/>
                </a:solidFill>
              </a:rPr>
              <a:t>成功編①</a:t>
            </a:r>
            <a:r>
              <a:rPr lang="en-US" altLang="ja-JP" sz="3200">
                <a:solidFill>
                  <a:schemeClr val="bg1"/>
                </a:solidFill>
              </a:rPr>
              <a:t>】</a:t>
            </a:r>
            <a:endParaRPr lang="ja-JP" altLang="en-US" sz="3200">
              <a:solidFill>
                <a:schemeClr val="bg1"/>
              </a:solidFill>
            </a:endParaRPr>
          </a:p>
        </p:txBody>
      </p:sp>
      <p:sp>
        <p:nvSpPr>
          <p:cNvPr id="2" name="角丸四角形 1">
            <a:extLst>
              <a:ext uri="{FF2B5EF4-FFF2-40B4-BE49-F238E27FC236}">
                <a16:creationId xmlns:a16="http://schemas.microsoft.com/office/drawing/2014/main" id="{216C6207-9F00-4084-8327-B3B37D7E690B}"/>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76" name="図 1" descr="画面の領域">
            <a:extLst>
              <a:ext uri="{FF2B5EF4-FFF2-40B4-BE49-F238E27FC236}">
                <a16:creationId xmlns:a16="http://schemas.microsoft.com/office/drawing/2014/main" id="{E9321081-6F84-4520-A379-40091840C5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矢印 3">
            <a:extLst>
              <a:ext uri="{FF2B5EF4-FFF2-40B4-BE49-F238E27FC236}">
                <a16:creationId xmlns:a16="http://schemas.microsoft.com/office/drawing/2014/main" id="{07357BCA-E4E6-46C0-A3A3-5F898D13B506}"/>
              </a:ext>
            </a:extLst>
          </p:cNvPr>
          <p:cNvSpPr/>
          <p:nvPr/>
        </p:nvSpPr>
        <p:spPr>
          <a:xfrm>
            <a:off x="2116138" y="3671888"/>
            <a:ext cx="4464050" cy="7508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78" name="図 46">
            <a:extLst>
              <a:ext uri="{FF2B5EF4-FFF2-40B4-BE49-F238E27FC236}">
                <a16:creationId xmlns:a16="http://schemas.microsoft.com/office/drawing/2014/main" id="{C906071B-6F94-40DB-B449-1128B93DBF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50000">
            <a:off x="3743325" y="3743325"/>
            <a:ext cx="16494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テキスト ボックス 21">
            <a:extLst>
              <a:ext uri="{FF2B5EF4-FFF2-40B4-BE49-F238E27FC236}">
                <a16:creationId xmlns:a16="http://schemas.microsoft.com/office/drawing/2014/main" id="{FAC26F09-CED5-4409-8D97-9952CE11DEF7}"/>
              </a:ext>
            </a:extLst>
          </p:cNvPr>
          <p:cNvSpPr txBox="1">
            <a:spLocks noChangeArrowheads="1"/>
          </p:cNvSpPr>
          <p:nvPr/>
        </p:nvSpPr>
        <p:spPr bwMode="auto">
          <a:xfrm>
            <a:off x="1481138" y="5743575"/>
            <a:ext cx="702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400">
                <a:solidFill>
                  <a:srgbClr val="000000"/>
                </a:solidFill>
              </a:rPr>
              <a:t>100</a:t>
            </a:r>
            <a:r>
              <a:rPr lang="ja-JP" altLang="en-US" sz="2400">
                <a:solidFill>
                  <a:srgbClr val="000000"/>
                </a:solidFill>
              </a:rPr>
              <a:t>万円のお金に働いてもらいます。</a:t>
            </a:r>
          </a:p>
        </p:txBody>
      </p:sp>
      <p:sp>
        <p:nvSpPr>
          <p:cNvPr id="29" name="円/楕円 28">
            <a:extLst>
              <a:ext uri="{FF2B5EF4-FFF2-40B4-BE49-F238E27FC236}">
                <a16:creationId xmlns:a16="http://schemas.microsoft.com/office/drawing/2014/main" id="{25C8E2EB-1AE4-4F13-8890-7C65402D91D0}"/>
              </a:ext>
            </a:extLst>
          </p:cNvPr>
          <p:cNvSpPr/>
          <p:nvPr/>
        </p:nvSpPr>
        <p:spPr>
          <a:xfrm>
            <a:off x="3355975" y="1689100"/>
            <a:ext cx="2008188" cy="1709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4281" name="グループ化 23">
            <a:extLst>
              <a:ext uri="{FF2B5EF4-FFF2-40B4-BE49-F238E27FC236}">
                <a16:creationId xmlns:a16="http://schemas.microsoft.com/office/drawing/2014/main" id="{502C771B-71D5-4645-AB3C-FE365CDD2BED}"/>
              </a:ext>
            </a:extLst>
          </p:cNvPr>
          <p:cNvGrpSpPr>
            <a:grpSpLocks/>
          </p:cNvGrpSpPr>
          <p:nvPr/>
        </p:nvGrpSpPr>
        <p:grpSpPr bwMode="auto">
          <a:xfrm rot="361136">
            <a:off x="604838" y="2125663"/>
            <a:ext cx="2247900" cy="544512"/>
            <a:chOff x="649986" y="2012265"/>
            <a:chExt cx="2248754" cy="544492"/>
          </a:xfrm>
        </p:grpSpPr>
        <p:sp>
          <p:nvSpPr>
            <p:cNvPr id="54294" name="テキスト ボックス 20">
              <a:extLst>
                <a:ext uri="{FF2B5EF4-FFF2-40B4-BE49-F238E27FC236}">
                  <a16:creationId xmlns:a16="http://schemas.microsoft.com/office/drawing/2014/main" id="{DD610533-F45B-4E8A-AEFC-B5CA6352C017}"/>
                </a:ext>
              </a:extLst>
            </p:cNvPr>
            <p:cNvSpPr txBox="1">
              <a:spLocks noChangeArrowheads="1"/>
            </p:cNvSpPr>
            <p:nvPr/>
          </p:nvSpPr>
          <p:spPr bwMode="auto">
            <a:xfrm flipH="1">
              <a:off x="924575" y="2012265"/>
              <a:ext cx="1760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よろしくね</a:t>
              </a:r>
              <a:r>
                <a:rPr lang="en-US" altLang="ja-JP" sz="2800"/>
                <a:t>!</a:t>
              </a:r>
              <a:endParaRPr lang="ja-JP" altLang="en-US" sz="2800"/>
            </a:p>
          </p:txBody>
        </p:sp>
        <p:cxnSp>
          <p:nvCxnSpPr>
            <p:cNvPr id="23" name="直線コネクタ 22">
              <a:extLst>
                <a:ext uri="{FF2B5EF4-FFF2-40B4-BE49-F238E27FC236}">
                  <a16:creationId xmlns:a16="http://schemas.microsoft.com/office/drawing/2014/main" id="{92EA1299-BCA8-4382-84D1-62BE08B02813}"/>
                </a:ext>
              </a:extLst>
            </p:cNvPr>
            <p:cNvCxnSpPr/>
            <p:nvPr/>
          </p:nvCxnSpPr>
          <p:spPr bwMode="auto">
            <a:xfrm flipV="1">
              <a:off x="2529275" y="2107251"/>
              <a:ext cx="284271" cy="392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AED28D6-2CA4-41D6-B1EE-B82FC1A6B82F}"/>
                </a:ext>
              </a:extLst>
            </p:cNvPr>
            <p:cNvCxnSpPr/>
            <p:nvPr/>
          </p:nvCxnSpPr>
          <p:spPr bwMode="auto">
            <a:xfrm flipH="1" flipV="1">
              <a:off x="649308" y="2191569"/>
              <a:ext cx="322385" cy="36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円/楕円 41">
            <a:extLst>
              <a:ext uri="{FF2B5EF4-FFF2-40B4-BE49-F238E27FC236}">
                <a16:creationId xmlns:a16="http://schemas.microsoft.com/office/drawing/2014/main" id="{C78AA856-3652-40A2-828D-3E794C378E85}"/>
              </a:ext>
            </a:extLst>
          </p:cNvPr>
          <p:cNvSpPr/>
          <p:nvPr/>
        </p:nvSpPr>
        <p:spPr>
          <a:xfrm>
            <a:off x="850900" y="3087688"/>
            <a:ext cx="1725613" cy="17367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a:extLst>
              <a:ext uri="{FF2B5EF4-FFF2-40B4-BE49-F238E27FC236}">
                <a16:creationId xmlns:a16="http://schemas.microsoft.com/office/drawing/2014/main" id="{9E361CB8-96C6-4F21-BB45-BD9E33A0D3A1}"/>
              </a:ext>
            </a:extLst>
          </p:cNvPr>
          <p:cNvSpPr/>
          <p:nvPr/>
        </p:nvSpPr>
        <p:spPr>
          <a:xfrm>
            <a:off x="6807200" y="3087688"/>
            <a:ext cx="1725613" cy="17367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4284" name="グループ化 10">
            <a:extLst>
              <a:ext uri="{FF2B5EF4-FFF2-40B4-BE49-F238E27FC236}">
                <a16:creationId xmlns:a16="http://schemas.microsoft.com/office/drawing/2014/main" id="{124BBF06-5485-47DC-B271-DA8606240548}"/>
              </a:ext>
            </a:extLst>
          </p:cNvPr>
          <p:cNvGrpSpPr>
            <a:grpSpLocks/>
          </p:cNvGrpSpPr>
          <p:nvPr/>
        </p:nvGrpSpPr>
        <p:grpSpPr bwMode="auto">
          <a:xfrm>
            <a:off x="6445250" y="2062163"/>
            <a:ext cx="1860550" cy="1003300"/>
            <a:chOff x="5924012" y="1699980"/>
            <a:chExt cx="1860627" cy="1002989"/>
          </a:xfrm>
        </p:grpSpPr>
        <p:sp>
          <p:nvSpPr>
            <p:cNvPr id="54291" name="テキスト ボックス 49">
              <a:extLst>
                <a:ext uri="{FF2B5EF4-FFF2-40B4-BE49-F238E27FC236}">
                  <a16:creationId xmlns:a16="http://schemas.microsoft.com/office/drawing/2014/main" id="{D3A6193F-6ABD-477D-AC01-A35693AD9C42}"/>
                </a:ext>
              </a:extLst>
            </p:cNvPr>
            <p:cNvSpPr txBox="1">
              <a:spLocks noChangeArrowheads="1"/>
            </p:cNvSpPr>
            <p:nvPr/>
          </p:nvSpPr>
          <p:spPr bwMode="auto">
            <a:xfrm rot="21027203" flipH="1">
              <a:off x="6167302" y="1699980"/>
              <a:ext cx="15151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頑張って</a:t>
              </a:r>
              <a:endParaRPr lang="en-US" altLang="ja-JP" sz="2800"/>
            </a:p>
            <a:p>
              <a:pPr algn="ctr"/>
              <a:r>
                <a:rPr lang="ja-JP" altLang="en-US" sz="2800"/>
                <a:t>くるよ</a:t>
              </a:r>
              <a:r>
                <a:rPr lang="en-US" altLang="ja-JP" sz="2800"/>
                <a:t>!</a:t>
              </a:r>
              <a:endParaRPr lang="ja-JP" altLang="en-US" sz="2800"/>
            </a:p>
          </p:txBody>
        </p:sp>
        <p:cxnSp>
          <p:nvCxnSpPr>
            <p:cNvPr id="51" name="直線コネクタ 50">
              <a:extLst>
                <a:ext uri="{FF2B5EF4-FFF2-40B4-BE49-F238E27FC236}">
                  <a16:creationId xmlns:a16="http://schemas.microsoft.com/office/drawing/2014/main" id="{96232725-EEB9-41BF-B40D-A75F1AB967CA}"/>
                </a:ext>
              </a:extLst>
            </p:cNvPr>
            <p:cNvCxnSpPr/>
            <p:nvPr/>
          </p:nvCxnSpPr>
          <p:spPr bwMode="auto">
            <a:xfrm flipH="1" flipV="1">
              <a:off x="5924012" y="2291933"/>
              <a:ext cx="414355" cy="411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2ED05BC-269A-456C-81B3-E98668482226}"/>
                </a:ext>
              </a:extLst>
            </p:cNvPr>
            <p:cNvCxnSpPr/>
            <p:nvPr/>
          </p:nvCxnSpPr>
          <p:spPr bwMode="auto">
            <a:xfrm flipV="1">
              <a:off x="7598894" y="1957075"/>
              <a:ext cx="185745" cy="53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285" name="図 24">
            <a:extLst>
              <a:ext uri="{FF2B5EF4-FFF2-40B4-BE49-F238E27FC236}">
                <a16:creationId xmlns:a16="http://schemas.microsoft.com/office/drawing/2014/main" id="{5FA6E5BA-5A6D-4D60-8549-C922CE6360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90596">
            <a:off x="6678613" y="3405188"/>
            <a:ext cx="19812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図 25">
            <a:extLst>
              <a:ext uri="{FF2B5EF4-FFF2-40B4-BE49-F238E27FC236}">
                <a16:creationId xmlns:a16="http://schemas.microsoft.com/office/drawing/2014/main" id="{4750DA50-3802-40E6-B516-D23FDFA3A3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67390">
            <a:off x="1784350" y="4133850"/>
            <a:ext cx="167481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図 26">
            <a:extLst>
              <a:ext uri="{FF2B5EF4-FFF2-40B4-BE49-F238E27FC236}">
                <a16:creationId xmlns:a16="http://schemas.microsoft.com/office/drawing/2014/main" id="{47F53D8F-36AD-4A43-AC7D-5B2AC41D35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150" y="2787650"/>
            <a:ext cx="157956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二等辺三角形 26">
            <a:extLst>
              <a:ext uri="{FF2B5EF4-FFF2-40B4-BE49-F238E27FC236}">
                <a16:creationId xmlns:a16="http://schemas.microsoft.com/office/drawing/2014/main" id="{A5F239B5-BD8F-4C07-BE16-5FF3EDC68D77}"/>
              </a:ext>
            </a:extLst>
          </p:cNvPr>
          <p:cNvSpPr/>
          <p:nvPr/>
        </p:nvSpPr>
        <p:spPr>
          <a:xfrm rot="8958691">
            <a:off x="4241800" y="3071813"/>
            <a:ext cx="471488" cy="512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89" name="図 2">
            <a:extLst>
              <a:ext uri="{FF2B5EF4-FFF2-40B4-BE49-F238E27FC236}">
                <a16:creationId xmlns:a16="http://schemas.microsoft.com/office/drawing/2014/main" id="{7F1021DC-566C-48A7-B21E-BAED7D46BBA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1870075"/>
            <a:ext cx="10620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図 4">
            <a:extLst>
              <a:ext uri="{FF2B5EF4-FFF2-40B4-BE49-F238E27FC236}">
                <a16:creationId xmlns:a16="http://schemas.microsoft.com/office/drawing/2014/main" id="{F0D8DFE9-B787-4917-A4CF-768B41F5782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05563">
            <a:off x="3948113" y="2555875"/>
            <a:ext cx="10572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図 1" descr="画面の領域">
            <a:extLst>
              <a:ext uri="{FF2B5EF4-FFF2-40B4-BE49-F238E27FC236}">
                <a16:creationId xmlns:a16="http://schemas.microsoft.com/office/drawing/2014/main" id="{E2EF55C9-6CCD-4827-8BFD-E303340AEB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テキスト ボックス 21">
            <a:extLst>
              <a:ext uri="{FF2B5EF4-FFF2-40B4-BE49-F238E27FC236}">
                <a16:creationId xmlns:a16="http://schemas.microsoft.com/office/drawing/2014/main" id="{1629771D-7DFF-4309-BA5B-4510A6681E34}"/>
              </a:ext>
            </a:extLst>
          </p:cNvPr>
          <p:cNvSpPr txBox="1">
            <a:spLocks noChangeArrowheads="1"/>
          </p:cNvSpPr>
          <p:nvPr/>
        </p:nvSpPr>
        <p:spPr bwMode="auto">
          <a:xfrm>
            <a:off x="1582738" y="5734050"/>
            <a:ext cx="738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お金は、働き先となる企業や国で働くことになります。</a:t>
            </a:r>
          </a:p>
        </p:txBody>
      </p:sp>
      <p:sp>
        <p:nvSpPr>
          <p:cNvPr id="56324" name="テキスト ボックス 102">
            <a:extLst>
              <a:ext uri="{FF2B5EF4-FFF2-40B4-BE49-F238E27FC236}">
                <a16:creationId xmlns:a16="http://schemas.microsoft.com/office/drawing/2014/main" id="{9E888750-CA10-4709-A469-99B71B7BEE1C}"/>
              </a:ext>
            </a:extLst>
          </p:cNvPr>
          <p:cNvSpPr txBox="1">
            <a:spLocks noChangeArrowheads="1"/>
          </p:cNvSpPr>
          <p:nvPr/>
        </p:nvSpPr>
        <p:spPr bwMode="auto">
          <a:xfrm>
            <a:off x="539750" y="620713"/>
            <a:ext cx="686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成功編②</a:t>
            </a:r>
            <a:r>
              <a:rPr lang="en-US" altLang="ja-JP" sz="3200">
                <a:solidFill>
                  <a:schemeClr val="bg1"/>
                </a:solidFill>
              </a:rPr>
              <a:t>】</a:t>
            </a:r>
            <a:endParaRPr lang="ja-JP" altLang="en-US" sz="3200">
              <a:solidFill>
                <a:schemeClr val="bg1"/>
              </a:solidFill>
            </a:endParaRPr>
          </a:p>
        </p:txBody>
      </p:sp>
      <p:sp>
        <p:nvSpPr>
          <p:cNvPr id="29" name="角丸四角形 28">
            <a:extLst>
              <a:ext uri="{FF2B5EF4-FFF2-40B4-BE49-F238E27FC236}">
                <a16:creationId xmlns:a16="http://schemas.microsoft.com/office/drawing/2014/main" id="{2B0AFF41-A128-4657-9FF1-8BC90C23CD46}"/>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6326" name="図 2">
            <a:extLst>
              <a:ext uri="{FF2B5EF4-FFF2-40B4-BE49-F238E27FC236}">
                <a16:creationId xmlns:a16="http://schemas.microsoft.com/office/drawing/2014/main" id="{0E377DA6-00FB-4263-ADA1-E4FF7E5D44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916238"/>
            <a:ext cx="23526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7" name="グループ化 29">
            <a:extLst>
              <a:ext uri="{FF2B5EF4-FFF2-40B4-BE49-F238E27FC236}">
                <a16:creationId xmlns:a16="http://schemas.microsoft.com/office/drawing/2014/main" id="{72518D3B-4E5E-456A-A5B3-DD6C69893EBD}"/>
              </a:ext>
            </a:extLst>
          </p:cNvPr>
          <p:cNvGrpSpPr>
            <a:grpSpLocks/>
          </p:cNvGrpSpPr>
          <p:nvPr/>
        </p:nvGrpSpPr>
        <p:grpSpPr bwMode="auto">
          <a:xfrm rot="425098">
            <a:off x="2144713" y="2284413"/>
            <a:ext cx="2189162" cy="558800"/>
            <a:chOff x="710316" y="2012262"/>
            <a:chExt cx="2188424" cy="558233"/>
          </a:xfrm>
        </p:grpSpPr>
        <p:sp>
          <p:nvSpPr>
            <p:cNvPr id="56329" name="テキスト ボックス 20">
              <a:extLst>
                <a:ext uri="{FF2B5EF4-FFF2-40B4-BE49-F238E27FC236}">
                  <a16:creationId xmlns:a16="http://schemas.microsoft.com/office/drawing/2014/main" id="{0E2D44B2-D929-43C4-80A2-1521708D5A75}"/>
                </a:ext>
              </a:extLst>
            </p:cNvPr>
            <p:cNvSpPr txBox="1">
              <a:spLocks noChangeArrowheads="1"/>
            </p:cNvSpPr>
            <p:nvPr/>
          </p:nvSpPr>
          <p:spPr bwMode="auto">
            <a:xfrm flipH="1">
              <a:off x="1016750" y="2012262"/>
              <a:ext cx="1576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働くぞ～</a:t>
              </a:r>
              <a:r>
                <a:rPr lang="en-US" altLang="ja-JP" sz="2800"/>
                <a:t>!</a:t>
              </a:r>
              <a:endParaRPr lang="ja-JP" altLang="en-US" sz="2800"/>
            </a:p>
          </p:txBody>
        </p:sp>
        <p:cxnSp>
          <p:nvCxnSpPr>
            <p:cNvPr id="32" name="直線コネクタ 31">
              <a:extLst>
                <a:ext uri="{FF2B5EF4-FFF2-40B4-BE49-F238E27FC236}">
                  <a16:creationId xmlns:a16="http://schemas.microsoft.com/office/drawing/2014/main" id="{CBA289D9-707D-4DB4-9962-6D976227D0ED}"/>
                </a:ext>
              </a:extLst>
            </p:cNvPr>
            <p:cNvCxnSpPr/>
            <p:nvPr/>
          </p:nvCxnSpPr>
          <p:spPr bwMode="auto">
            <a:xfrm flipV="1">
              <a:off x="2581208" y="2140422"/>
              <a:ext cx="284067" cy="391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41EBD23-5739-43E1-8750-A8E56C1DB00B}"/>
                </a:ext>
              </a:extLst>
            </p:cNvPr>
            <p:cNvCxnSpPr/>
            <p:nvPr/>
          </p:nvCxnSpPr>
          <p:spPr bwMode="auto">
            <a:xfrm rot="21238864" flipH="1" flipV="1">
              <a:off x="631410" y="2110406"/>
              <a:ext cx="241219" cy="396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6328" name="図 2">
            <a:extLst>
              <a:ext uri="{FF2B5EF4-FFF2-40B4-BE49-F238E27FC236}">
                <a16:creationId xmlns:a16="http://schemas.microsoft.com/office/drawing/2014/main" id="{7FB996EC-268D-49EB-84CC-FDEE8756F6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1989138"/>
            <a:ext cx="29416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図 1" descr="画面の領域">
            <a:extLst>
              <a:ext uri="{FF2B5EF4-FFF2-40B4-BE49-F238E27FC236}">
                <a16:creationId xmlns:a16="http://schemas.microsoft.com/office/drawing/2014/main" id="{BFAA47B5-E39C-4450-8A54-097BDE254A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テキスト ボックス 21">
            <a:extLst>
              <a:ext uri="{FF2B5EF4-FFF2-40B4-BE49-F238E27FC236}">
                <a16:creationId xmlns:a16="http://schemas.microsoft.com/office/drawing/2014/main" id="{0D7838F0-41AA-41AA-844D-9711D0B25EA3}"/>
              </a:ext>
            </a:extLst>
          </p:cNvPr>
          <p:cNvSpPr txBox="1">
            <a:spLocks noChangeArrowheads="1"/>
          </p:cNvSpPr>
          <p:nvPr/>
        </p:nvSpPr>
        <p:spPr bwMode="auto">
          <a:xfrm>
            <a:off x="1481138" y="5572125"/>
            <a:ext cx="7412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お金が一緒に働くことによって</a:t>
            </a:r>
            <a:endParaRPr lang="en-US" altLang="ja-JP" sz="2400">
              <a:solidFill>
                <a:srgbClr val="000000"/>
              </a:solidFill>
            </a:endParaRPr>
          </a:p>
          <a:p>
            <a:pPr eaLnBrk="1" hangingPunct="1"/>
            <a:r>
              <a:rPr lang="ja-JP" altLang="en-US" sz="2400">
                <a:solidFill>
                  <a:srgbClr val="000000"/>
                </a:solidFill>
              </a:rPr>
              <a:t>新しい商品が開発できました。</a:t>
            </a:r>
          </a:p>
        </p:txBody>
      </p:sp>
      <p:sp>
        <p:nvSpPr>
          <p:cNvPr id="58372" name="テキスト ボックス 102">
            <a:extLst>
              <a:ext uri="{FF2B5EF4-FFF2-40B4-BE49-F238E27FC236}">
                <a16:creationId xmlns:a16="http://schemas.microsoft.com/office/drawing/2014/main" id="{B58E1532-D184-4338-A8C4-CEFF52A8381B}"/>
              </a:ext>
            </a:extLst>
          </p:cNvPr>
          <p:cNvSpPr txBox="1">
            <a:spLocks noChangeArrowheads="1"/>
          </p:cNvSpPr>
          <p:nvPr/>
        </p:nvSpPr>
        <p:spPr bwMode="auto">
          <a:xfrm>
            <a:off x="539750" y="620713"/>
            <a:ext cx="654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お金の働き方</a:t>
            </a:r>
            <a:r>
              <a:rPr lang="ja-JP" altLang="en-US">
                <a:solidFill>
                  <a:schemeClr val="bg1"/>
                </a:solidFill>
              </a:rPr>
              <a:t>（投資） </a:t>
            </a:r>
            <a:r>
              <a:rPr lang="ja-JP" altLang="en-US" sz="3200">
                <a:solidFill>
                  <a:schemeClr val="bg1"/>
                </a:solidFill>
              </a:rPr>
              <a:t>　</a:t>
            </a:r>
            <a:r>
              <a:rPr lang="en-US" altLang="ja-JP" sz="3200">
                <a:solidFill>
                  <a:schemeClr val="bg1"/>
                </a:solidFill>
              </a:rPr>
              <a:t>【</a:t>
            </a:r>
            <a:r>
              <a:rPr lang="ja-JP" altLang="en-US" sz="3200">
                <a:solidFill>
                  <a:schemeClr val="bg1"/>
                </a:solidFill>
              </a:rPr>
              <a:t>成功編③</a:t>
            </a:r>
            <a:r>
              <a:rPr lang="en-US" altLang="ja-JP" sz="3200">
                <a:solidFill>
                  <a:schemeClr val="bg1"/>
                </a:solidFill>
              </a:rPr>
              <a:t>】</a:t>
            </a:r>
            <a:endParaRPr lang="ja-JP" altLang="en-US" sz="3200">
              <a:solidFill>
                <a:schemeClr val="bg1"/>
              </a:solidFill>
            </a:endParaRPr>
          </a:p>
        </p:txBody>
      </p:sp>
      <p:sp>
        <p:nvSpPr>
          <p:cNvPr id="39" name="角丸四角形 38">
            <a:extLst>
              <a:ext uri="{FF2B5EF4-FFF2-40B4-BE49-F238E27FC236}">
                <a16:creationId xmlns:a16="http://schemas.microsoft.com/office/drawing/2014/main" id="{FAC4EEED-8714-4283-B5CA-62CE87FEAC50}"/>
              </a:ext>
            </a:extLst>
          </p:cNvPr>
          <p:cNvSpPr/>
          <p:nvPr/>
        </p:nvSpPr>
        <p:spPr>
          <a:xfrm>
            <a:off x="684213" y="1557338"/>
            <a:ext cx="7821612" cy="38163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星 7 15">
            <a:extLst>
              <a:ext uri="{FF2B5EF4-FFF2-40B4-BE49-F238E27FC236}">
                <a16:creationId xmlns:a16="http://schemas.microsoft.com/office/drawing/2014/main" id="{A6F792D3-B835-46AE-AED3-7E3C1F49D1D9}"/>
              </a:ext>
            </a:extLst>
          </p:cNvPr>
          <p:cNvSpPr/>
          <p:nvPr/>
        </p:nvSpPr>
        <p:spPr>
          <a:xfrm>
            <a:off x="1014413" y="1790700"/>
            <a:ext cx="3671887" cy="3425825"/>
          </a:xfrm>
          <a:prstGeom prst="star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8375" name="図 2">
            <a:extLst>
              <a:ext uri="{FF2B5EF4-FFF2-40B4-BE49-F238E27FC236}">
                <a16:creationId xmlns:a16="http://schemas.microsoft.com/office/drawing/2014/main" id="{F2D8FFE4-AE84-4573-A11F-199F382302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529013"/>
            <a:ext cx="15621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6" name="グループ化 2">
            <a:extLst>
              <a:ext uri="{FF2B5EF4-FFF2-40B4-BE49-F238E27FC236}">
                <a16:creationId xmlns:a16="http://schemas.microsoft.com/office/drawing/2014/main" id="{CA881E78-C4B8-4546-AE67-876E5A69391B}"/>
              </a:ext>
            </a:extLst>
          </p:cNvPr>
          <p:cNvGrpSpPr>
            <a:grpSpLocks/>
          </p:cNvGrpSpPr>
          <p:nvPr/>
        </p:nvGrpSpPr>
        <p:grpSpPr bwMode="auto">
          <a:xfrm rot="-188022">
            <a:off x="4945063" y="2363788"/>
            <a:ext cx="3195637" cy="676275"/>
            <a:chOff x="4845584" y="2364047"/>
            <a:chExt cx="3196487" cy="675665"/>
          </a:xfrm>
        </p:grpSpPr>
        <p:sp>
          <p:nvSpPr>
            <p:cNvPr id="58382" name="テキスト ボックス 95">
              <a:extLst>
                <a:ext uri="{FF2B5EF4-FFF2-40B4-BE49-F238E27FC236}">
                  <a16:creationId xmlns:a16="http://schemas.microsoft.com/office/drawing/2014/main" id="{5B497EC7-86B4-40B7-B728-B0A21A596B38}"/>
                </a:ext>
              </a:extLst>
            </p:cNvPr>
            <p:cNvSpPr txBox="1">
              <a:spLocks noChangeArrowheads="1"/>
            </p:cNvSpPr>
            <p:nvPr/>
          </p:nvSpPr>
          <p:spPr bwMode="auto">
            <a:xfrm rot="272650" flipH="1">
              <a:off x="5082780" y="2364047"/>
              <a:ext cx="2722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a:t>新商品を開発</a:t>
              </a:r>
              <a:r>
                <a:rPr lang="en-US" altLang="ja-JP" sz="3200"/>
                <a:t>!</a:t>
              </a:r>
              <a:endParaRPr lang="ja-JP" altLang="en-US" sz="3200"/>
            </a:p>
          </p:txBody>
        </p:sp>
        <p:cxnSp>
          <p:nvCxnSpPr>
            <p:cNvPr id="45" name="直線コネクタ 44">
              <a:extLst>
                <a:ext uri="{FF2B5EF4-FFF2-40B4-BE49-F238E27FC236}">
                  <a16:creationId xmlns:a16="http://schemas.microsoft.com/office/drawing/2014/main" id="{B0E7831F-13B0-462B-B730-C1AACC142C00}"/>
                </a:ext>
              </a:extLst>
            </p:cNvPr>
            <p:cNvCxnSpPr/>
            <p:nvPr/>
          </p:nvCxnSpPr>
          <p:spPr bwMode="auto">
            <a:xfrm rot="425098" flipV="1">
              <a:off x="7702485" y="2569098"/>
              <a:ext cx="284238" cy="39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DC7C8868-5FD6-47EB-9828-C2FF95B0C354}"/>
                </a:ext>
              </a:extLst>
            </p:cNvPr>
            <p:cNvCxnSpPr/>
            <p:nvPr/>
          </p:nvCxnSpPr>
          <p:spPr bwMode="auto">
            <a:xfrm rot="63962" flipH="1" flipV="1">
              <a:off x="4775941" y="2341179"/>
              <a:ext cx="241364" cy="39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8377" name="図 1">
            <a:extLst>
              <a:ext uri="{FF2B5EF4-FFF2-40B4-BE49-F238E27FC236}">
                <a16:creationId xmlns:a16="http://schemas.microsoft.com/office/drawing/2014/main" id="{A403DDAD-5BEC-4AB5-B437-D0234B672523}"/>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1557338" y="4487863"/>
            <a:ext cx="6207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図 1">
            <a:extLst>
              <a:ext uri="{FF2B5EF4-FFF2-40B4-BE49-F238E27FC236}">
                <a16:creationId xmlns:a16="http://schemas.microsoft.com/office/drawing/2014/main" id="{9B9F9057-EB34-4AE1-BE2A-793409E702D1}"/>
              </a:ext>
            </a:extLst>
          </p:cNvPr>
          <p:cNvPicPr>
            <a:picLocks noChangeAspect="1"/>
          </p:cNvPicPr>
          <p:nvPr/>
        </p:nvPicPr>
        <p:blipFill>
          <a:blip r:embed="rId5">
            <a:extLst>
              <a:ext uri="{28A0092B-C50C-407E-A947-70E740481C1C}">
                <a14:useLocalDpi xmlns:a14="http://schemas.microsoft.com/office/drawing/2010/main" val="0"/>
              </a:ext>
            </a:extLst>
          </a:blip>
          <a:srcRect l="87080" t="37814" b="38388"/>
          <a:stretch>
            <a:fillRect/>
          </a:stretch>
        </p:blipFill>
        <p:spPr bwMode="auto">
          <a:xfrm>
            <a:off x="3335338" y="1987550"/>
            <a:ext cx="6207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図 3">
            <a:extLst>
              <a:ext uri="{FF2B5EF4-FFF2-40B4-BE49-F238E27FC236}">
                <a16:creationId xmlns:a16="http://schemas.microsoft.com/office/drawing/2014/main" id="{EC65BC12-61FD-4C89-9F91-0B1AFFCE99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3046413"/>
            <a:ext cx="2239963"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図 4">
            <a:extLst>
              <a:ext uri="{FF2B5EF4-FFF2-40B4-BE49-F238E27FC236}">
                <a16:creationId xmlns:a16="http://schemas.microsoft.com/office/drawing/2014/main" id="{470ED94B-6762-443E-B943-E20B2C355B1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68463" y="2439988"/>
            <a:ext cx="224472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テキスト ボックス 20">
            <a:extLst>
              <a:ext uri="{FF2B5EF4-FFF2-40B4-BE49-F238E27FC236}">
                <a16:creationId xmlns:a16="http://schemas.microsoft.com/office/drawing/2014/main" id="{6DA5890C-1896-462D-BCC4-5C41ED12F4F5}"/>
              </a:ext>
            </a:extLst>
          </p:cNvPr>
          <p:cNvSpPr txBox="1">
            <a:spLocks noChangeArrowheads="1"/>
          </p:cNvSpPr>
          <p:nvPr/>
        </p:nvSpPr>
        <p:spPr bwMode="auto">
          <a:xfrm rot="20884609" flipH="1">
            <a:off x="1238250" y="1917700"/>
            <a:ext cx="1262063" cy="522288"/>
          </a:xfrm>
          <a:prstGeom prst="rect">
            <a:avLst/>
          </a:prstGeom>
          <a:solidFill>
            <a:schemeClr val="bg1"/>
          </a:solidFill>
          <a:ln w="57150">
            <a:solidFill>
              <a:srgbClr val="EA5130"/>
            </a:solidFill>
            <a:miter lim="800000"/>
            <a:headEnd/>
            <a:tailEnd/>
          </a:ln>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800"/>
              <a:t>新商品</a:t>
            </a:r>
          </a:p>
        </p:txBody>
      </p:sp>
    </p:spTree>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12752</TotalTime>
  <Words>4685</Words>
  <Application>Microsoft Office PowerPoint</Application>
  <PresentationFormat>画面に合わせる (4:3)</PresentationFormat>
  <Paragraphs>504</Paragraphs>
  <Slides>40</Slides>
  <Notes>40</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40</vt:i4>
      </vt:variant>
    </vt:vector>
  </HeadingPairs>
  <TitlesOfParts>
    <vt:vector size="48" baseType="lpstr">
      <vt:lpstr>Calibri</vt:lpstr>
      <vt:lpstr>ＭＳ Ｐゴシック</vt:lpstr>
      <vt:lpstr>Arial</vt:lpstr>
      <vt:lpstr>Calibri Light</vt:lpstr>
      <vt:lpstr>メイリオ</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全銀協</dc:creator>
  <cp:lastModifiedBy>tarou tarou</cp:lastModifiedBy>
  <cp:revision>690</cp:revision>
  <cp:lastPrinted>2019-06-20T10:53:01Z</cp:lastPrinted>
  <dcterms:created xsi:type="dcterms:W3CDTF">2015-11-26T08:00:25Z</dcterms:created>
  <dcterms:modified xsi:type="dcterms:W3CDTF">2021-11-24T18:19:05Z</dcterms:modified>
</cp:coreProperties>
</file>