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</p:sldIdLst>
  <p:sldSz cx="9906000" cy="6858000" type="A4"/>
  <p:notesSz cx="6807200" cy="99393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97">
          <p15:clr>
            <a:srgbClr val="A4A3A4"/>
          </p15:clr>
        </p15:guide>
        <p15:guide id="2" pos="31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0" y="468"/>
      </p:cViewPr>
      <p:guideLst>
        <p:guide orient="horz" pos="3997"/>
        <p:guide pos="31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1.jpg">
            <a:extLst>
              <a:ext uri="{FF2B5EF4-FFF2-40B4-BE49-F238E27FC236}">
                <a16:creationId xmlns:a16="http://schemas.microsoft.com/office/drawing/2014/main" id="{01E164FF-0536-495E-BE38-4CB66D688A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43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5.jpg">
            <a:extLst>
              <a:ext uri="{FF2B5EF4-FFF2-40B4-BE49-F238E27FC236}">
                <a16:creationId xmlns:a16="http://schemas.microsoft.com/office/drawing/2014/main" id="{F798BE09-209F-463B-9CF2-FD16DDDFE5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259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1.jpg">
            <a:extLst>
              <a:ext uri="{FF2B5EF4-FFF2-40B4-BE49-F238E27FC236}">
                <a16:creationId xmlns:a16="http://schemas.microsoft.com/office/drawing/2014/main" id="{16710A75-BC07-4092-B071-4036574E14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20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2.jpg">
            <a:extLst>
              <a:ext uri="{FF2B5EF4-FFF2-40B4-BE49-F238E27FC236}">
                <a16:creationId xmlns:a16="http://schemas.microsoft.com/office/drawing/2014/main" id="{F6F49738-7663-43A6-80E9-72344EB149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344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2.jpg">
            <a:extLst>
              <a:ext uri="{FF2B5EF4-FFF2-40B4-BE49-F238E27FC236}">
                <a16:creationId xmlns:a16="http://schemas.microsoft.com/office/drawing/2014/main" id="{6C65D73C-40D1-479E-BAD2-CFBBDB7D22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492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3.jpg">
            <a:extLst>
              <a:ext uri="{FF2B5EF4-FFF2-40B4-BE49-F238E27FC236}">
                <a16:creationId xmlns:a16="http://schemas.microsoft.com/office/drawing/2014/main" id="{587ADD40-4691-4BCD-B8B4-381ECC0FBF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239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3.jpg">
            <a:extLst>
              <a:ext uri="{FF2B5EF4-FFF2-40B4-BE49-F238E27FC236}">
                <a16:creationId xmlns:a16="http://schemas.microsoft.com/office/drawing/2014/main" id="{E6A9670A-138B-4A37-AEDE-306E4DA789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921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4.jpg">
            <a:extLst>
              <a:ext uri="{FF2B5EF4-FFF2-40B4-BE49-F238E27FC236}">
                <a16:creationId xmlns:a16="http://schemas.microsoft.com/office/drawing/2014/main" id="{9C702CB4-CDAB-4030-8DC6-B76CD30054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74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4.jpg">
            <a:extLst>
              <a:ext uri="{FF2B5EF4-FFF2-40B4-BE49-F238E27FC236}">
                <a16:creationId xmlns:a16="http://schemas.microsoft.com/office/drawing/2014/main" id="{31AC3C92-61E3-4401-BC64-FB3724F1A4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906000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265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5.jpg">
            <a:extLst>
              <a:ext uri="{FF2B5EF4-FFF2-40B4-BE49-F238E27FC236}">
                <a16:creationId xmlns:a16="http://schemas.microsoft.com/office/drawing/2014/main" id="{D4F62CF8-69DF-4134-AB28-160192F218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906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104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>
            <a:extLst>
              <a:ext uri="{FF2B5EF4-FFF2-40B4-BE49-F238E27FC236}">
                <a16:creationId xmlns:a16="http://schemas.microsoft.com/office/drawing/2014/main" id="{3CE247A8-4747-4D7B-870B-FA63608FBA9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>
            <a:extLst>
              <a:ext uri="{FF2B5EF4-FFF2-40B4-BE49-F238E27FC236}">
                <a16:creationId xmlns:a16="http://schemas.microsoft.com/office/drawing/2014/main" id="{FA599502-A609-4499-9489-678B2EF4BE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1CA84DA-952D-4AEA-9BC8-F135F1A07B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E7E8E7F-2230-4EAE-9490-FBD15D9B3F5C}" type="datetimeFigureOut">
              <a:rPr lang="ja-JP" altLang="en-US"/>
              <a:pPr>
                <a:defRPr/>
              </a:pPr>
              <a:t>2021/11/25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9E79BB8-85DC-43C3-A849-D6A81C1042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1E19203-7E89-4F38-A8F5-751CBB1C17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5500CE2-B8D3-4CE1-83B7-DAAC19C492D3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  <p:sldLayoutId id="2147484251" r:id="rId2"/>
    <p:sldLayoutId id="2147484252" r:id="rId3"/>
    <p:sldLayoutId id="2147484253" r:id="rId4"/>
    <p:sldLayoutId id="2147484254" r:id="rId5"/>
    <p:sldLayoutId id="2147484255" r:id="rId6"/>
    <p:sldLayoutId id="2147484256" r:id="rId7"/>
    <p:sldLayoutId id="2147484257" r:id="rId8"/>
    <p:sldLayoutId id="2147484258" r:id="rId9"/>
    <p:sldLayoutId id="2147484259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テキスト ボックス 11">
            <a:extLst>
              <a:ext uri="{FF2B5EF4-FFF2-40B4-BE49-F238E27FC236}">
                <a16:creationId xmlns:a16="http://schemas.microsoft.com/office/drawing/2014/main" id="{A47E2D49-D0CC-445F-96DD-6A20B8656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1252538"/>
            <a:ext cx="6829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>
                <a:latin typeface="+mn-ea"/>
                <a:ea typeface="+mn-ea"/>
              </a:rPr>
              <a:t>可処分所得はいくら？</a:t>
            </a:r>
          </a:p>
        </p:txBody>
      </p:sp>
      <p:sp>
        <p:nvSpPr>
          <p:cNvPr id="27651" name="テキスト ボックス 12">
            <a:extLst>
              <a:ext uri="{FF2B5EF4-FFF2-40B4-BE49-F238E27FC236}">
                <a16:creationId xmlns:a16="http://schemas.microsoft.com/office/drawing/2014/main" id="{F364DB43-AD90-4FFF-A535-EBE2A7D1F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" y="1174750"/>
            <a:ext cx="506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dirty="0">
                <a:latin typeface="+mn-ea"/>
                <a:ea typeface="+mn-ea"/>
              </a:rPr>
              <a:t>9</a:t>
            </a:r>
            <a:endParaRPr lang="ja-JP" altLang="en-US" sz="2800" dirty="0">
              <a:latin typeface="+mn-ea"/>
              <a:ea typeface="+mn-ea"/>
            </a:endParaRPr>
          </a:p>
        </p:txBody>
      </p:sp>
      <p:sp>
        <p:nvSpPr>
          <p:cNvPr id="27652" name="テキスト ボックス 13">
            <a:extLst>
              <a:ext uri="{FF2B5EF4-FFF2-40B4-BE49-F238E27FC236}">
                <a16:creationId xmlns:a16="http://schemas.microsoft.com/office/drawing/2014/main" id="{71B8A5AF-F525-44C8-8EC5-2D8ED1ACA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1878013"/>
            <a:ext cx="78057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皆さんも社会人になると、働いてお給料をもらうことになるでしょう。</a:t>
            </a:r>
            <a:endParaRPr lang="en-US" altLang="ja-JP" sz="120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会社員などの給与所得者　は、所得税や住民税、健康保険料や厚生年金保険料などを支払う義務が生じます。</a:t>
            </a:r>
            <a:endParaRPr lang="en-US" altLang="ja-JP" sz="120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そこで給与明細書の例から、税金・社会保険料を差し引いた可処分所得を計算してみましょう。</a:t>
            </a:r>
            <a:endParaRPr lang="en-US" altLang="ja-JP" sz="120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そして、具体的な金額や支払う理由についても確認してみます。</a:t>
            </a:r>
          </a:p>
        </p:txBody>
      </p:sp>
      <p:pic>
        <p:nvPicPr>
          <p:cNvPr id="12293" name="図 14">
            <a:extLst>
              <a:ext uri="{FF2B5EF4-FFF2-40B4-BE49-F238E27FC236}">
                <a16:creationId xmlns:a16="http://schemas.microsoft.com/office/drawing/2014/main" id="{0025A142-3890-4323-96FA-D0FA3E31E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4576763"/>
            <a:ext cx="10541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図 25">
            <a:extLst>
              <a:ext uri="{FF2B5EF4-FFF2-40B4-BE49-F238E27FC236}">
                <a16:creationId xmlns:a16="http://schemas.microsoft.com/office/drawing/2014/main" id="{7FAAFD66-5B4F-4140-AC13-626F38638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00" y="4618038"/>
            <a:ext cx="1065213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5" name="グループ化 27">
            <a:extLst>
              <a:ext uri="{FF2B5EF4-FFF2-40B4-BE49-F238E27FC236}">
                <a16:creationId xmlns:a16="http://schemas.microsoft.com/office/drawing/2014/main" id="{2186E6CC-CE34-4902-8B90-F89CC1EFCB6C}"/>
              </a:ext>
            </a:extLst>
          </p:cNvPr>
          <p:cNvGrpSpPr>
            <a:grpSpLocks/>
          </p:cNvGrpSpPr>
          <p:nvPr/>
        </p:nvGrpSpPr>
        <p:grpSpPr bwMode="auto">
          <a:xfrm>
            <a:off x="1812925" y="4935538"/>
            <a:ext cx="6246813" cy="557212"/>
            <a:chOff x="1668117" y="5159094"/>
            <a:chExt cx="5766420" cy="558042"/>
          </a:xfrm>
        </p:grpSpPr>
        <p:sp>
          <p:nvSpPr>
            <p:cNvPr id="29" name="角丸四角形 28">
              <a:extLst>
                <a:ext uri="{FF2B5EF4-FFF2-40B4-BE49-F238E27FC236}">
                  <a16:creationId xmlns:a16="http://schemas.microsoft.com/office/drawing/2014/main" id="{14E6AB0D-030F-4868-B946-88A7E9A77BEC}"/>
                </a:ext>
              </a:extLst>
            </p:cNvPr>
            <p:cNvSpPr/>
            <p:nvPr/>
          </p:nvSpPr>
          <p:spPr>
            <a:xfrm>
              <a:off x="1668117" y="5159094"/>
              <a:ext cx="5766420" cy="558042"/>
            </a:xfrm>
            <a:prstGeom prst="round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ea"/>
              </a:endParaRPr>
            </a:p>
          </p:txBody>
        </p:sp>
        <p:sp>
          <p:nvSpPr>
            <p:cNvPr id="27665" name="テキスト ボックス 29">
              <a:extLst>
                <a:ext uri="{FF2B5EF4-FFF2-40B4-BE49-F238E27FC236}">
                  <a16:creationId xmlns:a16="http://schemas.microsoft.com/office/drawing/2014/main" id="{5C7E0599-99F4-498C-9803-244E6D110A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1646" y="5236997"/>
              <a:ext cx="597891" cy="370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ja-JP" altLang="en-US" sz="1800" dirty="0">
                  <a:latin typeface="+mn-ea"/>
                  <a:ea typeface="+mn-ea"/>
                </a:rPr>
                <a:t>収入</a:t>
              </a:r>
            </a:p>
          </p:txBody>
        </p:sp>
        <p:sp>
          <p:nvSpPr>
            <p:cNvPr id="31" name="減算記号 30">
              <a:extLst>
                <a:ext uri="{FF2B5EF4-FFF2-40B4-BE49-F238E27FC236}">
                  <a16:creationId xmlns:a16="http://schemas.microsoft.com/office/drawing/2014/main" id="{3640830D-7D0D-4F31-AED1-7AC1682224D4}"/>
                </a:ext>
              </a:extLst>
            </p:cNvPr>
            <p:cNvSpPr/>
            <p:nvPr/>
          </p:nvSpPr>
          <p:spPr>
            <a:xfrm>
              <a:off x="2331952" y="5279924"/>
              <a:ext cx="265240" cy="364079"/>
            </a:xfrm>
            <a:prstGeom prst="mathMinus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ea"/>
              </a:endParaRPr>
            </a:p>
          </p:txBody>
        </p:sp>
        <p:sp>
          <p:nvSpPr>
            <p:cNvPr id="27667" name="テキスト ボックス 31">
              <a:extLst>
                <a:ext uri="{FF2B5EF4-FFF2-40B4-BE49-F238E27FC236}">
                  <a16:creationId xmlns:a16="http://schemas.microsoft.com/office/drawing/2014/main" id="{A16D1F3C-5F4B-4141-A592-277F8DB214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5211" y="5244947"/>
              <a:ext cx="2407681" cy="37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ja-JP" altLang="en-US" sz="1800">
                  <a:latin typeface="+mn-ea"/>
                  <a:ea typeface="+mn-ea"/>
                </a:rPr>
                <a:t>税金・社会保険料</a:t>
              </a:r>
              <a:r>
                <a:rPr lang="ja-JP" altLang="en-US" sz="900">
                  <a:latin typeface="+mn-ea"/>
                  <a:ea typeface="+mn-ea"/>
                </a:rPr>
                <a:t>（非消費支出）</a:t>
              </a:r>
            </a:p>
          </p:txBody>
        </p:sp>
        <p:sp>
          <p:nvSpPr>
            <p:cNvPr id="33" name="等号 32">
              <a:extLst>
                <a:ext uri="{FF2B5EF4-FFF2-40B4-BE49-F238E27FC236}">
                  <a16:creationId xmlns:a16="http://schemas.microsoft.com/office/drawing/2014/main" id="{2DC265DE-E719-400D-B501-1294B616CF24}"/>
                </a:ext>
              </a:extLst>
            </p:cNvPr>
            <p:cNvSpPr/>
            <p:nvPr/>
          </p:nvSpPr>
          <p:spPr>
            <a:xfrm>
              <a:off x="5142623" y="5310131"/>
              <a:ext cx="353165" cy="303665"/>
            </a:xfrm>
            <a:prstGeom prst="mathEqual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27669" name="テキスト ボックス 33">
              <a:extLst>
                <a:ext uri="{FF2B5EF4-FFF2-40B4-BE49-F238E27FC236}">
                  <a16:creationId xmlns:a16="http://schemas.microsoft.com/office/drawing/2014/main" id="{1833E84A-B25F-49B9-BD70-FCA99D04D8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63549" y="5244947"/>
              <a:ext cx="1849357" cy="37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ja-JP" altLang="en-US" sz="1800">
                  <a:latin typeface="+mn-ea"/>
                  <a:ea typeface="+mn-ea"/>
                </a:rPr>
                <a:t>可処分所得</a:t>
              </a:r>
              <a:r>
                <a:rPr lang="ja-JP" altLang="en-US" sz="900">
                  <a:latin typeface="+mn-ea"/>
                  <a:ea typeface="+mn-ea"/>
                </a:rPr>
                <a:t>（手取り収入）</a:t>
              </a:r>
            </a:p>
          </p:txBody>
        </p:sp>
      </p:grp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A49D548D-AE4D-4CBA-94EE-86247FEA2068}"/>
              </a:ext>
            </a:extLst>
          </p:cNvPr>
          <p:cNvSpPr/>
          <p:nvPr/>
        </p:nvSpPr>
        <p:spPr>
          <a:xfrm>
            <a:off x="1892300" y="5703888"/>
            <a:ext cx="1468438" cy="54292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36" name="減算記号 35">
            <a:extLst>
              <a:ext uri="{FF2B5EF4-FFF2-40B4-BE49-F238E27FC236}">
                <a16:creationId xmlns:a16="http://schemas.microsoft.com/office/drawing/2014/main" id="{01016960-5D20-4752-9A35-A63F01503818}"/>
              </a:ext>
            </a:extLst>
          </p:cNvPr>
          <p:cNvSpPr/>
          <p:nvPr/>
        </p:nvSpPr>
        <p:spPr>
          <a:xfrm>
            <a:off x="3436938" y="5811838"/>
            <a:ext cx="477837" cy="363537"/>
          </a:xfrm>
          <a:prstGeom prst="mathMinu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32AC42EC-84F9-4726-8A56-8DF834F8187A}"/>
              </a:ext>
            </a:extLst>
          </p:cNvPr>
          <p:cNvSpPr/>
          <p:nvPr/>
        </p:nvSpPr>
        <p:spPr>
          <a:xfrm>
            <a:off x="3989388" y="5721350"/>
            <a:ext cx="1470025" cy="54451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38" name="等号 37">
            <a:extLst>
              <a:ext uri="{FF2B5EF4-FFF2-40B4-BE49-F238E27FC236}">
                <a16:creationId xmlns:a16="http://schemas.microsoft.com/office/drawing/2014/main" id="{24848C39-8C57-454C-8AD0-3941AFDCA111}"/>
              </a:ext>
            </a:extLst>
          </p:cNvPr>
          <p:cNvSpPr/>
          <p:nvPr/>
        </p:nvSpPr>
        <p:spPr>
          <a:xfrm>
            <a:off x="5584825" y="5819775"/>
            <a:ext cx="382588" cy="304800"/>
          </a:xfrm>
          <a:prstGeom prst="mathEqual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851BED42-76A7-4478-97F4-44B6656A7428}"/>
              </a:ext>
            </a:extLst>
          </p:cNvPr>
          <p:cNvSpPr/>
          <p:nvPr/>
        </p:nvSpPr>
        <p:spPr>
          <a:xfrm>
            <a:off x="6127750" y="5721350"/>
            <a:ext cx="1931988" cy="54451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27662" name="テキスト ボックス 39">
            <a:extLst>
              <a:ext uri="{FF2B5EF4-FFF2-40B4-BE49-F238E27FC236}">
                <a16:creationId xmlns:a16="http://schemas.microsoft.com/office/drawing/2014/main" id="{DB6DA4E4-C788-4BDA-AF44-1E0F2CBF36D1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348038" y="2049463"/>
            <a:ext cx="1143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700" dirty="0">
                <a:latin typeface="+mn-ea"/>
                <a:ea typeface="+mn-ea"/>
              </a:rPr>
              <a:t>※</a:t>
            </a:r>
            <a:endParaRPr lang="ja-JP" altLang="en-US" sz="700" dirty="0">
              <a:latin typeface="+mn-ea"/>
              <a:ea typeface="+mn-ea"/>
            </a:endParaRPr>
          </a:p>
        </p:txBody>
      </p:sp>
      <p:sp>
        <p:nvSpPr>
          <p:cNvPr id="27663" name="テキスト ボックス 40">
            <a:extLst>
              <a:ext uri="{FF2B5EF4-FFF2-40B4-BE49-F238E27FC236}">
                <a16:creationId xmlns:a16="http://schemas.microsoft.com/office/drawing/2014/main" id="{CF16D7AA-1841-4367-B0E8-5AC4472EBBB7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732588" y="2667000"/>
            <a:ext cx="22463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700">
                <a:latin typeface="+mn-ea"/>
                <a:ea typeface="+mn-ea"/>
              </a:rPr>
              <a:t>※</a:t>
            </a:r>
            <a:r>
              <a:rPr lang="ja-JP" altLang="en-US" sz="700">
                <a:latin typeface="+mn-ea"/>
                <a:ea typeface="+mn-ea"/>
              </a:rPr>
              <a:t>年金保険制度は</a:t>
            </a:r>
            <a:r>
              <a:rPr lang="en-US" altLang="ja-JP" sz="700">
                <a:latin typeface="+mn-ea"/>
                <a:ea typeface="+mn-ea"/>
              </a:rPr>
              <a:t>20</a:t>
            </a:r>
            <a:r>
              <a:rPr lang="ja-JP" altLang="en-US" sz="700">
                <a:latin typeface="+mn-ea"/>
                <a:ea typeface="+mn-ea"/>
              </a:rPr>
              <a:t>歳になれば全員が加入します。</a:t>
            </a:r>
          </a:p>
        </p:txBody>
      </p:sp>
      <p:pic>
        <p:nvPicPr>
          <p:cNvPr id="12303" name="Picture 22" descr="C:\Users\fujiwara\Desktop\図1.jpg">
            <a:extLst>
              <a:ext uri="{FF2B5EF4-FFF2-40B4-BE49-F238E27FC236}">
                <a16:creationId xmlns:a16="http://schemas.microsoft.com/office/drawing/2014/main" id="{5EB2DD5E-AD00-4E3A-BC69-B9EA1B986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2871788"/>
            <a:ext cx="7186612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テキスト ボックス 44">
            <a:extLst>
              <a:ext uri="{FF2B5EF4-FFF2-40B4-BE49-F238E27FC236}">
                <a16:creationId xmlns:a16="http://schemas.microsoft.com/office/drawing/2014/main" id="{77DBA923-7074-45D7-9DC8-E6B807D79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1252538"/>
            <a:ext cx="6829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>
                <a:latin typeface="+mn-ea"/>
                <a:ea typeface="+mn-ea"/>
              </a:rPr>
              <a:t>可処分所得はいくら？</a:t>
            </a:r>
          </a:p>
        </p:txBody>
      </p:sp>
      <p:pic>
        <p:nvPicPr>
          <p:cNvPr id="13315" name="図 46">
            <a:extLst>
              <a:ext uri="{FF2B5EF4-FFF2-40B4-BE49-F238E27FC236}">
                <a16:creationId xmlns:a16="http://schemas.microsoft.com/office/drawing/2014/main" id="{F55FA8C5-BDA7-4F42-B64C-574E4A030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4576763"/>
            <a:ext cx="10541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図 47">
            <a:extLst>
              <a:ext uri="{FF2B5EF4-FFF2-40B4-BE49-F238E27FC236}">
                <a16:creationId xmlns:a16="http://schemas.microsoft.com/office/drawing/2014/main" id="{2F4C0E85-14DA-450C-8A24-9FBD5D3EE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00" y="4618038"/>
            <a:ext cx="1065213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7" name="グループ化 49">
            <a:extLst>
              <a:ext uri="{FF2B5EF4-FFF2-40B4-BE49-F238E27FC236}">
                <a16:creationId xmlns:a16="http://schemas.microsoft.com/office/drawing/2014/main" id="{55208236-546D-4567-8BE0-ED19B3ADCD74}"/>
              </a:ext>
            </a:extLst>
          </p:cNvPr>
          <p:cNvGrpSpPr>
            <a:grpSpLocks/>
          </p:cNvGrpSpPr>
          <p:nvPr/>
        </p:nvGrpSpPr>
        <p:grpSpPr bwMode="auto">
          <a:xfrm>
            <a:off x="1812925" y="4935538"/>
            <a:ext cx="6246813" cy="557212"/>
            <a:chOff x="1668117" y="5159094"/>
            <a:chExt cx="5766420" cy="558042"/>
          </a:xfrm>
        </p:grpSpPr>
        <p:sp>
          <p:nvSpPr>
            <p:cNvPr id="51" name="角丸四角形 50">
              <a:extLst>
                <a:ext uri="{FF2B5EF4-FFF2-40B4-BE49-F238E27FC236}">
                  <a16:creationId xmlns:a16="http://schemas.microsoft.com/office/drawing/2014/main" id="{B5CD25A6-8E5F-4502-A3FC-FCDA1405C377}"/>
                </a:ext>
              </a:extLst>
            </p:cNvPr>
            <p:cNvSpPr/>
            <p:nvPr/>
          </p:nvSpPr>
          <p:spPr>
            <a:xfrm>
              <a:off x="1668117" y="5159094"/>
              <a:ext cx="5766420" cy="558042"/>
            </a:xfrm>
            <a:prstGeom prst="round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ea"/>
              </a:endParaRPr>
            </a:p>
          </p:txBody>
        </p:sp>
        <p:sp>
          <p:nvSpPr>
            <p:cNvPr id="96" name="減算記号 95">
              <a:extLst>
                <a:ext uri="{FF2B5EF4-FFF2-40B4-BE49-F238E27FC236}">
                  <a16:creationId xmlns:a16="http://schemas.microsoft.com/office/drawing/2014/main" id="{BDA395D1-6CB5-4567-B4CA-262AA3C0E2D5}"/>
                </a:ext>
              </a:extLst>
            </p:cNvPr>
            <p:cNvSpPr/>
            <p:nvPr/>
          </p:nvSpPr>
          <p:spPr>
            <a:xfrm>
              <a:off x="2331952" y="5279924"/>
              <a:ext cx="265240" cy="364079"/>
            </a:xfrm>
            <a:prstGeom prst="mathMinus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ea"/>
              </a:endParaRPr>
            </a:p>
          </p:txBody>
        </p:sp>
        <p:sp>
          <p:nvSpPr>
            <p:cNvPr id="28691" name="テキスト ボックス 96">
              <a:extLst>
                <a:ext uri="{FF2B5EF4-FFF2-40B4-BE49-F238E27FC236}">
                  <a16:creationId xmlns:a16="http://schemas.microsoft.com/office/drawing/2014/main" id="{7E3A2AB1-13F5-4CFA-A8BF-07D3CDFA22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5211" y="5244947"/>
              <a:ext cx="2407681" cy="37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ja-JP" altLang="en-US" sz="1800">
                  <a:latin typeface="+mn-ea"/>
                  <a:ea typeface="+mn-ea"/>
                </a:rPr>
                <a:t>税金・社会保険料</a:t>
              </a:r>
              <a:r>
                <a:rPr lang="ja-JP" altLang="en-US" sz="900">
                  <a:latin typeface="+mn-ea"/>
                  <a:ea typeface="+mn-ea"/>
                </a:rPr>
                <a:t>（非消費支出）</a:t>
              </a:r>
            </a:p>
          </p:txBody>
        </p:sp>
        <p:sp>
          <p:nvSpPr>
            <p:cNvPr id="98" name="等号 97">
              <a:extLst>
                <a:ext uri="{FF2B5EF4-FFF2-40B4-BE49-F238E27FC236}">
                  <a16:creationId xmlns:a16="http://schemas.microsoft.com/office/drawing/2014/main" id="{ABFAADE1-CE4F-425E-857B-D62728CDCD41}"/>
                </a:ext>
              </a:extLst>
            </p:cNvPr>
            <p:cNvSpPr/>
            <p:nvPr/>
          </p:nvSpPr>
          <p:spPr>
            <a:xfrm>
              <a:off x="5142623" y="5310131"/>
              <a:ext cx="353165" cy="303665"/>
            </a:xfrm>
            <a:prstGeom prst="mathEqual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28693" name="テキスト ボックス 98">
              <a:extLst>
                <a:ext uri="{FF2B5EF4-FFF2-40B4-BE49-F238E27FC236}">
                  <a16:creationId xmlns:a16="http://schemas.microsoft.com/office/drawing/2014/main" id="{48A9DC4D-BD2F-4EC0-B46C-265A3443AD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63549" y="5244947"/>
              <a:ext cx="1849357" cy="37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ja-JP" altLang="en-US" sz="1800">
                  <a:latin typeface="+mn-ea"/>
                  <a:ea typeface="+mn-ea"/>
                </a:rPr>
                <a:t>可処分所得</a:t>
              </a:r>
              <a:r>
                <a:rPr lang="ja-JP" altLang="en-US" sz="900">
                  <a:latin typeface="+mn-ea"/>
                  <a:ea typeface="+mn-ea"/>
                </a:rPr>
                <a:t>（手取り収入）</a:t>
              </a:r>
            </a:p>
          </p:txBody>
        </p:sp>
      </p:grpSp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E0FED9F9-7491-43E5-9CF7-DAC39145BC02}"/>
              </a:ext>
            </a:extLst>
          </p:cNvPr>
          <p:cNvSpPr/>
          <p:nvPr/>
        </p:nvSpPr>
        <p:spPr>
          <a:xfrm>
            <a:off x="1892300" y="5703888"/>
            <a:ext cx="1468438" cy="54292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101" name="減算記号 100">
            <a:extLst>
              <a:ext uri="{FF2B5EF4-FFF2-40B4-BE49-F238E27FC236}">
                <a16:creationId xmlns:a16="http://schemas.microsoft.com/office/drawing/2014/main" id="{BD96BA4F-7534-4592-9171-525DC22A4E0B}"/>
              </a:ext>
            </a:extLst>
          </p:cNvPr>
          <p:cNvSpPr/>
          <p:nvPr/>
        </p:nvSpPr>
        <p:spPr>
          <a:xfrm>
            <a:off x="3436938" y="5811838"/>
            <a:ext cx="477837" cy="363537"/>
          </a:xfrm>
          <a:prstGeom prst="mathMinu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102" name="正方形/長方形 101">
            <a:extLst>
              <a:ext uri="{FF2B5EF4-FFF2-40B4-BE49-F238E27FC236}">
                <a16:creationId xmlns:a16="http://schemas.microsoft.com/office/drawing/2014/main" id="{C0DE2313-0DDB-4C1F-8363-DBC1F0672502}"/>
              </a:ext>
            </a:extLst>
          </p:cNvPr>
          <p:cNvSpPr/>
          <p:nvPr/>
        </p:nvSpPr>
        <p:spPr>
          <a:xfrm>
            <a:off x="3989388" y="5721350"/>
            <a:ext cx="1470025" cy="54451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103" name="等号 102">
            <a:extLst>
              <a:ext uri="{FF2B5EF4-FFF2-40B4-BE49-F238E27FC236}">
                <a16:creationId xmlns:a16="http://schemas.microsoft.com/office/drawing/2014/main" id="{E352F558-6BD4-4890-97E8-8360C1623316}"/>
              </a:ext>
            </a:extLst>
          </p:cNvPr>
          <p:cNvSpPr/>
          <p:nvPr/>
        </p:nvSpPr>
        <p:spPr>
          <a:xfrm>
            <a:off x="5584825" y="5819775"/>
            <a:ext cx="382588" cy="304800"/>
          </a:xfrm>
          <a:prstGeom prst="mathEqual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4" name="正方形/長方形 103">
            <a:extLst>
              <a:ext uri="{FF2B5EF4-FFF2-40B4-BE49-F238E27FC236}">
                <a16:creationId xmlns:a16="http://schemas.microsoft.com/office/drawing/2014/main" id="{FA6111B6-8699-40CE-A5ED-FE80D7F152E9}"/>
              </a:ext>
            </a:extLst>
          </p:cNvPr>
          <p:cNvSpPr/>
          <p:nvPr/>
        </p:nvSpPr>
        <p:spPr>
          <a:xfrm>
            <a:off x="6127750" y="5721350"/>
            <a:ext cx="1931988" cy="54451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28685" name="テキスト ボックス 104">
            <a:extLst>
              <a:ext uri="{FF2B5EF4-FFF2-40B4-BE49-F238E27FC236}">
                <a16:creationId xmlns:a16="http://schemas.microsoft.com/office/drawing/2014/main" id="{87095ED9-472C-4F58-BE3E-748C3B9C0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6613" y="5786438"/>
            <a:ext cx="923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800">
                <a:solidFill>
                  <a:srgbClr val="FF0000"/>
                </a:solidFill>
                <a:latin typeface="+mn-ea"/>
                <a:ea typeface="+mn-ea"/>
              </a:rPr>
              <a:t>200,000</a:t>
            </a:r>
            <a:endParaRPr lang="ja-JP" altLang="en-US" sz="180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8686" name="テキスト ボックス 105">
            <a:extLst>
              <a:ext uri="{FF2B5EF4-FFF2-40B4-BE49-F238E27FC236}">
                <a16:creationId xmlns:a16="http://schemas.microsoft.com/office/drawing/2014/main" id="{2A3039A2-F08E-4D01-B88D-A82FB0215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7363" y="5791200"/>
            <a:ext cx="808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800" dirty="0">
                <a:solidFill>
                  <a:srgbClr val="FF0000"/>
                </a:solidFill>
                <a:latin typeface="+mn-ea"/>
                <a:ea typeface="+mn-ea"/>
              </a:rPr>
              <a:t>45,440</a:t>
            </a:r>
            <a:endParaRPr lang="ja-JP" altLang="en-US" sz="18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8687" name="テキスト ボックス 106">
            <a:extLst>
              <a:ext uri="{FF2B5EF4-FFF2-40B4-BE49-F238E27FC236}">
                <a16:creationId xmlns:a16="http://schemas.microsoft.com/office/drawing/2014/main" id="{25886D57-81A0-4072-B8CF-7B9E7A054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50" y="5740400"/>
            <a:ext cx="117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400" dirty="0">
                <a:solidFill>
                  <a:srgbClr val="FF0000"/>
                </a:solidFill>
                <a:latin typeface="+mn-ea"/>
                <a:ea typeface="+mn-ea"/>
              </a:rPr>
              <a:t>154,560</a:t>
            </a:r>
            <a:endParaRPr lang="ja-JP" altLang="en-US" sz="24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2" name="テキスト ボックス 29">
            <a:extLst>
              <a:ext uri="{FF2B5EF4-FFF2-40B4-BE49-F238E27FC236}">
                <a16:creationId xmlns:a16="http://schemas.microsoft.com/office/drawing/2014/main" id="{A3D2D7D2-C949-4AF1-9C28-E944FEC4D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413" y="5013325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 dirty="0">
                <a:latin typeface="+mn-ea"/>
                <a:ea typeface="+mn-ea"/>
              </a:rPr>
              <a:t>収入</a:t>
            </a:r>
          </a:p>
        </p:txBody>
      </p:sp>
      <p:pic>
        <p:nvPicPr>
          <p:cNvPr id="13327" name="Picture 22" descr="C:\Users\fujiwara\Desktop\図2.jpg">
            <a:extLst>
              <a:ext uri="{FF2B5EF4-FFF2-40B4-BE49-F238E27FC236}">
                <a16:creationId xmlns:a16="http://schemas.microsoft.com/office/drawing/2014/main" id="{3C10A151-86B4-4B60-B17D-D51EC67B0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1757363"/>
            <a:ext cx="556895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テキスト ボックス 12">
            <a:extLst>
              <a:ext uri="{FF2B5EF4-FFF2-40B4-BE49-F238E27FC236}">
                <a16:creationId xmlns:a16="http://schemas.microsoft.com/office/drawing/2014/main" id="{EA49CA46-42BF-4D32-89F3-F98B9A5B9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" y="1174750"/>
            <a:ext cx="506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dirty="0">
                <a:latin typeface="+mn-ea"/>
                <a:ea typeface="+mn-ea"/>
              </a:rPr>
              <a:t>9</a:t>
            </a:r>
            <a:endParaRPr lang="ja-JP" altLang="en-US" sz="2800" dirty="0"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137</Words>
  <Application>Microsoft Office PowerPoint</Application>
  <PresentationFormat>A4 210 x 297 mm</PresentationFormat>
  <Paragraphs>19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Calibri</vt:lpstr>
      <vt:lpstr>ＭＳ Ｐゴシック</vt:lpstr>
      <vt:lpstr>Arial</vt:lpstr>
      <vt:lpstr>Office ​​テーマ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fujiwara</dc:creator>
  <cp:lastModifiedBy>tarou tarou</cp:lastModifiedBy>
  <cp:revision>106</cp:revision>
  <cp:lastPrinted>2016-03-15T06:28:11Z</cp:lastPrinted>
  <dcterms:created xsi:type="dcterms:W3CDTF">2016-03-05T08:43:26Z</dcterms:created>
  <dcterms:modified xsi:type="dcterms:W3CDTF">2021-11-24T16:49:21Z</dcterms:modified>
</cp:coreProperties>
</file>