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90" y="84"/>
      </p:cViewPr>
      <p:guideLst>
        <p:guide orient="horz" pos="2296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34C7EF60-F5B7-48D4-AC64-3A6C38BEA1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2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AC6A3A39-A9A4-4B3E-8FA7-69D47663B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10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F5D027B3-B2AD-4C84-9185-FA8F9B9AC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42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D0BA5E7A-9E9B-478A-B2D0-ECD40A8F63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0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85708C64-41DA-4992-99A0-B7CB1DEC1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E462EA3F-86E2-472F-B8D5-DE215D7688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1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0B63E46A-158F-453C-9B88-FBA51535B4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06C6ED9B-FB7E-4F45-A7A3-1972F878E2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6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B453D970-4F29-4C6D-AF1A-AEE68B420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1BB3C322-1195-46B0-B42F-2A9D35C5F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4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BB56464F-2C66-47BE-9256-9E2A15B38A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6D80F4C5-4E06-4BB6-9A98-94E1E225AE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F53BF-793F-42B9-AE4E-9CDFDFA64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6A9A33-BAF9-4E7D-9DFF-885F9AC49997}" type="datetimeFigureOut">
              <a:rPr lang="ja-JP" altLang="en-US"/>
              <a:pPr>
                <a:defRPr/>
              </a:pPr>
              <a:t>2021/11/1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9E1B11-FB1A-4591-B418-B86A729F7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B8317C-0F58-4A66-A21B-185D5B0F3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565284-49D7-42F0-8EF1-0DDB982D7A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テキスト ボックス 1">
            <a:extLst>
              <a:ext uri="{FF2B5EF4-FFF2-40B4-BE49-F238E27FC236}">
                <a16:creationId xmlns:a16="http://schemas.microsoft.com/office/drawing/2014/main" id="{249B8718-BF52-4959-A40E-08A218715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いろいろな決済方法と支払いタイミング　</a:t>
            </a:r>
          </a:p>
        </p:txBody>
      </p:sp>
      <p:sp>
        <p:nvSpPr>
          <p:cNvPr id="31747" name="テキスト ボックス 2">
            <a:extLst>
              <a:ext uri="{FF2B5EF4-FFF2-40B4-BE49-F238E27FC236}">
                <a16:creationId xmlns:a16="http://schemas.microsoft.com/office/drawing/2014/main" id="{2EE4DE56-6AE1-4683-BB3D-615E0CD9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1165225"/>
            <a:ext cx="56991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24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31748" name="テキスト ボックス 3">
            <a:extLst>
              <a:ext uri="{FF2B5EF4-FFF2-40B4-BE49-F238E27FC236}">
                <a16:creationId xmlns:a16="http://schemas.microsoft.com/office/drawing/2014/main" id="{B12CB7F8-6C7D-4EAA-BB27-B15E9E091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738313"/>
            <a:ext cx="67373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決済方法の多様化によって私達の生活は便利になりましたが、それぞれに注意点があります。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支払いのタイミングと注意点をよく読み、</a:t>
            </a:r>
            <a:r>
              <a:rPr lang="en-US" altLang="ja-JP" sz="1200" dirty="0">
                <a:latin typeface="+mn-ea"/>
                <a:ea typeface="+mn-ea"/>
              </a:rPr>
              <a:t>A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H</a:t>
            </a:r>
            <a:r>
              <a:rPr lang="ja-JP" altLang="en-US" sz="1200" dirty="0">
                <a:latin typeface="+mn-ea"/>
                <a:ea typeface="+mn-ea"/>
              </a:rPr>
              <a:t>にあてはまる決済の種類を下の語群から選びましょう。</a:t>
            </a:r>
          </a:p>
        </p:txBody>
      </p:sp>
      <p:sp>
        <p:nvSpPr>
          <p:cNvPr id="10" name="左大かっこ 9">
            <a:extLst>
              <a:ext uri="{FF2B5EF4-FFF2-40B4-BE49-F238E27FC236}">
                <a16:creationId xmlns:a16="http://schemas.microsoft.com/office/drawing/2014/main" id="{BD110434-68B0-41BC-998F-75EED94E0DD2}"/>
              </a:ext>
            </a:extLst>
          </p:cNvPr>
          <p:cNvSpPr/>
          <p:nvPr/>
        </p:nvSpPr>
        <p:spPr>
          <a:xfrm>
            <a:off x="67151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50" name="テキスト ボックス 10">
            <a:extLst>
              <a:ext uri="{FF2B5EF4-FFF2-40B4-BE49-F238E27FC236}">
                <a16:creationId xmlns:a16="http://schemas.microsoft.com/office/drawing/2014/main" id="{1F7542F9-1085-4F5C-AB74-9F2D60034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5845175"/>
            <a:ext cx="5889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31751" name="テキスト ボックス 11">
            <a:extLst>
              <a:ext uri="{FF2B5EF4-FFF2-40B4-BE49-F238E27FC236}">
                <a16:creationId xmlns:a16="http://schemas.microsoft.com/office/drawing/2014/main" id="{A8B529BE-1EC2-4716-8037-54FA2644F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5919788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クレジットカード</a:t>
            </a: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3BD7C09A-9C40-48CD-AFDB-911353B1A38C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53" name="テキスト ボックス 14">
            <a:extLst>
              <a:ext uri="{FF2B5EF4-FFF2-40B4-BE49-F238E27FC236}">
                <a16:creationId xmlns:a16="http://schemas.microsoft.com/office/drawing/2014/main" id="{95E676DA-4F93-43C0-B63F-63FC3C1A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6192838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プリペイドカード</a:t>
            </a:r>
          </a:p>
        </p:txBody>
      </p:sp>
      <p:sp>
        <p:nvSpPr>
          <p:cNvPr id="31754" name="テキスト ボックス 15">
            <a:extLst>
              <a:ext uri="{FF2B5EF4-FFF2-40B4-BE49-F238E27FC236}">
                <a16:creationId xmlns:a16="http://schemas.microsoft.com/office/drawing/2014/main" id="{7866D452-5FB4-4F35-8D2A-DD6D5363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6" y="6176963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代引き</a:t>
            </a:r>
          </a:p>
        </p:txBody>
      </p:sp>
      <p:sp>
        <p:nvSpPr>
          <p:cNvPr id="31755" name="テキスト ボックス 16">
            <a:extLst>
              <a:ext uri="{FF2B5EF4-FFF2-40B4-BE49-F238E27FC236}">
                <a16:creationId xmlns:a16="http://schemas.microsoft.com/office/drawing/2014/main" id="{0B419F30-78FD-4168-B1FD-1AB2C24F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619125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銀行振込み</a:t>
            </a:r>
          </a:p>
        </p:txBody>
      </p:sp>
      <p:sp>
        <p:nvSpPr>
          <p:cNvPr id="31756" name="テキスト ボックス 17">
            <a:extLst>
              <a:ext uri="{FF2B5EF4-FFF2-40B4-BE49-F238E27FC236}">
                <a16:creationId xmlns:a16="http://schemas.microsoft.com/office/drawing/2014/main" id="{54CED65E-0AC7-4EF6-BA70-2846707C0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7" y="5913438"/>
            <a:ext cx="1200150" cy="307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電子マネー</a:t>
            </a:r>
          </a:p>
        </p:txBody>
      </p:sp>
      <p:sp>
        <p:nvSpPr>
          <p:cNvPr id="31757" name="テキスト ボックス 18">
            <a:extLst>
              <a:ext uri="{FF2B5EF4-FFF2-40B4-BE49-F238E27FC236}">
                <a16:creationId xmlns:a16="http://schemas.microsoft.com/office/drawing/2014/main" id="{FC77FEC0-7441-4107-A57F-D01ED67E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591820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デビットカード</a:t>
            </a:r>
          </a:p>
        </p:txBody>
      </p:sp>
      <p:sp>
        <p:nvSpPr>
          <p:cNvPr id="31758" name="テキスト ボックス 19">
            <a:extLst>
              <a:ext uri="{FF2B5EF4-FFF2-40B4-BE49-F238E27FC236}">
                <a16:creationId xmlns:a16="http://schemas.microsoft.com/office/drawing/2014/main" id="{9E161387-2064-459B-A322-1A58685A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6" y="617220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分割払い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AD4AB4E-F696-43AE-A480-70000744ACB0}"/>
              </a:ext>
            </a:extLst>
          </p:cNvPr>
          <p:cNvSpPr txBox="1"/>
          <p:nvPr/>
        </p:nvSpPr>
        <p:spPr>
          <a:xfrm>
            <a:off x="2557967" y="2921000"/>
            <a:ext cx="1252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A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9BCC546-4E84-4D69-8ABD-17CDF4C0CE6D}"/>
              </a:ext>
            </a:extLst>
          </p:cNvPr>
          <p:cNvSpPr txBox="1"/>
          <p:nvPr/>
        </p:nvSpPr>
        <p:spPr>
          <a:xfrm>
            <a:off x="2557967" y="3280768"/>
            <a:ext cx="13477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B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6505AF2-4B4A-4E17-9738-7897E6E1953C}"/>
              </a:ext>
            </a:extLst>
          </p:cNvPr>
          <p:cNvSpPr txBox="1"/>
          <p:nvPr/>
        </p:nvSpPr>
        <p:spPr>
          <a:xfrm>
            <a:off x="2557967" y="3678853"/>
            <a:ext cx="1211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C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F1AD48E-A583-4A9B-BAA0-239383F9E8E0}"/>
              </a:ext>
            </a:extLst>
          </p:cNvPr>
          <p:cNvSpPr txBox="1"/>
          <p:nvPr/>
        </p:nvSpPr>
        <p:spPr>
          <a:xfrm>
            <a:off x="2557967" y="4064000"/>
            <a:ext cx="12795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D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B805D1F-7E13-46D3-9025-A5E1E8AF72EA}"/>
              </a:ext>
            </a:extLst>
          </p:cNvPr>
          <p:cNvSpPr txBox="1"/>
          <p:nvPr/>
        </p:nvSpPr>
        <p:spPr>
          <a:xfrm>
            <a:off x="2557967" y="4372769"/>
            <a:ext cx="13065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E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CB9F018-FA50-4893-B65E-1CE3A0BF249C}"/>
              </a:ext>
            </a:extLst>
          </p:cNvPr>
          <p:cNvSpPr txBox="1"/>
          <p:nvPr/>
        </p:nvSpPr>
        <p:spPr>
          <a:xfrm>
            <a:off x="2572255" y="4851400"/>
            <a:ext cx="12509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F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8AB88CC-21BC-4136-8FD9-9F6F63B34194}"/>
              </a:ext>
            </a:extLst>
          </p:cNvPr>
          <p:cNvSpPr txBox="1"/>
          <p:nvPr/>
        </p:nvSpPr>
        <p:spPr>
          <a:xfrm>
            <a:off x="2557967" y="5160168"/>
            <a:ext cx="13477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　　</a:t>
            </a:r>
            <a:r>
              <a:rPr lang="en-US" altLang="ja-JP" sz="1400" dirty="0">
                <a:latin typeface="+mn-ea"/>
                <a:ea typeface="+mn-ea"/>
              </a:rPr>
              <a:t>G</a:t>
            </a:r>
            <a:r>
              <a:rPr lang="ja-JP" altLang="en-US" sz="1400" dirty="0">
                <a:latin typeface="+mn-ea"/>
                <a:ea typeface="+mn-ea"/>
              </a:rPr>
              <a:t>　　）</a:t>
            </a:r>
          </a:p>
        </p:txBody>
      </p:sp>
      <p:sp>
        <p:nvSpPr>
          <p:cNvPr id="31766" name="正方形/長方形 28">
            <a:extLst>
              <a:ext uri="{FF2B5EF4-FFF2-40B4-BE49-F238E27FC236}">
                <a16:creationId xmlns:a16="http://schemas.microsoft.com/office/drawing/2014/main" id="{F2D725CE-074F-403F-88CD-913317389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16" y="5651500"/>
            <a:ext cx="5565025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latin typeface="+mn-ea"/>
                <a:ea typeface="+mn-ea"/>
              </a:rPr>
              <a:t>※</a:t>
            </a:r>
            <a:r>
              <a:rPr lang="ja-JP" altLang="en-US" sz="900" dirty="0">
                <a:latin typeface="+mn-ea"/>
                <a:ea typeface="+mn-ea"/>
              </a:rPr>
              <a:t>電子マネーの中には、後払い型のタイプもあります。　</a:t>
            </a:r>
            <a:r>
              <a:rPr lang="en-US" altLang="ja-JP" sz="900" dirty="0">
                <a:latin typeface="+mn-ea"/>
                <a:ea typeface="+mn-ea"/>
              </a:rPr>
              <a:t>※QR</a:t>
            </a:r>
            <a:r>
              <a:rPr lang="ja-JP" altLang="en-US" sz="900" dirty="0">
                <a:latin typeface="+mn-ea"/>
                <a:ea typeface="+mn-ea"/>
              </a:rPr>
              <a:t>コードは（株）デンソーウェーブの登録商標です。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819B6BBA-B184-4E5E-BE1B-C711FD69FAB6}"/>
              </a:ext>
            </a:extLst>
          </p:cNvPr>
          <p:cNvSpPr/>
          <p:nvPr/>
        </p:nvSpPr>
        <p:spPr>
          <a:xfrm>
            <a:off x="798513" y="2343150"/>
            <a:ext cx="1044575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68" name="テキスト ボックス 35">
            <a:extLst>
              <a:ext uri="{FF2B5EF4-FFF2-40B4-BE49-F238E27FC236}">
                <a16:creationId xmlns:a16="http://schemas.microsoft.com/office/drawing/2014/main" id="{E7FEB0BD-277D-4530-B4B4-01009678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368550"/>
            <a:ext cx="10033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支払いの</a:t>
            </a:r>
            <a:endParaRPr lang="en-US" altLang="ja-JP" sz="1400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タイミング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0F4007B-E59B-4866-BDC8-39C384503A75}"/>
              </a:ext>
            </a:extLst>
          </p:cNvPr>
          <p:cNvSpPr/>
          <p:nvPr/>
        </p:nvSpPr>
        <p:spPr>
          <a:xfrm>
            <a:off x="2311400" y="2343150"/>
            <a:ext cx="1801813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70" name="テキスト ボックス 37">
            <a:extLst>
              <a:ext uri="{FF2B5EF4-FFF2-40B4-BE49-F238E27FC236}">
                <a16:creationId xmlns:a16="http://schemas.microsoft.com/office/drawing/2014/main" id="{C2256D4C-E665-482C-95A2-13D55FD0B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2462213"/>
            <a:ext cx="128111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決済の種類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39DB2E06-E9AF-40FB-A8D1-2524EBFC6151}"/>
              </a:ext>
            </a:extLst>
          </p:cNvPr>
          <p:cNvSpPr/>
          <p:nvPr/>
        </p:nvSpPr>
        <p:spPr>
          <a:xfrm>
            <a:off x="4525963" y="2343150"/>
            <a:ext cx="4664075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1772" name="テキスト ボックス 39">
            <a:extLst>
              <a:ext uri="{FF2B5EF4-FFF2-40B4-BE49-F238E27FC236}">
                <a16:creationId xmlns:a16="http://schemas.microsoft.com/office/drawing/2014/main" id="{0BC8634F-16D3-4126-91E4-A4A5C88F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444750"/>
            <a:ext cx="7699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注意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3C8C28C4-2D02-4F7B-9BA2-4BCEC4B249C9}"/>
              </a:ext>
            </a:extLst>
          </p:cNvPr>
          <p:cNvSpPr/>
          <p:nvPr/>
        </p:nvSpPr>
        <p:spPr>
          <a:xfrm>
            <a:off x="577850" y="2286000"/>
            <a:ext cx="8859838" cy="33607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40421A94-5746-441D-B62A-6FF9D8F325A6}"/>
              </a:ext>
            </a:extLst>
          </p:cNvPr>
          <p:cNvCxnSpPr>
            <a:cxnSpLocks/>
          </p:cNvCxnSpPr>
          <p:nvPr/>
        </p:nvCxnSpPr>
        <p:spPr>
          <a:xfrm>
            <a:off x="2090738" y="2368550"/>
            <a:ext cx="0" cy="31432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6CA1E222-7713-4B31-9FDF-6B629329FD2F}"/>
              </a:ext>
            </a:extLst>
          </p:cNvPr>
          <p:cNvCxnSpPr>
            <a:cxnSpLocks/>
          </p:cNvCxnSpPr>
          <p:nvPr/>
        </p:nvCxnSpPr>
        <p:spPr>
          <a:xfrm>
            <a:off x="4306888" y="2343150"/>
            <a:ext cx="0" cy="32321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BA2547DA-6EF7-4565-9DE3-22AA8DD42CC4}"/>
              </a:ext>
            </a:extLst>
          </p:cNvPr>
          <p:cNvCxnSpPr/>
          <p:nvPr/>
        </p:nvCxnSpPr>
        <p:spPr>
          <a:xfrm>
            <a:off x="742950" y="4038600"/>
            <a:ext cx="8543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66191157-DC1E-4BC1-AA6E-A5BFBA9B73FA}"/>
              </a:ext>
            </a:extLst>
          </p:cNvPr>
          <p:cNvCxnSpPr/>
          <p:nvPr/>
        </p:nvCxnSpPr>
        <p:spPr>
          <a:xfrm>
            <a:off x="757238" y="4787900"/>
            <a:ext cx="8543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FBDCE67-48C8-4D64-9851-950CC508EB58}"/>
              </a:ext>
            </a:extLst>
          </p:cNvPr>
          <p:cNvSpPr txBox="1"/>
          <p:nvPr/>
        </p:nvSpPr>
        <p:spPr>
          <a:xfrm>
            <a:off x="769938" y="3290888"/>
            <a:ext cx="1101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前払い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C4B77BE-6F42-4D82-871F-7CB8E445949E}"/>
              </a:ext>
            </a:extLst>
          </p:cNvPr>
          <p:cNvSpPr txBox="1"/>
          <p:nvPr/>
        </p:nvSpPr>
        <p:spPr>
          <a:xfrm>
            <a:off x="769938" y="4203700"/>
            <a:ext cx="1527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同時支払い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86CCE00-3CFD-4B2A-BA62-BFE615F313A6}"/>
              </a:ext>
            </a:extLst>
          </p:cNvPr>
          <p:cNvSpPr txBox="1"/>
          <p:nvPr/>
        </p:nvSpPr>
        <p:spPr>
          <a:xfrm>
            <a:off x="769938" y="4978400"/>
            <a:ext cx="1101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後払い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99F62DFB-492D-428C-AF73-81373ED916A1}"/>
              </a:ext>
            </a:extLst>
          </p:cNvPr>
          <p:cNvSpPr/>
          <p:nvPr/>
        </p:nvSpPr>
        <p:spPr>
          <a:xfrm>
            <a:off x="4348163" y="3065463"/>
            <a:ext cx="5145087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多くの（　　　</a:t>
            </a:r>
            <a:r>
              <a:rPr lang="en-US" altLang="ja-JP" sz="1050" dirty="0">
                <a:latin typeface="+mn-ea"/>
                <a:ea typeface="+mn-ea"/>
              </a:rPr>
              <a:t>A</a:t>
            </a:r>
            <a:r>
              <a:rPr lang="ja-JP" altLang="en-US" sz="1050" dirty="0">
                <a:latin typeface="+mn-ea"/>
                <a:ea typeface="+mn-ea"/>
              </a:rPr>
              <a:t>　　　）には有効期限が決められているので、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使用できる期間を確認しましょう。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　</a:t>
            </a:r>
            <a:r>
              <a:rPr lang="en-US" altLang="ja-JP" sz="1050" dirty="0">
                <a:latin typeface="+mn-ea"/>
                <a:ea typeface="+mn-ea"/>
              </a:rPr>
              <a:t>B</a:t>
            </a:r>
            <a:r>
              <a:rPr lang="ja-JP" altLang="en-US" sz="1050" dirty="0">
                <a:latin typeface="+mn-ea"/>
                <a:ea typeface="+mn-ea"/>
              </a:rPr>
              <a:t>　　）は、チャージした金額が不足した場合、不足額は現金で支払います。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　</a:t>
            </a:r>
            <a:r>
              <a:rPr lang="en-US" altLang="ja-JP" sz="1050" dirty="0">
                <a:latin typeface="+mn-ea"/>
                <a:ea typeface="+mn-ea"/>
              </a:rPr>
              <a:t>C</a:t>
            </a:r>
            <a:r>
              <a:rPr lang="ja-JP" altLang="en-US" sz="1050" dirty="0">
                <a:latin typeface="+mn-ea"/>
                <a:ea typeface="+mn-ea"/>
              </a:rPr>
              <a:t>　　</a:t>
            </a:r>
            <a:r>
              <a:rPr lang="en-US" altLang="ja-JP" sz="1050" dirty="0">
                <a:latin typeface="+mn-ea"/>
                <a:ea typeface="+mn-ea"/>
              </a:rPr>
              <a:t>)</a:t>
            </a:r>
            <a:r>
              <a:rPr lang="ja-JP" altLang="en-US" sz="1050" dirty="0">
                <a:latin typeface="+mn-ea"/>
                <a:ea typeface="+mn-ea"/>
              </a:rPr>
              <a:t>は、銀行口座の預金残高が足りない場合は、支払えません。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017D2CBF-D2CC-4DB2-A147-1D3A4FC8DC71}"/>
              </a:ext>
            </a:extLst>
          </p:cNvPr>
          <p:cNvSpPr/>
          <p:nvPr/>
        </p:nvSpPr>
        <p:spPr>
          <a:xfrm>
            <a:off x="4333875" y="4060825"/>
            <a:ext cx="507682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　　</a:t>
            </a:r>
            <a:r>
              <a:rPr lang="en-US" altLang="ja-JP" sz="1050" dirty="0">
                <a:latin typeface="+mn-ea"/>
                <a:ea typeface="+mn-ea"/>
              </a:rPr>
              <a:t>D</a:t>
            </a:r>
            <a:r>
              <a:rPr lang="ja-JP" altLang="en-US" sz="1050" dirty="0">
                <a:latin typeface="+mn-ea"/>
                <a:ea typeface="+mn-ea"/>
              </a:rPr>
              <a:t>　　　）は、銀行口座の預金残高が不足すると、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引き落とし（支払い）ができません。また、ネットショッピングの場合は、（　　　</a:t>
            </a:r>
            <a:r>
              <a:rPr lang="en-US" altLang="ja-JP" sz="1050" dirty="0">
                <a:latin typeface="+mn-ea"/>
                <a:ea typeface="+mn-ea"/>
              </a:rPr>
              <a:t>D</a:t>
            </a:r>
            <a:r>
              <a:rPr lang="ja-JP" altLang="en-US" sz="1050" dirty="0">
                <a:latin typeface="+mn-ea"/>
                <a:ea typeface="+mn-ea"/>
              </a:rPr>
              <a:t>　　　）でも商品入手前に支払うことになります。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</a:t>
            </a:r>
            <a:r>
              <a:rPr lang="en-US" altLang="ja-JP" sz="1050" dirty="0">
                <a:latin typeface="+mn-ea"/>
                <a:ea typeface="+mn-ea"/>
              </a:rPr>
              <a:t>E</a:t>
            </a:r>
            <a:r>
              <a:rPr lang="ja-JP" altLang="en-US" sz="1050" dirty="0">
                <a:latin typeface="+mn-ea"/>
                <a:ea typeface="+mn-ea"/>
              </a:rPr>
              <a:t>　）は、（　</a:t>
            </a:r>
            <a:r>
              <a:rPr lang="en-US" altLang="ja-JP" sz="1050" dirty="0">
                <a:latin typeface="+mn-ea"/>
                <a:ea typeface="+mn-ea"/>
              </a:rPr>
              <a:t>E</a:t>
            </a:r>
            <a:r>
              <a:rPr lang="ja-JP" altLang="en-US" sz="1050" dirty="0">
                <a:latin typeface="+mn-ea"/>
                <a:ea typeface="+mn-ea"/>
              </a:rPr>
              <a:t>　）額を手元に用意しておく必要があります。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A800520F-F81B-4442-AD36-34538EF3E04D}"/>
              </a:ext>
            </a:extLst>
          </p:cNvPr>
          <p:cNvSpPr/>
          <p:nvPr/>
        </p:nvSpPr>
        <p:spPr>
          <a:xfrm>
            <a:off x="4306888" y="4900613"/>
            <a:ext cx="5103812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基本的にどの方法でも、手元にお金がない状態で使えるので、使いすぎる可能性があります。支払い日に口座残高が不足しないように気を付けましょう。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　　</a:t>
            </a:r>
            <a:r>
              <a:rPr lang="en-US" altLang="ja-JP" sz="1050" dirty="0">
                <a:latin typeface="+mn-ea"/>
                <a:ea typeface="+mn-ea"/>
              </a:rPr>
              <a:t>G</a:t>
            </a:r>
            <a:r>
              <a:rPr lang="ja-JP" altLang="en-US" sz="1050" dirty="0">
                <a:latin typeface="+mn-ea"/>
                <a:ea typeface="+mn-ea"/>
              </a:rPr>
              <a:t>　　）は、返済回数によって、支払い終了時期が異なります。</a:t>
            </a:r>
          </a:p>
        </p:txBody>
      </p:sp>
      <p:sp>
        <p:nvSpPr>
          <p:cNvPr id="31784" name="正方形/長方形 28">
            <a:extLst>
              <a:ext uri="{FF2B5EF4-FFF2-40B4-BE49-F238E27FC236}">
                <a16:creationId xmlns:a16="http://schemas.microsoft.com/office/drawing/2014/main" id="{1C3D0F39-4B6C-4647-AD8D-F2D20C52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879" y="3476574"/>
            <a:ext cx="1378241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latin typeface="+mn-ea"/>
                <a:ea typeface="+mn-ea"/>
              </a:rPr>
              <a:t>（プリペイド型）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43AF7D3-5473-4273-B38A-6167461A05FA}"/>
              </a:ext>
            </a:extLst>
          </p:cNvPr>
          <p:cNvSpPr/>
          <p:nvPr/>
        </p:nvSpPr>
        <p:spPr>
          <a:xfrm>
            <a:off x="3636169" y="2992799"/>
            <a:ext cx="436563" cy="2519001"/>
          </a:xfrm>
          <a:prstGeom prst="roundRect">
            <a:avLst>
              <a:gd name="adj" fmla="val 7424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FFBE12B-F816-483F-B917-25034AF345ED}"/>
              </a:ext>
            </a:extLst>
          </p:cNvPr>
          <p:cNvSpPr txBox="1"/>
          <p:nvPr/>
        </p:nvSpPr>
        <p:spPr>
          <a:xfrm>
            <a:off x="3706025" y="4057213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+mn-ea"/>
                <a:ea typeface="+mn-ea"/>
              </a:rPr>
              <a:t>H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E5CEC8-9743-44C4-B42C-31E04F8F073A}"/>
              </a:ext>
            </a:extLst>
          </p:cNvPr>
          <p:cNvSpPr txBox="1"/>
          <p:nvPr/>
        </p:nvSpPr>
        <p:spPr>
          <a:xfrm>
            <a:off x="3661811" y="3181700"/>
            <a:ext cx="400110" cy="22110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　　　　　　　　　　　　　　　）</a:t>
            </a:r>
          </a:p>
        </p:txBody>
      </p:sp>
      <p:sp>
        <p:nvSpPr>
          <p:cNvPr id="47" name="テキスト ボックス 17">
            <a:extLst>
              <a:ext uri="{FF2B5EF4-FFF2-40B4-BE49-F238E27FC236}">
                <a16:creationId xmlns:a16="http://schemas.microsoft.com/office/drawing/2014/main" id="{878F40B8-E820-4A34-924F-3AD0C71A2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4" y="5913438"/>
            <a:ext cx="212725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dirty="0">
                <a:latin typeface="+mn-ea"/>
                <a:ea typeface="+mn-ea"/>
              </a:rPr>
              <a:t>QR</a:t>
            </a:r>
            <a:r>
              <a:rPr lang="ja-JP" altLang="en-US" sz="1400" dirty="0">
                <a:latin typeface="+mn-ea"/>
                <a:ea typeface="+mn-ea"/>
              </a:rPr>
              <a:t>／バーコード決済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左大かっこ 7">
            <a:extLst>
              <a:ext uri="{FF2B5EF4-FFF2-40B4-BE49-F238E27FC236}">
                <a16:creationId xmlns:a16="http://schemas.microsoft.com/office/drawing/2014/main" id="{85808EA7-6B2C-434E-86C8-A89DE4F776EF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テキスト ボックス 3">
            <a:extLst>
              <a:ext uri="{FF2B5EF4-FFF2-40B4-BE49-F238E27FC236}">
                <a16:creationId xmlns:a16="http://schemas.microsoft.com/office/drawing/2014/main" id="{B9EFC053-2386-4541-AD63-09D812FB7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738313"/>
            <a:ext cx="67373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決済方法の多様化によって私達の生活は便利になりましたが、それぞれに注意点があります。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支払いのタイミングと注意点をよく読み、</a:t>
            </a:r>
            <a:r>
              <a:rPr lang="en-US" altLang="ja-JP" sz="1200" dirty="0">
                <a:latin typeface="+mn-ea"/>
                <a:ea typeface="+mn-ea"/>
              </a:rPr>
              <a:t>A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H</a:t>
            </a:r>
            <a:r>
              <a:rPr lang="ja-JP" altLang="en-US" sz="1200" dirty="0">
                <a:latin typeface="+mn-ea"/>
                <a:ea typeface="+mn-ea"/>
              </a:rPr>
              <a:t>にあてはまる決済の種類を下の語群から選びましょう。</a:t>
            </a:r>
          </a:p>
        </p:txBody>
      </p:sp>
      <p:sp>
        <p:nvSpPr>
          <p:cNvPr id="43" name="テキスト ボックス 1">
            <a:extLst>
              <a:ext uri="{FF2B5EF4-FFF2-40B4-BE49-F238E27FC236}">
                <a16:creationId xmlns:a16="http://schemas.microsoft.com/office/drawing/2014/main" id="{8CD9F87F-130F-44B9-84A7-E51B9E49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いろいろな決済方法と支払いタイミング　</a:t>
            </a:r>
          </a:p>
        </p:txBody>
      </p:sp>
      <p:sp>
        <p:nvSpPr>
          <p:cNvPr id="51" name="左大かっこ 50">
            <a:extLst>
              <a:ext uri="{FF2B5EF4-FFF2-40B4-BE49-F238E27FC236}">
                <a16:creationId xmlns:a16="http://schemas.microsoft.com/office/drawing/2014/main" id="{70A937D3-D216-4A1D-98EE-E498A4911B61}"/>
              </a:ext>
            </a:extLst>
          </p:cNvPr>
          <p:cNvSpPr/>
          <p:nvPr/>
        </p:nvSpPr>
        <p:spPr>
          <a:xfrm>
            <a:off x="67151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52" name="テキスト ボックス 10">
            <a:extLst>
              <a:ext uri="{FF2B5EF4-FFF2-40B4-BE49-F238E27FC236}">
                <a16:creationId xmlns:a16="http://schemas.microsoft.com/office/drawing/2014/main" id="{A25A3FB4-1E6F-4636-86D7-252BE5C7B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5845175"/>
            <a:ext cx="5889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61" name="テキスト ボックス 2">
            <a:extLst>
              <a:ext uri="{FF2B5EF4-FFF2-40B4-BE49-F238E27FC236}">
                <a16:creationId xmlns:a16="http://schemas.microsoft.com/office/drawing/2014/main" id="{DCCA2291-6B7B-4DF0-8D8C-828C62CE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1165225"/>
            <a:ext cx="56991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24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5A953118-3E9E-422B-8B0C-A472B440BA5A}"/>
              </a:ext>
            </a:extLst>
          </p:cNvPr>
          <p:cNvSpPr/>
          <p:nvPr/>
        </p:nvSpPr>
        <p:spPr>
          <a:xfrm>
            <a:off x="798513" y="2343150"/>
            <a:ext cx="1044575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1" name="テキスト ボックス 35">
            <a:extLst>
              <a:ext uri="{FF2B5EF4-FFF2-40B4-BE49-F238E27FC236}">
                <a16:creationId xmlns:a16="http://schemas.microsoft.com/office/drawing/2014/main" id="{7B175999-53C6-4230-91B3-2E0B6E59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368550"/>
            <a:ext cx="10033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支払いの</a:t>
            </a:r>
            <a:endParaRPr lang="en-US" altLang="ja-JP" sz="1400"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タイミング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009617DE-1485-4892-82B0-4374E192C1E7}"/>
              </a:ext>
            </a:extLst>
          </p:cNvPr>
          <p:cNvSpPr/>
          <p:nvPr/>
        </p:nvSpPr>
        <p:spPr>
          <a:xfrm>
            <a:off x="2311400" y="2343150"/>
            <a:ext cx="1801813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3" name="テキスト ボックス 37">
            <a:extLst>
              <a:ext uri="{FF2B5EF4-FFF2-40B4-BE49-F238E27FC236}">
                <a16:creationId xmlns:a16="http://schemas.microsoft.com/office/drawing/2014/main" id="{98E81B0F-65FF-4718-8829-6C5B4709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2462213"/>
            <a:ext cx="128111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決済の種類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42035A8C-58F1-4043-810D-5DE931827889}"/>
              </a:ext>
            </a:extLst>
          </p:cNvPr>
          <p:cNvSpPr/>
          <p:nvPr/>
        </p:nvSpPr>
        <p:spPr>
          <a:xfrm>
            <a:off x="4525963" y="2343150"/>
            <a:ext cx="4664075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5" name="テキスト ボックス 39">
            <a:extLst>
              <a:ext uri="{FF2B5EF4-FFF2-40B4-BE49-F238E27FC236}">
                <a16:creationId xmlns:a16="http://schemas.microsoft.com/office/drawing/2014/main" id="{695B0723-FA39-45D9-9D08-E4092AA5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444750"/>
            <a:ext cx="7699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注意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56676FF9-209A-40AB-B37C-F0A4930B2B74}"/>
              </a:ext>
            </a:extLst>
          </p:cNvPr>
          <p:cNvSpPr/>
          <p:nvPr/>
        </p:nvSpPr>
        <p:spPr>
          <a:xfrm>
            <a:off x="577850" y="2286000"/>
            <a:ext cx="8859838" cy="33607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917112C0-A923-4622-95D3-D54331D6716C}"/>
              </a:ext>
            </a:extLst>
          </p:cNvPr>
          <p:cNvCxnSpPr>
            <a:cxnSpLocks/>
          </p:cNvCxnSpPr>
          <p:nvPr/>
        </p:nvCxnSpPr>
        <p:spPr>
          <a:xfrm>
            <a:off x="2090738" y="2368550"/>
            <a:ext cx="0" cy="31432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C3C232F3-6B94-477A-9C42-C60C8F324311}"/>
              </a:ext>
            </a:extLst>
          </p:cNvPr>
          <p:cNvCxnSpPr>
            <a:cxnSpLocks/>
          </p:cNvCxnSpPr>
          <p:nvPr/>
        </p:nvCxnSpPr>
        <p:spPr>
          <a:xfrm>
            <a:off x="4306888" y="2343150"/>
            <a:ext cx="0" cy="32321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1384F9A2-FEBB-4877-B088-69420FE1B4D3}"/>
              </a:ext>
            </a:extLst>
          </p:cNvPr>
          <p:cNvCxnSpPr/>
          <p:nvPr/>
        </p:nvCxnSpPr>
        <p:spPr>
          <a:xfrm>
            <a:off x="742950" y="4038600"/>
            <a:ext cx="8543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86F98161-37FB-430F-8292-F4312D4A1F8E}"/>
              </a:ext>
            </a:extLst>
          </p:cNvPr>
          <p:cNvCxnSpPr/>
          <p:nvPr/>
        </p:nvCxnSpPr>
        <p:spPr>
          <a:xfrm>
            <a:off x="757238" y="4787900"/>
            <a:ext cx="85439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1EB36FEE-DF0C-4E7C-9883-DBD5DF4AE93D}"/>
              </a:ext>
            </a:extLst>
          </p:cNvPr>
          <p:cNvSpPr txBox="1"/>
          <p:nvPr/>
        </p:nvSpPr>
        <p:spPr>
          <a:xfrm>
            <a:off x="769938" y="3290888"/>
            <a:ext cx="1101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前払い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C785B5C-8C40-4A89-ADFD-C4D3730EFDB3}"/>
              </a:ext>
            </a:extLst>
          </p:cNvPr>
          <p:cNvSpPr txBox="1"/>
          <p:nvPr/>
        </p:nvSpPr>
        <p:spPr>
          <a:xfrm>
            <a:off x="769938" y="4203700"/>
            <a:ext cx="1527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同時支払い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CBC0F50-E2D0-4045-8B11-77AAFF4BB396}"/>
              </a:ext>
            </a:extLst>
          </p:cNvPr>
          <p:cNvSpPr txBox="1"/>
          <p:nvPr/>
        </p:nvSpPr>
        <p:spPr>
          <a:xfrm>
            <a:off x="769938" y="4978400"/>
            <a:ext cx="1101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ea"/>
                <a:ea typeface="+mn-ea"/>
              </a:rPr>
              <a:t>後払い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27CBD1E-C1AA-40E5-A07C-4D725B32A639}"/>
              </a:ext>
            </a:extLst>
          </p:cNvPr>
          <p:cNvSpPr txBox="1"/>
          <p:nvPr/>
        </p:nvSpPr>
        <p:spPr>
          <a:xfrm>
            <a:off x="2152651" y="2892425"/>
            <a:ext cx="1968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プリペイドカード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320F99CE-D4D0-4959-A818-642E3BC431F1}"/>
              </a:ext>
            </a:extLst>
          </p:cNvPr>
          <p:cNvSpPr txBox="1"/>
          <p:nvPr/>
        </p:nvSpPr>
        <p:spPr>
          <a:xfrm>
            <a:off x="2373313" y="3271408"/>
            <a:ext cx="1692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電子マネー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0BEA496-C03E-4BA2-9001-8AD8056C3C40}"/>
              </a:ext>
            </a:extLst>
          </p:cNvPr>
          <p:cNvSpPr txBox="1"/>
          <p:nvPr/>
        </p:nvSpPr>
        <p:spPr>
          <a:xfrm>
            <a:off x="2346326" y="3717655"/>
            <a:ext cx="1595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銀行振込み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9AB0BBB-7E5C-4848-B3EE-D277E156CB8F}"/>
              </a:ext>
            </a:extLst>
          </p:cNvPr>
          <p:cNvSpPr txBox="1"/>
          <p:nvPr/>
        </p:nvSpPr>
        <p:spPr>
          <a:xfrm>
            <a:off x="2317751" y="4138612"/>
            <a:ext cx="16922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デビットカード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9ACFD65-4B12-478A-8588-B6CF660BB30C}"/>
              </a:ext>
            </a:extLst>
          </p:cNvPr>
          <p:cNvSpPr txBox="1"/>
          <p:nvPr/>
        </p:nvSpPr>
        <p:spPr>
          <a:xfrm>
            <a:off x="2532063" y="4432299"/>
            <a:ext cx="10461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代引き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0D6D1E12-9A9E-45BC-8E9C-C0D86F48B7ED}"/>
              </a:ext>
            </a:extLst>
          </p:cNvPr>
          <p:cNvSpPr txBox="1"/>
          <p:nvPr/>
        </p:nvSpPr>
        <p:spPr>
          <a:xfrm>
            <a:off x="2222501" y="4854545"/>
            <a:ext cx="2008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クレジットカード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F3057889-F0AE-4137-856C-D5D4836FB572}"/>
              </a:ext>
            </a:extLst>
          </p:cNvPr>
          <p:cNvSpPr txBox="1"/>
          <p:nvPr/>
        </p:nvSpPr>
        <p:spPr>
          <a:xfrm>
            <a:off x="2414588" y="5202610"/>
            <a:ext cx="15128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（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分割払い</a:t>
            </a:r>
            <a:r>
              <a:rPr lang="ja-JP" altLang="en-US" sz="1400" dirty="0">
                <a:latin typeface="+mn-ea"/>
                <a:ea typeface="+mn-ea"/>
              </a:rPr>
              <a:t>）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9A1705D7-F071-4B25-A10A-E71E403DED76}"/>
              </a:ext>
            </a:extLst>
          </p:cNvPr>
          <p:cNvSpPr/>
          <p:nvPr/>
        </p:nvSpPr>
        <p:spPr>
          <a:xfrm>
            <a:off x="4348163" y="3068638"/>
            <a:ext cx="5145087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多くの（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プリペイドカード</a:t>
            </a:r>
            <a:r>
              <a:rPr lang="ja-JP" altLang="en-US" sz="1050" dirty="0">
                <a:latin typeface="+mn-ea"/>
                <a:ea typeface="+mn-ea"/>
              </a:rPr>
              <a:t>）には有効期限が決められているので、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使用できる期間を確認しましょう。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電子マネー</a:t>
            </a:r>
            <a:r>
              <a:rPr lang="ja-JP" altLang="en-US" sz="1050" dirty="0">
                <a:latin typeface="+mn-ea"/>
                <a:ea typeface="+mn-ea"/>
              </a:rPr>
              <a:t>）は、チャージした金額が不足した場合、不足額は現金で支払います。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銀行振込み</a:t>
            </a:r>
            <a:r>
              <a:rPr lang="en-US" altLang="ja-JP" sz="1050" dirty="0">
                <a:latin typeface="+mn-ea"/>
                <a:ea typeface="+mn-ea"/>
              </a:rPr>
              <a:t>)</a:t>
            </a:r>
            <a:r>
              <a:rPr lang="ja-JP" altLang="en-US" sz="1050" dirty="0">
                <a:latin typeface="+mn-ea"/>
                <a:ea typeface="+mn-ea"/>
              </a:rPr>
              <a:t>は、銀行口座の預金残高が足りない場合は、支払えません。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ECF8E719-762B-4317-92C6-B4C569DAD21E}"/>
              </a:ext>
            </a:extLst>
          </p:cNvPr>
          <p:cNvSpPr/>
          <p:nvPr/>
        </p:nvSpPr>
        <p:spPr>
          <a:xfrm>
            <a:off x="4333875" y="4040188"/>
            <a:ext cx="518795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デビットカード</a:t>
            </a:r>
            <a:r>
              <a:rPr lang="ja-JP" altLang="en-US" sz="1050" dirty="0">
                <a:latin typeface="+mn-ea"/>
                <a:ea typeface="+mn-ea"/>
              </a:rPr>
              <a:t>）は、銀行口座の預金残高が不足すると、</a:t>
            </a:r>
            <a:br>
              <a:rPr lang="en-US" altLang="ja-JP" sz="1050" dirty="0">
                <a:latin typeface="+mn-ea"/>
                <a:ea typeface="+mn-ea"/>
              </a:rPr>
            </a:br>
            <a:r>
              <a:rPr lang="ja-JP" altLang="en-US" sz="1050" dirty="0">
                <a:latin typeface="+mn-ea"/>
                <a:ea typeface="+mn-ea"/>
              </a:rPr>
              <a:t>引き落とし（支払い）ができません。また、ネットショッピングの場合は、（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デビットカード</a:t>
            </a:r>
            <a:r>
              <a:rPr lang="ja-JP" altLang="en-US" sz="1050" dirty="0">
                <a:latin typeface="+mn-ea"/>
                <a:ea typeface="+mn-ea"/>
              </a:rPr>
              <a:t>）でも商品入手前に支払うことになります。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代引き</a:t>
            </a:r>
            <a:r>
              <a:rPr lang="ja-JP" altLang="en-US" sz="1050" dirty="0">
                <a:latin typeface="+mn-ea"/>
                <a:ea typeface="+mn-ea"/>
              </a:rPr>
              <a:t>）は、（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代引き</a:t>
            </a:r>
            <a:r>
              <a:rPr lang="ja-JP" altLang="en-US" sz="1050" dirty="0">
                <a:latin typeface="+mn-ea"/>
                <a:ea typeface="+mn-ea"/>
              </a:rPr>
              <a:t>）額を手元に用意しておく必要があります。</a:t>
            </a: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4D47BADD-D1F7-4ECA-A764-3AE4CC0C86D9}"/>
              </a:ext>
            </a:extLst>
          </p:cNvPr>
          <p:cNvSpPr/>
          <p:nvPr/>
        </p:nvSpPr>
        <p:spPr>
          <a:xfrm>
            <a:off x="4306888" y="4900613"/>
            <a:ext cx="5103812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基本的にどの方法でも、手元にお金がない状態で使えるので、使いすぎる可能性があります。支払い日に口座残高が不足しないように気を付けましょう。</a:t>
            </a:r>
            <a:endParaRPr lang="en-US" altLang="ja-JP" sz="1050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分割払い</a:t>
            </a:r>
            <a:r>
              <a:rPr lang="ja-JP" altLang="en-US" sz="1050" dirty="0">
                <a:latin typeface="+mn-ea"/>
                <a:ea typeface="+mn-ea"/>
              </a:rPr>
              <a:t>）は、返済回数によって、支払い終了時期が異なります。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6D4AA8F-DBD5-4488-BA22-92BEB38318B3}"/>
              </a:ext>
            </a:extLst>
          </p:cNvPr>
          <p:cNvSpPr/>
          <p:nvPr/>
        </p:nvSpPr>
        <p:spPr>
          <a:xfrm>
            <a:off x="3636169" y="2992799"/>
            <a:ext cx="436563" cy="2519001"/>
          </a:xfrm>
          <a:prstGeom prst="roundRect">
            <a:avLst>
              <a:gd name="adj" fmla="val 7424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28">
            <a:extLst>
              <a:ext uri="{FF2B5EF4-FFF2-40B4-BE49-F238E27FC236}">
                <a16:creationId xmlns:a16="http://schemas.microsoft.com/office/drawing/2014/main" id="{E844E3D2-7616-4963-AF57-A90740A49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16" y="5651500"/>
            <a:ext cx="5565025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latin typeface="+mn-ea"/>
                <a:ea typeface="+mn-ea"/>
              </a:rPr>
              <a:t>※</a:t>
            </a:r>
            <a:r>
              <a:rPr lang="ja-JP" altLang="en-US" sz="900" dirty="0">
                <a:latin typeface="+mn-ea"/>
                <a:ea typeface="+mn-ea"/>
              </a:rPr>
              <a:t>電子マネーの中には、後払い型のタイプもあります。　</a:t>
            </a:r>
            <a:r>
              <a:rPr lang="en-US" altLang="ja-JP" sz="900" dirty="0">
                <a:latin typeface="+mn-ea"/>
                <a:ea typeface="+mn-ea"/>
              </a:rPr>
              <a:t>※QR</a:t>
            </a:r>
            <a:r>
              <a:rPr lang="ja-JP" altLang="en-US" sz="900" dirty="0">
                <a:latin typeface="+mn-ea"/>
                <a:ea typeface="+mn-ea"/>
              </a:rPr>
              <a:t>コードは（株）デンソーウェーブの登録商標です。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4C3DB4E-FC9C-4A77-A570-3D2DB6DECFDA}"/>
              </a:ext>
            </a:extLst>
          </p:cNvPr>
          <p:cNvSpPr txBox="1"/>
          <p:nvPr/>
        </p:nvSpPr>
        <p:spPr>
          <a:xfrm>
            <a:off x="3654191" y="3181700"/>
            <a:ext cx="400110" cy="2296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　　　　　　　　　　　　　　　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E512A3E-71CE-4100-8D2C-790C927B1B9D}"/>
              </a:ext>
            </a:extLst>
          </p:cNvPr>
          <p:cNvSpPr txBox="1"/>
          <p:nvPr/>
        </p:nvSpPr>
        <p:spPr>
          <a:xfrm>
            <a:off x="3705526" y="353143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+mn-ea"/>
                <a:ea typeface="+mn-ea"/>
              </a:rPr>
              <a:t>R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BAC7D44-E0CC-4BBD-8612-FD73DD293D93}"/>
              </a:ext>
            </a:extLst>
          </p:cNvPr>
          <p:cNvSpPr txBox="1"/>
          <p:nvPr/>
        </p:nvSpPr>
        <p:spPr>
          <a:xfrm>
            <a:off x="3661810" y="3733367"/>
            <a:ext cx="400110" cy="14180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／バー</a:t>
            </a:r>
            <a:r>
              <a:rPr kumimoji="1"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コード決済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DB27592-D2DD-42E0-9EB0-36909134F367}"/>
              </a:ext>
            </a:extLst>
          </p:cNvPr>
          <p:cNvSpPr txBox="1"/>
          <p:nvPr/>
        </p:nvSpPr>
        <p:spPr>
          <a:xfrm>
            <a:off x="3700549" y="3338501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+mn-ea"/>
                <a:ea typeface="+mn-ea"/>
              </a:rPr>
              <a:t>Q</a:t>
            </a:r>
          </a:p>
        </p:txBody>
      </p:sp>
      <p:sp>
        <p:nvSpPr>
          <p:cNvPr id="56" name="テキスト ボックス 11">
            <a:extLst>
              <a:ext uri="{FF2B5EF4-FFF2-40B4-BE49-F238E27FC236}">
                <a16:creationId xmlns:a16="http://schemas.microsoft.com/office/drawing/2014/main" id="{42253F07-E421-48E2-B0EC-EC659999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5919788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クレジットカード</a:t>
            </a:r>
          </a:p>
        </p:txBody>
      </p:sp>
      <p:sp>
        <p:nvSpPr>
          <p:cNvPr id="57" name="テキスト ボックス 14">
            <a:extLst>
              <a:ext uri="{FF2B5EF4-FFF2-40B4-BE49-F238E27FC236}">
                <a16:creationId xmlns:a16="http://schemas.microsoft.com/office/drawing/2014/main" id="{A217F137-7133-42E7-B1D1-15A39F2E0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6192838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プリペイドカード</a:t>
            </a:r>
          </a:p>
        </p:txBody>
      </p:sp>
      <p:sp>
        <p:nvSpPr>
          <p:cNvPr id="58" name="テキスト ボックス 15">
            <a:extLst>
              <a:ext uri="{FF2B5EF4-FFF2-40B4-BE49-F238E27FC236}">
                <a16:creationId xmlns:a16="http://schemas.microsoft.com/office/drawing/2014/main" id="{84F63B14-8DB0-431E-B512-809C564EA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6" y="6176963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代引き</a:t>
            </a:r>
          </a:p>
        </p:txBody>
      </p:sp>
      <p:sp>
        <p:nvSpPr>
          <p:cNvPr id="59" name="テキスト ボックス 16">
            <a:extLst>
              <a:ext uri="{FF2B5EF4-FFF2-40B4-BE49-F238E27FC236}">
                <a16:creationId xmlns:a16="http://schemas.microsoft.com/office/drawing/2014/main" id="{DC3D4BB3-45B0-4603-89FC-3A5F3135B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4" y="619125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銀行振込み</a:t>
            </a:r>
          </a:p>
        </p:txBody>
      </p:sp>
      <p:sp>
        <p:nvSpPr>
          <p:cNvPr id="60" name="テキスト ボックス 17">
            <a:extLst>
              <a:ext uri="{FF2B5EF4-FFF2-40B4-BE49-F238E27FC236}">
                <a16:creationId xmlns:a16="http://schemas.microsoft.com/office/drawing/2014/main" id="{0CB94DE1-5CFE-41A8-9408-718408095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7" y="5913438"/>
            <a:ext cx="1200150" cy="307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latin typeface="+mn-ea"/>
                <a:ea typeface="+mn-ea"/>
              </a:rPr>
              <a:t>電子マネー</a:t>
            </a:r>
          </a:p>
        </p:txBody>
      </p:sp>
      <p:sp>
        <p:nvSpPr>
          <p:cNvPr id="62" name="テキスト ボックス 18">
            <a:extLst>
              <a:ext uri="{FF2B5EF4-FFF2-40B4-BE49-F238E27FC236}">
                <a16:creationId xmlns:a16="http://schemas.microsoft.com/office/drawing/2014/main" id="{A4D0E74B-B95B-4708-BEF5-B29AABA44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591820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デビットカード</a:t>
            </a:r>
          </a:p>
        </p:txBody>
      </p:sp>
      <p:sp>
        <p:nvSpPr>
          <p:cNvPr id="63" name="テキスト ボックス 19">
            <a:extLst>
              <a:ext uri="{FF2B5EF4-FFF2-40B4-BE49-F238E27FC236}">
                <a16:creationId xmlns:a16="http://schemas.microsoft.com/office/drawing/2014/main" id="{B90C5972-AA90-4943-AB3B-DEAA5BE54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6" y="6172200"/>
            <a:ext cx="183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latin typeface="+mn-ea"/>
                <a:ea typeface="+mn-ea"/>
              </a:rPr>
              <a:t>分割払い</a:t>
            </a:r>
          </a:p>
        </p:txBody>
      </p:sp>
      <p:sp>
        <p:nvSpPr>
          <p:cNvPr id="64" name="テキスト ボックス 17">
            <a:extLst>
              <a:ext uri="{FF2B5EF4-FFF2-40B4-BE49-F238E27FC236}">
                <a16:creationId xmlns:a16="http://schemas.microsoft.com/office/drawing/2014/main" id="{25566E50-DA0C-49E5-B8FF-BF056D1F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4" y="5913438"/>
            <a:ext cx="212725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dirty="0">
                <a:latin typeface="+mn-ea"/>
                <a:ea typeface="+mn-ea"/>
              </a:rPr>
              <a:t>QR</a:t>
            </a:r>
            <a:r>
              <a:rPr lang="ja-JP" altLang="en-US" sz="1400" dirty="0">
                <a:latin typeface="+mn-ea"/>
                <a:ea typeface="+mn-ea"/>
              </a:rPr>
              <a:t>／バーコード決済</a:t>
            </a:r>
          </a:p>
        </p:txBody>
      </p:sp>
      <p:sp>
        <p:nvSpPr>
          <p:cNvPr id="49" name="正方形/長方形 28">
            <a:extLst>
              <a:ext uri="{FF2B5EF4-FFF2-40B4-BE49-F238E27FC236}">
                <a16:creationId xmlns:a16="http://schemas.microsoft.com/office/drawing/2014/main" id="{CE310DF3-0FDE-43C5-8907-DB8CE4FC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879" y="3471802"/>
            <a:ext cx="1378241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 dirty="0">
                <a:latin typeface="+mn-ea"/>
                <a:ea typeface="+mn-ea"/>
              </a:rPr>
              <a:t>（プリペイド型）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619</Words>
  <Application>Microsoft Office PowerPoint</Application>
  <PresentationFormat>A4 210 x 297 mm</PresentationFormat>
  <Paragraphs>75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大島 渉</cp:lastModifiedBy>
  <cp:revision>114</cp:revision>
  <cp:lastPrinted>2016-03-15T06:28:11Z</cp:lastPrinted>
  <dcterms:created xsi:type="dcterms:W3CDTF">2016-03-05T08:43:26Z</dcterms:created>
  <dcterms:modified xsi:type="dcterms:W3CDTF">2021-11-01T05:15:50Z</dcterms:modified>
</cp:coreProperties>
</file>