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468"/>
      </p:cViewPr>
      <p:guideLst>
        <p:guide orient="horz" pos="3997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7ABEB5C8-67D8-4DC4-8093-D79B7F6BAA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42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70549BF7-6C64-418D-91D5-BCCD8C49D4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88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8B07AFC5-E814-429B-B06C-01CB975D24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55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975023D6-B87C-4195-80A1-54670A4DD8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24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EC1E6DD9-99EE-4CAC-A004-EA2D5B9691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83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3F11EF92-B751-4488-A5B1-834E377649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99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9269BF6A-F5EB-46F7-A7FE-6B85A78DDC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60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C4684DC7-63BE-440E-85B4-27893C12DD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57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6C167476-BFDB-49CC-8B09-2BD1A1ADD4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8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233C57F4-EEFC-4A8F-9703-88CE6FABC6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57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E48671FA-C997-49CE-87AD-33362DC93E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0EE139C1-4030-47AB-868D-FC58F3C807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162B4E-64A0-4BFB-A6E3-3BF9E9E42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F6B8F9-72A6-4AE6-8C21-0598AC8AD0E3}" type="datetimeFigureOut">
              <a:rPr lang="ja-JP" altLang="en-US"/>
              <a:pPr>
                <a:defRPr/>
              </a:pPr>
              <a:t>2021/11/25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57A2F-A247-4DAE-B112-BC62CAF58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A4AE37-534D-4DCB-923E-37F34D3D2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F078C8B-141A-4E2B-80BD-8920794662D4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テキスト ボックス 1">
            <a:extLst>
              <a:ext uri="{FF2B5EF4-FFF2-40B4-BE49-F238E27FC236}">
                <a16:creationId xmlns:a16="http://schemas.microsoft.com/office/drawing/2014/main" id="{3B36625B-1900-44F5-A120-C09C91884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dirty="0">
                <a:latin typeface="+mn-ea"/>
                <a:ea typeface="+mn-ea"/>
              </a:rPr>
              <a:t>キャッシュレスでの買い物の注意点をチェックしよう①</a:t>
            </a:r>
          </a:p>
        </p:txBody>
      </p:sp>
      <p:sp>
        <p:nvSpPr>
          <p:cNvPr id="33795" name="テキスト ボックス 2">
            <a:extLst>
              <a:ext uri="{FF2B5EF4-FFF2-40B4-BE49-F238E27FC236}">
                <a16:creationId xmlns:a16="http://schemas.microsoft.com/office/drawing/2014/main" id="{D73FC82B-3747-49E5-B63F-442789DA2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174750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27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33796" name="テキスト ボックス 3">
            <a:extLst>
              <a:ext uri="{FF2B5EF4-FFF2-40B4-BE49-F238E27FC236}">
                <a16:creationId xmlns:a16="http://schemas.microsoft.com/office/drawing/2014/main" id="{1F9F8A35-241C-462E-9E8A-78076E322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6181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本文を読んで、見出しにあてはまる言葉を下の語群から選びましょう。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D13422-D3F3-4FA2-AD01-0650792B2C70}"/>
              </a:ext>
            </a:extLst>
          </p:cNvPr>
          <p:cNvSpPr txBox="1"/>
          <p:nvPr/>
        </p:nvSpPr>
        <p:spPr>
          <a:xfrm>
            <a:off x="1238250" y="2301875"/>
            <a:ext cx="44069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latin typeface="+mn-ea"/>
                <a:ea typeface="+mn-ea"/>
              </a:rPr>
              <a:t>1.(</a:t>
            </a:r>
            <a:r>
              <a:rPr lang="ja-JP" altLang="en-US" sz="1600" b="1" dirty="0">
                <a:latin typeface="+mn-ea"/>
                <a:ea typeface="+mn-ea"/>
              </a:rPr>
              <a:t>　　　　　　　　</a:t>
            </a:r>
            <a:r>
              <a:rPr lang="en-US" altLang="ja-JP" sz="1600" b="1" dirty="0">
                <a:latin typeface="+mn-ea"/>
                <a:ea typeface="+mn-ea"/>
              </a:rPr>
              <a:t>)</a:t>
            </a:r>
            <a:r>
              <a:rPr lang="ja-JP" altLang="en-US" sz="1600" b="1" dirty="0">
                <a:latin typeface="+mn-ea"/>
                <a:ea typeface="+mn-ea"/>
              </a:rPr>
              <a:t>になりにくいので注意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CCF6DBF-A073-4648-A343-D2B1F509813C}"/>
              </a:ext>
            </a:extLst>
          </p:cNvPr>
          <p:cNvCxnSpPr/>
          <p:nvPr/>
        </p:nvCxnSpPr>
        <p:spPr>
          <a:xfrm>
            <a:off x="1036638" y="3792538"/>
            <a:ext cx="8020050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9" name="テキスト ボックス 6">
            <a:extLst>
              <a:ext uri="{FF2B5EF4-FFF2-40B4-BE49-F238E27FC236}">
                <a16:creationId xmlns:a16="http://schemas.microsoft.com/office/drawing/2014/main" id="{8DBE7699-58ED-46F9-A55E-285C0D694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660650"/>
            <a:ext cx="45989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　キャッシュレスでの買い物は、手元に現金がなくても買い物ができるため、お金を使った感覚になりにくく、つい無駄遣いしてしまうことがあります。だからこそ、キャッシュレスで買い物をするときには、本当に必要なものなのか、その価格でも買いたいものなのかをそのたびに考えましょう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512032C-6755-40C2-82BA-EF48F74DFF71}"/>
              </a:ext>
            </a:extLst>
          </p:cNvPr>
          <p:cNvSpPr txBox="1"/>
          <p:nvPr/>
        </p:nvSpPr>
        <p:spPr>
          <a:xfrm>
            <a:off x="4751388" y="3894138"/>
            <a:ext cx="4079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latin typeface="+mn-ea"/>
                <a:ea typeface="+mn-ea"/>
              </a:rPr>
              <a:t>2.</a:t>
            </a:r>
            <a:r>
              <a:rPr lang="ja-JP" altLang="en-US" sz="1600" b="1" dirty="0">
                <a:latin typeface="+mn-ea"/>
                <a:ea typeface="+mn-ea"/>
              </a:rPr>
              <a:t>お金がなくても</a:t>
            </a:r>
            <a:endParaRPr lang="en-US" altLang="ja-JP" sz="1600" b="1" dirty="0"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latin typeface="+mn-ea"/>
                <a:ea typeface="+mn-ea"/>
              </a:rPr>
              <a:t>　　（　　　）なら買えるは</a:t>
            </a:r>
            <a:r>
              <a:rPr lang="en-US" altLang="ja-JP" sz="1600" b="1" dirty="0">
                <a:latin typeface="+mn-ea"/>
                <a:ea typeface="+mn-ea"/>
              </a:rPr>
              <a:t>NG</a:t>
            </a:r>
          </a:p>
        </p:txBody>
      </p:sp>
      <p:sp>
        <p:nvSpPr>
          <p:cNvPr id="33801" name="テキスト ボックス 8">
            <a:extLst>
              <a:ext uri="{FF2B5EF4-FFF2-40B4-BE49-F238E27FC236}">
                <a16:creationId xmlns:a16="http://schemas.microsoft.com/office/drawing/2014/main" id="{3481BF40-76C8-4DEF-931D-59D273AC0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4456113"/>
            <a:ext cx="41862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　クレジットカードは手元にお金がなくても、利用限度額の範囲内で自由に買い物ができます。特に、はじめてクレジットカードを作ったときは、自由に使えるお金が急に増えるため、使い過ぎに注意が必要です。カードは利用する目的と予算を決めてその範囲内で利用しましょう。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946E5D2-CCBB-4A18-9B23-1F6F5DAAC693}"/>
              </a:ext>
            </a:extLst>
          </p:cNvPr>
          <p:cNvCxnSpPr/>
          <p:nvPr/>
        </p:nvCxnSpPr>
        <p:spPr>
          <a:xfrm>
            <a:off x="1014413" y="5607050"/>
            <a:ext cx="8018462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左大かっこ 10">
            <a:extLst>
              <a:ext uri="{FF2B5EF4-FFF2-40B4-BE49-F238E27FC236}">
                <a16:creationId xmlns:a16="http://schemas.microsoft.com/office/drawing/2014/main" id="{A156E813-B804-4B02-A0C1-A21F8D5D4B31}"/>
              </a:ext>
            </a:extLst>
          </p:cNvPr>
          <p:cNvSpPr/>
          <p:nvPr/>
        </p:nvSpPr>
        <p:spPr>
          <a:xfrm>
            <a:off x="1262063" y="5900738"/>
            <a:ext cx="103187" cy="633412"/>
          </a:xfrm>
          <a:prstGeom prst="leftBracket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3804" name="テキスト ボックス 11">
            <a:extLst>
              <a:ext uri="{FF2B5EF4-FFF2-40B4-BE49-F238E27FC236}">
                <a16:creationId xmlns:a16="http://schemas.microsoft.com/office/drawing/2014/main" id="{602E5E47-0D00-4FEC-B346-BC749BD62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629275"/>
            <a:ext cx="58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語群</a:t>
            </a:r>
          </a:p>
        </p:txBody>
      </p:sp>
      <p:sp>
        <p:nvSpPr>
          <p:cNvPr id="13" name="左大かっこ 12">
            <a:extLst>
              <a:ext uri="{FF2B5EF4-FFF2-40B4-BE49-F238E27FC236}">
                <a16:creationId xmlns:a16="http://schemas.microsoft.com/office/drawing/2014/main" id="{76975863-1524-4657-927C-7CB3FFE29EE6}"/>
              </a:ext>
            </a:extLst>
          </p:cNvPr>
          <p:cNvSpPr/>
          <p:nvPr/>
        </p:nvSpPr>
        <p:spPr>
          <a:xfrm flipH="1">
            <a:off x="8562975" y="5895975"/>
            <a:ext cx="130175" cy="633413"/>
          </a:xfrm>
          <a:prstGeom prst="leftBracket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3806" name="テキスト ボックス 15">
            <a:extLst>
              <a:ext uri="{FF2B5EF4-FFF2-40B4-BE49-F238E27FC236}">
                <a16:creationId xmlns:a16="http://schemas.microsoft.com/office/drawing/2014/main" id="{96B6B65D-5664-436A-A997-78A293181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6243638"/>
            <a:ext cx="2682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なんでも買える感覚</a:t>
            </a:r>
          </a:p>
        </p:txBody>
      </p:sp>
      <p:sp>
        <p:nvSpPr>
          <p:cNvPr id="33807" name="テキスト ボックス 16">
            <a:extLst>
              <a:ext uri="{FF2B5EF4-FFF2-40B4-BE49-F238E27FC236}">
                <a16:creationId xmlns:a16="http://schemas.microsoft.com/office/drawing/2014/main" id="{BCCE81B5-98AF-46AE-B21A-49C9D835A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275" y="5856288"/>
            <a:ext cx="272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お金が増えた感覚</a:t>
            </a:r>
          </a:p>
        </p:txBody>
      </p:sp>
      <p:sp>
        <p:nvSpPr>
          <p:cNvPr id="33808" name="テキスト ボックス 17">
            <a:extLst>
              <a:ext uri="{FF2B5EF4-FFF2-40B4-BE49-F238E27FC236}">
                <a16:creationId xmlns:a16="http://schemas.microsoft.com/office/drawing/2014/main" id="{D8BDC9CC-8F38-4089-9609-1010FC0FA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6256338"/>
            <a:ext cx="2255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プリペイドカード</a:t>
            </a:r>
          </a:p>
        </p:txBody>
      </p:sp>
      <p:sp>
        <p:nvSpPr>
          <p:cNvPr id="33809" name="テキスト ボックス 18">
            <a:extLst>
              <a:ext uri="{FF2B5EF4-FFF2-40B4-BE49-F238E27FC236}">
                <a16:creationId xmlns:a16="http://schemas.microsoft.com/office/drawing/2014/main" id="{4FD300B3-EEF5-42A7-8E51-C3F245DD0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5881688"/>
            <a:ext cx="2122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お金を使った感覚</a:t>
            </a:r>
          </a:p>
        </p:txBody>
      </p:sp>
      <p:sp>
        <p:nvSpPr>
          <p:cNvPr id="33810" name="テキスト ボックス 19">
            <a:extLst>
              <a:ext uri="{FF2B5EF4-FFF2-40B4-BE49-F238E27FC236}">
                <a16:creationId xmlns:a16="http://schemas.microsoft.com/office/drawing/2014/main" id="{964AE60C-C0BE-4BA9-981E-76A8E714F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3" y="5843588"/>
            <a:ext cx="1509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カード</a:t>
            </a:r>
          </a:p>
        </p:txBody>
      </p:sp>
      <p:sp>
        <p:nvSpPr>
          <p:cNvPr id="33813" name="テキスト ボックス 22">
            <a:extLst>
              <a:ext uri="{FF2B5EF4-FFF2-40B4-BE49-F238E27FC236}">
                <a16:creationId xmlns:a16="http://schemas.microsoft.com/office/drawing/2014/main" id="{4215B0E1-1AC4-44F9-A24F-5B34873E7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6218238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インターネット</a:t>
            </a:r>
          </a:p>
        </p:txBody>
      </p:sp>
      <p:pic>
        <p:nvPicPr>
          <p:cNvPr id="12308" name="Picture 22" descr="C:\Users\fujiwara\Desktop\図4.png">
            <a:extLst>
              <a:ext uri="{FF2B5EF4-FFF2-40B4-BE49-F238E27FC236}">
                <a16:creationId xmlns:a16="http://schemas.microsoft.com/office/drawing/2014/main" id="{FA496BAC-4940-4167-A341-A0B78EAD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2095500"/>
            <a:ext cx="26527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3" descr="C:\Users\fujiwara\Desktop\図5.png">
            <a:extLst>
              <a:ext uri="{FF2B5EF4-FFF2-40B4-BE49-F238E27FC236}">
                <a16:creationId xmlns:a16="http://schemas.microsoft.com/office/drawing/2014/main" id="{72272C50-8DD6-42C5-8209-DFEC53874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871913"/>
            <a:ext cx="246856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テキスト ボックス 1">
            <a:extLst>
              <a:ext uri="{FF2B5EF4-FFF2-40B4-BE49-F238E27FC236}">
                <a16:creationId xmlns:a16="http://schemas.microsoft.com/office/drawing/2014/main" id="{D8B31AC9-CDA3-463F-BA17-FBA2A4D77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dirty="0">
                <a:latin typeface="+mn-ea"/>
                <a:ea typeface="+mn-ea"/>
              </a:rPr>
              <a:t>キャッシュレスでの買い物の注意点をチェックしよう①</a:t>
            </a:r>
          </a:p>
        </p:txBody>
      </p:sp>
      <p:sp>
        <p:nvSpPr>
          <p:cNvPr id="34820" name="テキスト ボックス 3">
            <a:extLst>
              <a:ext uri="{FF2B5EF4-FFF2-40B4-BE49-F238E27FC236}">
                <a16:creationId xmlns:a16="http://schemas.microsoft.com/office/drawing/2014/main" id="{F680E820-FF9B-4F6F-B0C6-24ABDEBE6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6181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本文を読んで、見出しにあてはまる言葉を下の語群から選びましょう。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509175F-CE69-4A03-8E35-CE22D5CD2D8A}"/>
              </a:ext>
            </a:extLst>
          </p:cNvPr>
          <p:cNvSpPr txBox="1"/>
          <p:nvPr/>
        </p:nvSpPr>
        <p:spPr>
          <a:xfrm>
            <a:off x="1238250" y="2301875"/>
            <a:ext cx="44069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latin typeface="+mn-ea"/>
                <a:ea typeface="+mn-ea"/>
              </a:rPr>
              <a:t>1.(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お金を使った感覚</a:t>
            </a:r>
            <a:r>
              <a:rPr lang="en-US" altLang="ja-JP" sz="1600" b="1" dirty="0">
                <a:latin typeface="+mn-ea"/>
                <a:ea typeface="+mn-ea"/>
              </a:rPr>
              <a:t>)</a:t>
            </a:r>
            <a:r>
              <a:rPr lang="ja-JP" altLang="en-US" sz="1600" b="1" dirty="0">
                <a:latin typeface="+mn-ea"/>
                <a:ea typeface="+mn-ea"/>
              </a:rPr>
              <a:t>になりにくいので注意</a:t>
            </a: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423CB41-116C-4A84-9CB5-7DDADC65B07A}"/>
              </a:ext>
            </a:extLst>
          </p:cNvPr>
          <p:cNvCxnSpPr/>
          <p:nvPr/>
        </p:nvCxnSpPr>
        <p:spPr>
          <a:xfrm>
            <a:off x="1036638" y="3792538"/>
            <a:ext cx="8020050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5C95AD7-A5B5-47CB-94B7-0895AA415009}"/>
              </a:ext>
            </a:extLst>
          </p:cNvPr>
          <p:cNvSpPr txBox="1"/>
          <p:nvPr/>
        </p:nvSpPr>
        <p:spPr>
          <a:xfrm>
            <a:off x="4751388" y="3894138"/>
            <a:ext cx="4079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latin typeface="+mn-ea"/>
                <a:ea typeface="+mn-ea"/>
              </a:rPr>
              <a:t>2.</a:t>
            </a:r>
            <a:r>
              <a:rPr lang="ja-JP" altLang="en-US" sz="1600" b="1" dirty="0">
                <a:latin typeface="+mn-ea"/>
                <a:ea typeface="+mn-ea"/>
              </a:rPr>
              <a:t>お金がなくても</a:t>
            </a:r>
            <a:endParaRPr lang="en-US" altLang="ja-JP" sz="1600" b="1" dirty="0"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latin typeface="+mn-ea"/>
                <a:ea typeface="+mn-ea"/>
              </a:rPr>
              <a:t>　　（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カード</a:t>
            </a:r>
            <a:r>
              <a:rPr lang="ja-JP" altLang="en-US" sz="1600" b="1" dirty="0">
                <a:latin typeface="+mn-ea"/>
                <a:ea typeface="+mn-ea"/>
              </a:rPr>
              <a:t>）なら買えるは</a:t>
            </a:r>
            <a:r>
              <a:rPr lang="en-US" altLang="ja-JP" sz="1600" b="1" dirty="0">
                <a:latin typeface="+mn-ea"/>
                <a:ea typeface="+mn-ea"/>
              </a:rPr>
              <a:t>NG</a:t>
            </a: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257CAD32-0D6A-4DB3-8DD2-7D0251CB37EE}"/>
              </a:ext>
            </a:extLst>
          </p:cNvPr>
          <p:cNvCxnSpPr/>
          <p:nvPr/>
        </p:nvCxnSpPr>
        <p:spPr>
          <a:xfrm>
            <a:off x="1014413" y="5607050"/>
            <a:ext cx="8018462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左大かっこ 26">
            <a:extLst>
              <a:ext uri="{FF2B5EF4-FFF2-40B4-BE49-F238E27FC236}">
                <a16:creationId xmlns:a16="http://schemas.microsoft.com/office/drawing/2014/main" id="{536C711D-E1C4-473F-89F0-44EAB36A0843}"/>
              </a:ext>
            </a:extLst>
          </p:cNvPr>
          <p:cNvSpPr/>
          <p:nvPr/>
        </p:nvSpPr>
        <p:spPr>
          <a:xfrm>
            <a:off x="1262063" y="5900738"/>
            <a:ext cx="103187" cy="633412"/>
          </a:xfrm>
          <a:prstGeom prst="leftBracket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4826" name="テキスト ボックス 27">
            <a:extLst>
              <a:ext uri="{FF2B5EF4-FFF2-40B4-BE49-F238E27FC236}">
                <a16:creationId xmlns:a16="http://schemas.microsoft.com/office/drawing/2014/main" id="{166850F8-3143-4F6C-A487-607AAAFE7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629275"/>
            <a:ext cx="58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語群</a:t>
            </a:r>
          </a:p>
        </p:txBody>
      </p:sp>
      <p:sp>
        <p:nvSpPr>
          <p:cNvPr id="29" name="左大かっこ 28">
            <a:extLst>
              <a:ext uri="{FF2B5EF4-FFF2-40B4-BE49-F238E27FC236}">
                <a16:creationId xmlns:a16="http://schemas.microsoft.com/office/drawing/2014/main" id="{A626EAB8-DC6C-4846-9015-A907E12EA0A0}"/>
              </a:ext>
            </a:extLst>
          </p:cNvPr>
          <p:cNvSpPr/>
          <p:nvPr/>
        </p:nvSpPr>
        <p:spPr>
          <a:xfrm flipH="1">
            <a:off x="8562975" y="5895975"/>
            <a:ext cx="130175" cy="633413"/>
          </a:xfrm>
          <a:prstGeom prst="leftBracket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4828" name="テキスト ボックス 29">
            <a:extLst>
              <a:ext uri="{FF2B5EF4-FFF2-40B4-BE49-F238E27FC236}">
                <a16:creationId xmlns:a16="http://schemas.microsoft.com/office/drawing/2014/main" id="{B53A481C-4B3F-449C-A849-F9EA22E5E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6243638"/>
            <a:ext cx="2682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なんでも買える感覚</a:t>
            </a:r>
          </a:p>
        </p:txBody>
      </p:sp>
      <p:sp>
        <p:nvSpPr>
          <p:cNvPr id="34829" name="テキスト ボックス 30">
            <a:extLst>
              <a:ext uri="{FF2B5EF4-FFF2-40B4-BE49-F238E27FC236}">
                <a16:creationId xmlns:a16="http://schemas.microsoft.com/office/drawing/2014/main" id="{2877C76A-CDE5-45C1-82CB-EDE568A4D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275" y="5856288"/>
            <a:ext cx="272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お金が増えた感覚</a:t>
            </a:r>
          </a:p>
        </p:txBody>
      </p:sp>
      <p:sp>
        <p:nvSpPr>
          <p:cNvPr id="34830" name="テキスト ボックス 31">
            <a:extLst>
              <a:ext uri="{FF2B5EF4-FFF2-40B4-BE49-F238E27FC236}">
                <a16:creationId xmlns:a16="http://schemas.microsoft.com/office/drawing/2014/main" id="{526CB222-AC69-4CB1-A56E-BF7259436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6256338"/>
            <a:ext cx="2255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プリペイドカード</a:t>
            </a:r>
          </a:p>
        </p:txBody>
      </p:sp>
      <p:sp>
        <p:nvSpPr>
          <p:cNvPr id="34831" name="テキスト ボックス 32">
            <a:extLst>
              <a:ext uri="{FF2B5EF4-FFF2-40B4-BE49-F238E27FC236}">
                <a16:creationId xmlns:a16="http://schemas.microsoft.com/office/drawing/2014/main" id="{FF913BDA-0D5E-4C6D-A7E6-EF83E00AA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5881688"/>
            <a:ext cx="2122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FF0000"/>
                </a:solidFill>
                <a:latin typeface="+mn-ea"/>
                <a:ea typeface="+mn-ea"/>
              </a:rPr>
              <a:t>お金を使った感覚</a:t>
            </a:r>
          </a:p>
        </p:txBody>
      </p:sp>
      <p:sp>
        <p:nvSpPr>
          <p:cNvPr id="34832" name="テキスト ボックス 33">
            <a:extLst>
              <a:ext uri="{FF2B5EF4-FFF2-40B4-BE49-F238E27FC236}">
                <a16:creationId xmlns:a16="http://schemas.microsoft.com/office/drawing/2014/main" id="{4739C013-43A1-4C88-832B-D20BBCE32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3" y="5843588"/>
            <a:ext cx="1509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FF0000"/>
                </a:solidFill>
                <a:latin typeface="+mn-ea"/>
                <a:ea typeface="+mn-ea"/>
              </a:rPr>
              <a:t>カード</a:t>
            </a:r>
          </a:p>
        </p:txBody>
      </p:sp>
      <p:sp>
        <p:nvSpPr>
          <p:cNvPr id="34835" name="テキスト ボックス 36">
            <a:extLst>
              <a:ext uri="{FF2B5EF4-FFF2-40B4-BE49-F238E27FC236}">
                <a16:creationId xmlns:a16="http://schemas.microsoft.com/office/drawing/2014/main" id="{7A47D976-C0F8-4F48-A0AF-366981CDC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6218238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インターネット</a:t>
            </a:r>
          </a:p>
        </p:txBody>
      </p:sp>
      <p:sp>
        <p:nvSpPr>
          <p:cNvPr id="34836" name="テキスト ボックス 6">
            <a:extLst>
              <a:ext uri="{FF2B5EF4-FFF2-40B4-BE49-F238E27FC236}">
                <a16:creationId xmlns:a16="http://schemas.microsoft.com/office/drawing/2014/main" id="{2DEBDD6E-360E-4AEA-A9B6-CFE416017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660650"/>
            <a:ext cx="45989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　キャッシュレスでの買い物は、手元に現金がなくても買い物ができるため、お金を使った感覚になりにくく、つい無駄遣いしてしまうことがあります。だからこそ、キャッシュレスで買い物をするときには、本当に必要なものなのか、その価格でも買いたいものなのかをそのたびに考えましょう。</a:t>
            </a:r>
          </a:p>
        </p:txBody>
      </p:sp>
      <p:sp>
        <p:nvSpPr>
          <p:cNvPr id="34837" name="テキスト ボックス 8">
            <a:extLst>
              <a:ext uri="{FF2B5EF4-FFF2-40B4-BE49-F238E27FC236}">
                <a16:creationId xmlns:a16="http://schemas.microsoft.com/office/drawing/2014/main" id="{F63899DA-0ED8-4893-BAF1-6EAC8DAB2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4456113"/>
            <a:ext cx="41862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　クレジットカードは手元にお金がなくても、利用限度額の範囲内で自由に買い物ができます。特に、はじめてクレジットカードを作ったときは、自由に使えるお金が急に増えるため、使い過ぎに注意が必要です。カードは利用する目的と予算を決めてその範囲内で利用しましょう。</a:t>
            </a:r>
          </a:p>
        </p:txBody>
      </p:sp>
      <p:pic>
        <p:nvPicPr>
          <p:cNvPr id="13331" name="Picture 22" descr="C:\Users\fujiwara\Desktop\図4.png">
            <a:extLst>
              <a:ext uri="{FF2B5EF4-FFF2-40B4-BE49-F238E27FC236}">
                <a16:creationId xmlns:a16="http://schemas.microsoft.com/office/drawing/2014/main" id="{A14DB603-4829-423C-8A30-65E0BC42F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2095500"/>
            <a:ext cx="26527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3" descr="C:\Users\fujiwara\Desktop\図5.png">
            <a:extLst>
              <a:ext uri="{FF2B5EF4-FFF2-40B4-BE49-F238E27FC236}">
                <a16:creationId xmlns:a16="http://schemas.microsoft.com/office/drawing/2014/main" id="{FA686D37-5038-4AAF-846B-CF8255A90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871913"/>
            <a:ext cx="246856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">
            <a:extLst>
              <a:ext uri="{FF2B5EF4-FFF2-40B4-BE49-F238E27FC236}">
                <a16:creationId xmlns:a16="http://schemas.microsoft.com/office/drawing/2014/main" id="{C79AEEC4-E21B-497C-9DFC-B04CE35F1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174750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27</a:t>
            </a:r>
            <a:endParaRPr lang="ja-JP" altLang="en-US" sz="28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テキスト ボックス 20">
            <a:extLst>
              <a:ext uri="{FF2B5EF4-FFF2-40B4-BE49-F238E27FC236}">
                <a16:creationId xmlns:a16="http://schemas.microsoft.com/office/drawing/2014/main" id="{0326BAE2-139D-47BE-BC1D-BD21844BD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dirty="0">
                <a:latin typeface="+mn-ea"/>
                <a:ea typeface="+mn-ea"/>
              </a:rPr>
              <a:t>キャッシュレスでの買い物の注意点をチェックしよう②</a:t>
            </a:r>
          </a:p>
        </p:txBody>
      </p:sp>
      <p:sp>
        <p:nvSpPr>
          <p:cNvPr id="35844" name="テキスト ボックス 22">
            <a:extLst>
              <a:ext uri="{FF2B5EF4-FFF2-40B4-BE49-F238E27FC236}">
                <a16:creationId xmlns:a16="http://schemas.microsoft.com/office/drawing/2014/main" id="{73BBFFE1-246D-4CDB-A31F-63102CD85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27213"/>
            <a:ext cx="6181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本文を読んで、見出しにあてはまる言葉を下の語群から選びましょう。</a:t>
            </a:r>
          </a:p>
        </p:txBody>
      </p:sp>
      <p:sp>
        <p:nvSpPr>
          <p:cNvPr id="35845" name="テキスト ボックス 23">
            <a:extLst>
              <a:ext uri="{FF2B5EF4-FFF2-40B4-BE49-F238E27FC236}">
                <a16:creationId xmlns:a16="http://schemas.microsoft.com/office/drawing/2014/main" id="{CDB317F8-D14A-44AB-A530-27C67AC16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200275"/>
            <a:ext cx="4103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 dirty="0">
                <a:latin typeface="+mn-ea"/>
                <a:ea typeface="+mn-ea"/>
              </a:rPr>
              <a:t>3.</a:t>
            </a:r>
            <a:r>
              <a:rPr lang="ja-JP" altLang="en-US" sz="1600" b="1" dirty="0">
                <a:latin typeface="+mn-ea"/>
                <a:ea typeface="+mn-ea"/>
              </a:rPr>
              <a:t>カードは（</a:t>
            </a:r>
            <a:r>
              <a:rPr lang="ja-JP" altLang="en-US" sz="1600" b="1" dirty="0">
                <a:solidFill>
                  <a:schemeClr val="bg1"/>
                </a:solidFill>
                <a:latin typeface="+mn-ea"/>
                <a:ea typeface="+mn-ea"/>
              </a:rPr>
              <a:t>　　</a:t>
            </a:r>
            <a:r>
              <a:rPr lang="ja-JP" altLang="en-US" sz="1600" b="1" dirty="0">
                <a:latin typeface="+mn-ea"/>
                <a:ea typeface="+mn-ea"/>
              </a:rPr>
              <a:t>）できる枚数だけ保有する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57B9434-A697-4683-8C12-F857E1BA8B5C}"/>
              </a:ext>
            </a:extLst>
          </p:cNvPr>
          <p:cNvCxnSpPr/>
          <p:nvPr/>
        </p:nvCxnSpPr>
        <p:spPr>
          <a:xfrm>
            <a:off x="1036638" y="3640138"/>
            <a:ext cx="8020050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7" name="テキスト ボックス 25">
            <a:extLst>
              <a:ext uri="{FF2B5EF4-FFF2-40B4-BE49-F238E27FC236}">
                <a16:creationId xmlns:a16="http://schemas.microsoft.com/office/drawing/2014/main" id="{119BFC86-839B-4C5B-87B4-3F204E22D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559050"/>
            <a:ext cx="45989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　キャッシュレスで買い物ができる便利なカード。しかし、たくさんカードを持っていると、支払い額やポイントの管理が複雑になりがちです。また、使っていなくても、持っているだけで年会費の支払いが必要なカードもあります。普段からよく使うカードを絞り、使用頻度の低いカードは思い切って解約してしまいましょう。</a:t>
            </a:r>
          </a:p>
        </p:txBody>
      </p:sp>
      <p:sp>
        <p:nvSpPr>
          <p:cNvPr id="35848" name="テキスト ボックス 26">
            <a:extLst>
              <a:ext uri="{FF2B5EF4-FFF2-40B4-BE49-F238E27FC236}">
                <a16:creationId xmlns:a16="http://schemas.microsoft.com/office/drawing/2014/main" id="{21364AAC-95FF-41CD-B037-1861445F7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3805238"/>
            <a:ext cx="4079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latin typeface="+mn-ea"/>
                <a:ea typeface="+mn-ea"/>
              </a:rPr>
              <a:t>4.</a:t>
            </a:r>
            <a:r>
              <a:rPr lang="ja-JP" altLang="en-US" sz="1600" b="1">
                <a:latin typeface="+mn-ea"/>
                <a:ea typeface="+mn-ea"/>
              </a:rPr>
              <a:t>カードや電子マネーの（</a:t>
            </a:r>
            <a:r>
              <a:rPr lang="ja-JP" altLang="en-US" sz="1600" b="1">
                <a:solidFill>
                  <a:srgbClr val="FF0000"/>
                </a:solidFill>
                <a:latin typeface="+mn-ea"/>
                <a:ea typeface="+mn-ea"/>
              </a:rPr>
              <a:t>　　</a:t>
            </a:r>
            <a:r>
              <a:rPr lang="ja-JP" altLang="en-US" sz="1600" b="1">
                <a:latin typeface="+mn-ea"/>
                <a:ea typeface="+mn-ea"/>
              </a:rPr>
              <a:t>）は</a:t>
            </a:r>
            <a:endParaRPr lang="en-US" altLang="ja-JP" sz="1600" b="1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>
                <a:latin typeface="+mn-ea"/>
                <a:ea typeface="+mn-ea"/>
              </a:rPr>
              <a:t>　 定期的にチェックしよう</a:t>
            </a:r>
          </a:p>
        </p:txBody>
      </p:sp>
      <p:sp>
        <p:nvSpPr>
          <p:cNvPr id="35849" name="テキスト ボックス 27">
            <a:extLst>
              <a:ext uri="{FF2B5EF4-FFF2-40B4-BE49-F238E27FC236}">
                <a16:creationId xmlns:a16="http://schemas.microsoft.com/office/drawing/2014/main" id="{8087282B-F6D4-41D9-AF4E-D113DE7F4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4341813"/>
            <a:ext cx="4270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　上手に使えば便利なカードですが、管理をしないと支払いに</a:t>
            </a:r>
            <a:br>
              <a:rPr lang="en-US" altLang="ja-JP" sz="1200" dirty="0">
                <a:latin typeface="+mn-ea"/>
                <a:ea typeface="+mn-ea"/>
              </a:rPr>
            </a:br>
            <a:r>
              <a:rPr lang="ja-JP" altLang="en-US" sz="1200" dirty="0">
                <a:latin typeface="+mn-ea"/>
                <a:ea typeface="+mn-ea"/>
              </a:rPr>
              <a:t>追われる可能性があります。手元のお金がなくならず、</a:t>
            </a:r>
            <a:br>
              <a:rPr lang="en-US" altLang="ja-JP" sz="1200" dirty="0">
                <a:latin typeface="+mn-ea"/>
                <a:ea typeface="+mn-ea"/>
              </a:rPr>
            </a:br>
            <a:r>
              <a:rPr lang="ja-JP" altLang="en-US" sz="1200" dirty="0">
                <a:latin typeface="+mn-ea"/>
                <a:ea typeface="+mn-ea"/>
              </a:rPr>
              <a:t>お金を使った実感が持ちにくいからこそ注意が必要です。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　家計管理のためにも、利用した日にメモをしたり、パソコンや</a:t>
            </a:r>
            <a:br>
              <a:rPr lang="en-US" altLang="ja-JP" sz="1200" dirty="0">
                <a:latin typeface="+mn-ea"/>
                <a:ea typeface="+mn-ea"/>
              </a:rPr>
            </a:br>
            <a:r>
              <a:rPr lang="ja-JP" altLang="en-US" sz="1200" dirty="0">
                <a:latin typeface="+mn-ea"/>
                <a:ea typeface="+mn-ea"/>
              </a:rPr>
              <a:t>スマートフォンから定期的に利用履歴を確認することが大切です。</a:t>
            </a:r>
            <a:endParaRPr lang="en-US" altLang="ja-JP" sz="1200" dirty="0">
              <a:latin typeface="+mn-ea"/>
              <a:ea typeface="+mn-ea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03A6C85A-772A-4658-9B80-4E86AF08C8D5}"/>
              </a:ext>
            </a:extLst>
          </p:cNvPr>
          <p:cNvCxnSpPr/>
          <p:nvPr/>
        </p:nvCxnSpPr>
        <p:spPr>
          <a:xfrm>
            <a:off x="1014413" y="5556250"/>
            <a:ext cx="8018462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左大かっこ 29">
            <a:extLst>
              <a:ext uri="{FF2B5EF4-FFF2-40B4-BE49-F238E27FC236}">
                <a16:creationId xmlns:a16="http://schemas.microsoft.com/office/drawing/2014/main" id="{A1433BB7-24B2-482B-8D7E-B5414BC31A55}"/>
              </a:ext>
            </a:extLst>
          </p:cNvPr>
          <p:cNvSpPr/>
          <p:nvPr/>
        </p:nvSpPr>
        <p:spPr>
          <a:xfrm>
            <a:off x="1262063" y="5900738"/>
            <a:ext cx="103187" cy="633412"/>
          </a:xfrm>
          <a:prstGeom prst="leftBracket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5852" name="テキスト ボックス 30">
            <a:extLst>
              <a:ext uri="{FF2B5EF4-FFF2-40B4-BE49-F238E27FC236}">
                <a16:creationId xmlns:a16="http://schemas.microsoft.com/office/drawing/2014/main" id="{FC9D933A-D136-4962-922B-8D6EE52CB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791200"/>
            <a:ext cx="58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語群</a:t>
            </a:r>
          </a:p>
        </p:txBody>
      </p:sp>
      <p:sp>
        <p:nvSpPr>
          <p:cNvPr id="32" name="左大かっこ 31">
            <a:extLst>
              <a:ext uri="{FF2B5EF4-FFF2-40B4-BE49-F238E27FC236}">
                <a16:creationId xmlns:a16="http://schemas.microsoft.com/office/drawing/2014/main" id="{39A9119E-1F2D-4921-9CFC-7A5E5BDF2303}"/>
              </a:ext>
            </a:extLst>
          </p:cNvPr>
          <p:cNvSpPr/>
          <p:nvPr/>
        </p:nvSpPr>
        <p:spPr>
          <a:xfrm flipH="1">
            <a:off x="8562975" y="5895975"/>
            <a:ext cx="130175" cy="633413"/>
          </a:xfrm>
          <a:prstGeom prst="leftBracket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5854" name="テキスト ボックス 32">
            <a:extLst>
              <a:ext uri="{FF2B5EF4-FFF2-40B4-BE49-F238E27FC236}">
                <a16:creationId xmlns:a16="http://schemas.microsoft.com/office/drawing/2014/main" id="{3708CA0F-8153-4AFC-80B5-3B3336865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063" y="6027738"/>
            <a:ext cx="1325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使用期限</a:t>
            </a:r>
          </a:p>
        </p:txBody>
      </p:sp>
      <p:sp>
        <p:nvSpPr>
          <p:cNvPr id="35855" name="テキスト ボックス 33">
            <a:extLst>
              <a:ext uri="{FF2B5EF4-FFF2-40B4-BE49-F238E27FC236}">
                <a16:creationId xmlns:a16="http://schemas.microsoft.com/office/drawing/2014/main" id="{64ED20BD-0325-460E-8635-0C9F01130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75" y="6010275"/>
            <a:ext cx="138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管理</a:t>
            </a:r>
          </a:p>
        </p:txBody>
      </p:sp>
      <p:sp>
        <p:nvSpPr>
          <p:cNvPr id="35856" name="テキスト ボックス 34">
            <a:extLst>
              <a:ext uri="{FF2B5EF4-FFF2-40B4-BE49-F238E27FC236}">
                <a16:creationId xmlns:a16="http://schemas.microsoft.com/office/drawing/2014/main" id="{2BE98511-9AC5-4F4D-ACF4-6E7EF595B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550" y="6029325"/>
            <a:ext cx="796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履歴</a:t>
            </a:r>
          </a:p>
        </p:txBody>
      </p:sp>
      <p:sp>
        <p:nvSpPr>
          <p:cNvPr id="35857" name="テキスト ボックス 35">
            <a:extLst>
              <a:ext uri="{FF2B5EF4-FFF2-40B4-BE49-F238E27FC236}">
                <a16:creationId xmlns:a16="http://schemas.microsoft.com/office/drawing/2014/main" id="{91DC38E8-3C74-46FE-ABD7-DA43F7092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838" y="6018213"/>
            <a:ext cx="1093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作成</a:t>
            </a:r>
          </a:p>
        </p:txBody>
      </p:sp>
      <p:sp>
        <p:nvSpPr>
          <p:cNvPr id="35858" name="テキスト ボックス 36">
            <a:extLst>
              <a:ext uri="{FF2B5EF4-FFF2-40B4-BE49-F238E27FC236}">
                <a16:creationId xmlns:a16="http://schemas.microsoft.com/office/drawing/2014/main" id="{78F220A7-7F7A-42B2-A3E1-175580669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6018213"/>
            <a:ext cx="798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規約</a:t>
            </a:r>
          </a:p>
        </p:txBody>
      </p:sp>
      <p:sp>
        <p:nvSpPr>
          <p:cNvPr id="35861" name="テキスト ボックス 39">
            <a:extLst>
              <a:ext uri="{FF2B5EF4-FFF2-40B4-BE49-F238E27FC236}">
                <a16:creationId xmlns:a16="http://schemas.microsoft.com/office/drawing/2014/main" id="{C1580B8E-BE88-4017-900E-38FAF57C3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6010275"/>
            <a:ext cx="111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保存</a:t>
            </a:r>
          </a:p>
        </p:txBody>
      </p:sp>
      <p:sp>
        <p:nvSpPr>
          <p:cNvPr id="35862" name="テキスト ボックス 40">
            <a:extLst>
              <a:ext uri="{FF2B5EF4-FFF2-40B4-BE49-F238E27FC236}">
                <a16:creationId xmlns:a16="http://schemas.microsoft.com/office/drawing/2014/main" id="{B56E9434-DCCD-4A63-9682-F7EB5836E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6027738"/>
            <a:ext cx="122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デザイン</a:t>
            </a:r>
          </a:p>
        </p:txBody>
      </p:sp>
      <p:pic>
        <p:nvPicPr>
          <p:cNvPr id="14356" name="Picture 23" descr="C:\Users\fujiwara\Desktop\図6.png">
            <a:extLst>
              <a:ext uri="{FF2B5EF4-FFF2-40B4-BE49-F238E27FC236}">
                <a16:creationId xmlns:a16="http://schemas.microsoft.com/office/drawing/2014/main" id="{FB1233E6-5C86-4C25-921B-A26F0AF74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2055813"/>
            <a:ext cx="277336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4" descr="C:\Users\fujiwara\Desktop\図7.png">
            <a:extLst>
              <a:ext uri="{FF2B5EF4-FFF2-40B4-BE49-F238E27FC236}">
                <a16:creationId xmlns:a16="http://schemas.microsoft.com/office/drawing/2014/main" id="{7A7CA903-3BD7-440A-A409-F74BCA44B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3776663"/>
            <a:ext cx="27019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">
            <a:extLst>
              <a:ext uri="{FF2B5EF4-FFF2-40B4-BE49-F238E27FC236}">
                <a16:creationId xmlns:a16="http://schemas.microsoft.com/office/drawing/2014/main" id="{70ACCF50-A575-4013-A9E5-2A84CE660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174750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27</a:t>
            </a:r>
            <a:endParaRPr lang="ja-JP" altLang="en-US" sz="28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テキスト ボックス 1">
            <a:extLst>
              <a:ext uri="{FF2B5EF4-FFF2-40B4-BE49-F238E27FC236}">
                <a16:creationId xmlns:a16="http://schemas.microsoft.com/office/drawing/2014/main" id="{67FBFAC5-7142-4F87-A886-C3696AE68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dirty="0">
                <a:latin typeface="+mn-ea"/>
                <a:ea typeface="+mn-ea"/>
              </a:rPr>
              <a:t>キャッシュレスでの買い物の注意点をチェックしよう②</a:t>
            </a:r>
          </a:p>
        </p:txBody>
      </p:sp>
      <p:sp>
        <p:nvSpPr>
          <p:cNvPr id="36868" name="テキスト ボックス 22">
            <a:extLst>
              <a:ext uri="{FF2B5EF4-FFF2-40B4-BE49-F238E27FC236}">
                <a16:creationId xmlns:a16="http://schemas.microsoft.com/office/drawing/2014/main" id="{6665D655-F105-46DF-8213-AC0985268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27213"/>
            <a:ext cx="6181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本文を読んで、見出しにあてはまる言葉を下の語群から選びましょう。</a:t>
            </a:r>
          </a:p>
        </p:txBody>
      </p:sp>
      <p:sp>
        <p:nvSpPr>
          <p:cNvPr id="36869" name="テキスト ボックス 23">
            <a:extLst>
              <a:ext uri="{FF2B5EF4-FFF2-40B4-BE49-F238E27FC236}">
                <a16:creationId xmlns:a16="http://schemas.microsoft.com/office/drawing/2014/main" id="{009D657F-3E4B-414F-9FAB-3014B924B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209800"/>
            <a:ext cx="4103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 dirty="0">
                <a:latin typeface="+mn-ea"/>
                <a:ea typeface="+mn-ea"/>
              </a:rPr>
              <a:t>3.</a:t>
            </a:r>
            <a:r>
              <a:rPr lang="ja-JP" altLang="en-US" sz="1600" b="1" dirty="0">
                <a:latin typeface="+mn-ea"/>
                <a:ea typeface="+mn-ea"/>
              </a:rPr>
              <a:t>カードは（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管理</a:t>
            </a:r>
            <a:r>
              <a:rPr lang="ja-JP" altLang="en-US" sz="1600" b="1" dirty="0">
                <a:latin typeface="+mn-ea"/>
                <a:ea typeface="+mn-ea"/>
              </a:rPr>
              <a:t>）できる枚数だけ保有する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01753C04-7A1D-471A-87B8-103C0CD25262}"/>
              </a:ext>
            </a:extLst>
          </p:cNvPr>
          <p:cNvCxnSpPr/>
          <p:nvPr/>
        </p:nvCxnSpPr>
        <p:spPr>
          <a:xfrm>
            <a:off x="1036638" y="3640138"/>
            <a:ext cx="8020050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1" name="テキスト ボックス 26">
            <a:extLst>
              <a:ext uri="{FF2B5EF4-FFF2-40B4-BE49-F238E27FC236}">
                <a16:creationId xmlns:a16="http://schemas.microsoft.com/office/drawing/2014/main" id="{2F0EE2A0-4DF9-4EAA-BB00-BC21B13C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3805238"/>
            <a:ext cx="4079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latin typeface="+mn-ea"/>
                <a:ea typeface="+mn-ea"/>
              </a:rPr>
              <a:t>4.</a:t>
            </a:r>
            <a:r>
              <a:rPr lang="ja-JP" altLang="en-US" sz="1600" b="1">
                <a:latin typeface="+mn-ea"/>
                <a:ea typeface="+mn-ea"/>
              </a:rPr>
              <a:t>カードや電子マネーの（</a:t>
            </a:r>
            <a:r>
              <a:rPr lang="ja-JP" altLang="en-US" sz="1600" b="1">
                <a:solidFill>
                  <a:srgbClr val="FF0000"/>
                </a:solidFill>
                <a:latin typeface="+mn-ea"/>
                <a:ea typeface="+mn-ea"/>
              </a:rPr>
              <a:t>履歴</a:t>
            </a:r>
            <a:r>
              <a:rPr lang="ja-JP" altLang="en-US" sz="1600" b="1">
                <a:latin typeface="+mn-ea"/>
                <a:ea typeface="+mn-ea"/>
              </a:rPr>
              <a:t>）は</a:t>
            </a:r>
            <a:endParaRPr lang="en-US" altLang="ja-JP" sz="1600" b="1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>
                <a:latin typeface="+mn-ea"/>
                <a:ea typeface="+mn-ea"/>
              </a:rPr>
              <a:t>　 定期的にチェックしよう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6DFF161-B767-4713-B44A-67DDB3A15C1F}"/>
              </a:ext>
            </a:extLst>
          </p:cNvPr>
          <p:cNvCxnSpPr/>
          <p:nvPr/>
        </p:nvCxnSpPr>
        <p:spPr>
          <a:xfrm>
            <a:off x="1014413" y="5556250"/>
            <a:ext cx="8018462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左大かっこ 29">
            <a:extLst>
              <a:ext uri="{FF2B5EF4-FFF2-40B4-BE49-F238E27FC236}">
                <a16:creationId xmlns:a16="http://schemas.microsoft.com/office/drawing/2014/main" id="{3BBA820F-A9BA-4149-AF7E-6658FE8135C4}"/>
              </a:ext>
            </a:extLst>
          </p:cNvPr>
          <p:cNvSpPr/>
          <p:nvPr/>
        </p:nvSpPr>
        <p:spPr>
          <a:xfrm>
            <a:off x="1262063" y="5900738"/>
            <a:ext cx="103187" cy="633412"/>
          </a:xfrm>
          <a:prstGeom prst="leftBracket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6875" name="テキスト ボックス 30">
            <a:extLst>
              <a:ext uri="{FF2B5EF4-FFF2-40B4-BE49-F238E27FC236}">
                <a16:creationId xmlns:a16="http://schemas.microsoft.com/office/drawing/2014/main" id="{56BCED24-4AE0-44C3-A1B1-4FBC995C0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791200"/>
            <a:ext cx="58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語群</a:t>
            </a:r>
          </a:p>
        </p:txBody>
      </p:sp>
      <p:sp>
        <p:nvSpPr>
          <p:cNvPr id="32" name="左大かっこ 31">
            <a:extLst>
              <a:ext uri="{FF2B5EF4-FFF2-40B4-BE49-F238E27FC236}">
                <a16:creationId xmlns:a16="http://schemas.microsoft.com/office/drawing/2014/main" id="{6B2ED0A6-90EF-4047-81DC-667A23672315}"/>
              </a:ext>
            </a:extLst>
          </p:cNvPr>
          <p:cNvSpPr/>
          <p:nvPr/>
        </p:nvSpPr>
        <p:spPr>
          <a:xfrm flipH="1">
            <a:off x="8562975" y="5895975"/>
            <a:ext cx="130175" cy="633413"/>
          </a:xfrm>
          <a:prstGeom prst="leftBracket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6877" name="テキスト ボックス 32">
            <a:extLst>
              <a:ext uri="{FF2B5EF4-FFF2-40B4-BE49-F238E27FC236}">
                <a16:creationId xmlns:a16="http://schemas.microsoft.com/office/drawing/2014/main" id="{0944F149-FB58-4792-8318-C2D6098AB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063" y="6027738"/>
            <a:ext cx="1325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使用期限</a:t>
            </a:r>
          </a:p>
        </p:txBody>
      </p:sp>
      <p:sp>
        <p:nvSpPr>
          <p:cNvPr id="36878" name="テキスト ボックス 33">
            <a:extLst>
              <a:ext uri="{FF2B5EF4-FFF2-40B4-BE49-F238E27FC236}">
                <a16:creationId xmlns:a16="http://schemas.microsoft.com/office/drawing/2014/main" id="{0ED3BD88-5366-4480-86DC-45E62699B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75" y="6010275"/>
            <a:ext cx="138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FF0000"/>
                </a:solidFill>
                <a:latin typeface="+mn-ea"/>
                <a:ea typeface="+mn-ea"/>
              </a:rPr>
              <a:t>管理</a:t>
            </a:r>
          </a:p>
        </p:txBody>
      </p:sp>
      <p:sp>
        <p:nvSpPr>
          <p:cNvPr id="36879" name="テキスト ボックス 34">
            <a:extLst>
              <a:ext uri="{FF2B5EF4-FFF2-40B4-BE49-F238E27FC236}">
                <a16:creationId xmlns:a16="http://schemas.microsoft.com/office/drawing/2014/main" id="{3DE92144-7997-4FCC-B276-072579419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550" y="6029325"/>
            <a:ext cx="796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solidFill>
                  <a:srgbClr val="FF0000"/>
                </a:solidFill>
                <a:latin typeface="+mn-ea"/>
                <a:ea typeface="+mn-ea"/>
              </a:rPr>
              <a:t>履歴</a:t>
            </a:r>
          </a:p>
        </p:txBody>
      </p:sp>
      <p:sp>
        <p:nvSpPr>
          <p:cNvPr id="36880" name="テキスト ボックス 35">
            <a:extLst>
              <a:ext uri="{FF2B5EF4-FFF2-40B4-BE49-F238E27FC236}">
                <a16:creationId xmlns:a16="http://schemas.microsoft.com/office/drawing/2014/main" id="{F9BA9F53-23ED-4FB4-A479-AA448150F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838" y="6018213"/>
            <a:ext cx="1093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作成</a:t>
            </a:r>
          </a:p>
        </p:txBody>
      </p:sp>
      <p:sp>
        <p:nvSpPr>
          <p:cNvPr id="36881" name="テキスト ボックス 36">
            <a:extLst>
              <a:ext uri="{FF2B5EF4-FFF2-40B4-BE49-F238E27FC236}">
                <a16:creationId xmlns:a16="http://schemas.microsoft.com/office/drawing/2014/main" id="{6FD4590B-A910-4678-B4EE-1B6765927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6018213"/>
            <a:ext cx="798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規約</a:t>
            </a:r>
          </a:p>
        </p:txBody>
      </p:sp>
      <p:sp>
        <p:nvSpPr>
          <p:cNvPr id="36884" name="テキスト ボックス 39">
            <a:extLst>
              <a:ext uri="{FF2B5EF4-FFF2-40B4-BE49-F238E27FC236}">
                <a16:creationId xmlns:a16="http://schemas.microsoft.com/office/drawing/2014/main" id="{1AA87C6B-460C-4FD9-9DD7-A15A0E490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6010275"/>
            <a:ext cx="111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保存</a:t>
            </a:r>
          </a:p>
        </p:txBody>
      </p:sp>
      <p:sp>
        <p:nvSpPr>
          <p:cNvPr id="36885" name="テキスト ボックス 40">
            <a:extLst>
              <a:ext uri="{FF2B5EF4-FFF2-40B4-BE49-F238E27FC236}">
                <a16:creationId xmlns:a16="http://schemas.microsoft.com/office/drawing/2014/main" id="{F4077697-04DF-4334-9E73-938F9274F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6027738"/>
            <a:ext cx="122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>
                <a:latin typeface="+mn-ea"/>
                <a:ea typeface="+mn-ea"/>
              </a:rPr>
              <a:t>デザイン</a:t>
            </a:r>
          </a:p>
        </p:txBody>
      </p:sp>
      <p:sp>
        <p:nvSpPr>
          <p:cNvPr id="23" name="テキスト ボックス 27">
            <a:extLst>
              <a:ext uri="{FF2B5EF4-FFF2-40B4-BE49-F238E27FC236}">
                <a16:creationId xmlns:a16="http://schemas.microsoft.com/office/drawing/2014/main" id="{A9F028D9-59EE-47D3-B43F-A2DCA20A7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4341813"/>
            <a:ext cx="4270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　上手に使えば便利なカードですが、管理をしないと支払いに</a:t>
            </a:r>
            <a:br>
              <a:rPr lang="en-US" altLang="ja-JP" sz="1200" dirty="0">
                <a:latin typeface="+mn-ea"/>
                <a:ea typeface="+mn-ea"/>
              </a:rPr>
            </a:br>
            <a:r>
              <a:rPr lang="ja-JP" altLang="en-US" sz="1200" dirty="0">
                <a:latin typeface="+mn-ea"/>
                <a:ea typeface="+mn-ea"/>
              </a:rPr>
              <a:t>追われる可能性があります。手元のお金がなくならず、</a:t>
            </a:r>
            <a:br>
              <a:rPr lang="en-US" altLang="ja-JP" sz="1200" dirty="0">
                <a:latin typeface="+mn-ea"/>
                <a:ea typeface="+mn-ea"/>
              </a:rPr>
            </a:br>
            <a:r>
              <a:rPr lang="ja-JP" altLang="en-US" sz="1200" dirty="0">
                <a:latin typeface="+mn-ea"/>
                <a:ea typeface="+mn-ea"/>
              </a:rPr>
              <a:t>お金を使った実感が持ちにくいからこそ注意が必要です。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　家計管理のためにも、利用した日にメモをしたり、パソコンや</a:t>
            </a:r>
            <a:br>
              <a:rPr lang="en-US" altLang="ja-JP" sz="1200" dirty="0">
                <a:latin typeface="+mn-ea"/>
                <a:ea typeface="+mn-ea"/>
              </a:rPr>
            </a:br>
            <a:r>
              <a:rPr lang="ja-JP" altLang="en-US" sz="1200" dirty="0">
                <a:latin typeface="+mn-ea"/>
                <a:ea typeface="+mn-ea"/>
              </a:rPr>
              <a:t>スマートフォンから定期的に利用履歴を確認することが大切です。</a:t>
            </a:r>
            <a:endParaRPr lang="en-US" altLang="ja-JP" sz="1200" dirty="0">
              <a:latin typeface="+mn-ea"/>
              <a:ea typeface="+mn-ea"/>
            </a:endParaRPr>
          </a:p>
        </p:txBody>
      </p:sp>
      <p:pic>
        <p:nvPicPr>
          <p:cNvPr id="15379" name="Picture 23" descr="C:\Users\fujiwara\Desktop\図6.png">
            <a:extLst>
              <a:ext uri="{FF2B5EF4-FFF2-40B4-BE49-F238E27FC236}">
                <a16:creationId xmlns:a16="http://schemas.microsoft.com/office/drawing/2014/main" id="{12ECB034-5209-472D-98EB-12F91EF40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2055813"/>
            <a:ext cx="277336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4" descr="C:\Users\fujiwara\Desktop\図7.png">
            <a:extLst>
              <a:ext uri="{FF2B5EF4-FFF2-40B4-BE49-F238E27FC236}">
                <a16:creationId xmlns:a16="http://schemas.microsoft.com/office/drawing/2014/main" id="{19E1D358-A966-4C9A-AA60-6ADAFEE6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3776663"/>
            <a:ext cx="27019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テキスト ボックス 25">
            <a:extLst>
              <a:ext uri="{FF2B5EF4-FFF2-40B4-BE49-F238E27FC236}">
                <a16:creationId xmlns:a16="http://schemas.microsoft.com/office/drawing/2014/main" id="{95526AE0-EE57-41BE-8953-1C4D82D8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2559050"/>
            <a:ext cx="45989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latin typeface="+mn-ea"/>
                <a:ea typeface="+mn-ea"/>
              </a:rPr>
              <a:t>　キャッシュレスで買い物ができる便利なカード。しかし、たくさんカードを持っていると、支払い額やポイントの管理が複雑になりがちです。また、使っていなくても、持っているだけで年会費の支払いが必要なカードもあります。普段からよく使うカードを絞り、使用頻度の低いカードは思い切って解約してしまいましょう。</a:t>
            </a:r>
          </a:p>
        </p:txBody>
      </p:sp>
      <p:sp>
        <p:nvSpPr>
          <p:cNvPr id="24" name="テキスト ボックス 2">
            <a:extLst>
              <a:ext uri="{FF2B5EF4-FFF2-40B4-BE49-F238E27FC236}">
                <a16:creationId xmlns:a16="http://schemas.microsoft.com/office/drawing/2014/main" id="{10F966D8-92EA-4212-ADB8-C86FE66C2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174750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27</a:t>
            </a:r>
            <a:endParaRPr lang="ja-JP" altLang="en-US" sz="28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811</Words>
  <Application>Microsoft Office PowerPoint</Application>
  <PresentationFormat>A4 210 x 297 mm</PresentationFormat>
  <Paragraphs>64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Calibri</vt:lpstr>
      <vt:lpstr>ＭＳ Ｐゴシック</vt:lpstr>
      <vt:lpstr>Arial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tarou tarou</cp:lastModifiedBy>
  <cp:revision>106</cp:revision>
  <cp:lastPrinted>2016-03-15T06:28:11Z</cp:lastPrinted>
  <dcterms:created xsi:type="dcterms:W3CDTF">2016-03-05T08:43:26Z</dcterms:created>
  <dcterms:modified xsi:type="dcterms:W3CDTF">2021-11-24T16:49:11Z</dcterms:modified>
</cp:coreProperties>
</file>