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1" r:id="rId3"/>
  </p:sldIdLst>
  <p:sldSz cx="9906000" cy="6858000" type="A4"/>
  <p:notesSz cx="6807200" cy="9939338"/>
  <p:defaultTextStyle>
    <a:defPPr>
      <a:defRPr lang="ja-JP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997">
          <p15:clr>
            <a:srgbClr val="A4A3A4"/>
          </p15:clr>
        </p15:guide>
        <p15:guide id="2" pos="318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9" d="100"/>
          <a:sy n="99" d="100"/>
        </p:scale>
        <p:origin x="90" y="468"/>
      </p:cViewPr>
      <p:guideLst>
        <p:guide orient="horz" pos="3997"/>
        <p:guide pos="318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fujiwara\Desktop\加藤さんからの素材\ワーク集ワクjpg\繝ｯ繝ｼ繧ｯ髮・・縺峨・縺ｾ縺｣縺ｨ\Work_mon-01.jpg">
            <a:extLst>
              <a:ext uri="{FF2B5EF4-FFF2-40B4-BE49-F238E27FC236}">
                <a16:creationId xmlns:a16="http://schemas.microsoft.com/office/drawing/2014/main" id="{F77452E6-44DE-41EE-8146-60738221D50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48102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fujiwara\Desktop\加藤さんからの素材\ワーク集ワクjpg\繝ｯ繝ｼ繧ｯ髮・・縺峨・縺ｾ縺｣縺ｨ\Work_kai-05.jpg">
            <a:extLst>
              <a:ext uri="{FF2B5EF4-FFF2-40B4-BE49-F238E27FC236}">
                <a16:creationId xmlns:a16="http://schemas.microsoft.com/office/drawing/2014/main" id="{275156C5-6AA1-4351-AFB1-D7B1D6E37AC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0" y="0"/>
            <a:ext cx="9906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1098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fujiwara\Desktop\加藤さんからの素材\ワーク集ワクjpg\繝ｯ繝ｼ繧ｯ髮・・縺峨・縺ｾ縺｣縺ｨ\Work_kai-01.jpg">
            <a:extLst>
              <a:ext uri="{FF2B5EF4-FFF2-40B4-BE49-F238E27FC236}">
                <a16:creationId xmlns:a16="http://schemas.microsoft.com/office/drawing/2014/main" id="{A25D363E-618E-483E-BC24-67FCD7E8A47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42666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fujiwara\Desktop\加藤さんからの素材\ワーク集ワクjpg\繝ｯ繝ｼ繧ｯ髮・・縺峨・縺ｾ縺｣縺ｨ\Work_mon-02.jpg">
            <a:extLst>
              <a:ext uri="{FF2B5EF4-FFF2-40B4-BE49-F238E27FC236}">
                <a16:creationId xmlns:a16="http://schemas.microsoft.com/office/drawing/2014/main" id="{B5B5D253-6933-4061-8FF0-914BEABAEF0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37435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fujiwara\Desktop\加藤さんからの素材\ワーク集ワクjpg\繝ｯ繝ｼ繧ｯ髮・・縺峨・縺ｾ縺｣縺ｨ\Work_kai-02.jpg">
            <a:extLst>
              <a:ext uri="{FF2B5EF4-FFF2-40B4-BE49-F238E27FC236}">
                <a16:creationId xmlns:a16="http://schemas.microsoft.com/office/drawing/2014/main" id="{E7A73E26-8CAC-4E52-80E2-2FE95D08AFB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79267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fujiwara\Desktop\加藤さんからの素材\ワーク集ワクjpg\繝ｯ繝ｼ繧ｯ髮・・縺峨・縺ｾ縺｣縺ｨ\Work_mon-03.jpg">
            <a:extLst>
              <a:ext uri="{FF2B5EF4-FFF2-40B4-BE49-F238E27FC236}">
                <a16:creationId xmlns:a16="http://schemas.microsoft.com/office/drawing/2014/main" id="{2FBB7E24-4C4A-4D56-8D72-182A8993691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37743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fujiwara\Desktop\加藤さんからの素材\ワーク集ワクjpg\繝ｯ繝ｼ繧ｯ髮・・縺峨・縺ｾ縺｣縺ｨ\Work_kai-03.jpg">
            <a:extLst>
              <a:ext uri="{FF2B5EF4-FFF2-40B4-BE49-F238E27FC236}">
                <a16:creationId xmlns:a16="http://schemas.microsoft.com/office/drawing/2014/main" id="{8116A6C8-5DC0-422E-8297-A97FC9E99BD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40642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fujiwara\Desktop\加藤さんからの素材\ワーク集ワクjpg\繝ｯ繝ｼ繧ｯ髮・・縺峨・縺ｾ縺｣縺ｨ\Work_mon-04.jpg">
            <a:extLst>
              <a:ext uri="{FF2B5EF4-FFF2-40B4-BE49-F238E27FC236}">
                <a16:creationId xmlns:a16="http://schemas.microsoft.com/office/drawing/2014/main" id="{6DE091BC-131E-416F-8016-22A8FC5C1C2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063896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fujiwara\Desktop\加藤さんからの素材\ワーク集ワクjpg\繝ｯ繝ｼ繧ｯ髮・・縺峨・縺ｾ縺｣縺ｨ\Work_kai-04.jpg">
            <a:extLst>
              <a:ext uri="{FF2B5EF4-FFF2-40B4-BE49-F238E27FC236}">
                <a16:creationId xmlns:a16="http://schemas.microsoft.com/office/drawing/2014/main" id="{6AFA8733-C333-4DBF-BD72-B207ECB525A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113"/>
            <a:ext cx="9906000" cy="684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74419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fujiwara\Desktop\加藤さんからの素材\ワーク集ワクjpg\繝ｯ繝ｼ繧ｯ髮・・縺峨・縺ｾ縺｣縺ｨ\Work_mon-05.jpg">
            <a:extLst>
              <a:ext uri="{FF2B5EF4-FFF2-40B4-BE49-F238E27FC236}">
                <a16:creationId xmlns:a16="http://schemas.microsoft.com/office/drawing/2014/main" id="{0B2CDFBE-F03E-462B-9D3F-A6DE1FD0F80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763"/>
            <a:ext cx="9906000" cy="686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92478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タイトル プレースホルダー 1">
            <a:extLst>
              <a:ext uri="{FF2B5EF4-FFF2-40B4-BE49-F238E27FC236}">
                <a16:creationId xmlns:a16="http://schemas.microsoft.com/office/drawing/2014/main" id="{EE324804-BC80-453A-A9B0-34BD120145D3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95300" y="274638"/>
            <a:ext cx="8915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マスター タイトルの書式設定</a:t>
            </a:r>
          </a:p>
        </p:txBody>
      </p:sp>
      <p:sp>
        <p:nvSpPr>
          <p:cNvPr id="1027" name="テキスト プレースホルダー 2">
            <a:extLst>
              <a:ext uri="{FF2B5EF4-FFF2-40B4-BE49-F238E27FC236}">
                <a16:creationId xmlns:a16="http://schemas.microsoft.com/office/drawing/2014/main" id="{EF3F4202-8556-41B8-AD65-1223EE498C7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95300" y="1600200"/>
            <a:ext cx="8915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C59001B-6679-48FD-AC90-54B0C03B389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F02EE50A-AEF8-4413-9771-EB9C8DEBC07C}" type="datetimeFigureOut">
              <a:rPr lang="ja-JP" altLang="en-US"/>
              <a:pPr>
                <a:defRPr/>
              </a:pPr>
              <a:t>2021/11/25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33C34A6-C99C-4960-8764-2556A9613BC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54B84E0-1A6D-4612-A39D-98EB9CAD83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37B11B0A-A080-4AD3-A404-0D403AB8D3C1}" type="slidenum">
              <a:rPr lang="ja-JP" altLang="en-US"/>
              <a:pPr/>
              <a:t>‹#›</a:t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50" r:id="rId1"/>
    <p:sldLayoutId id="2147484251" r:id="rId2"/>
    <p:sldLayoutId id="2147484252" r:id="rId3"/>
    <p:sldLayoutId id="2147484253" r:id="rId4"/>
    <p:sldLayoutId id="2147484254" r:id="rId5"/>
    <p:sldLayoutId id="2147484255" r:id="rId6"/>
    <p:sldLayoutId id="2147484256" r:id="rId7"/>
    <p:sldLayoutId id="2147484257" r:id="rId8"/>
    <p:sldLayoutId id="2147484258" r:id="rId9"/>
    <p:sldLayoutId id="2147484259" r:id="rId10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テキスト ボックス 1">
            <a:extLst>
              <a:ext uri="{FF2B5EF4-FFF2-40B4-BE49-F238E27FC236}">
                <a16:creationId xmlns:a16="http://schemas.microsoft.com/office/drawing/2014/main" id="{9B573E1A-01E6-4058-9697-0F4C9EBC39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4488" y="1252538"/>
            <a:ext cx="68294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ja-JP" altLang="en-US" sz="2000" dirty="0">
                <a:solidFill>
                  <a:srgbClr val="000000"/>
                </a:solidFill>
                <a:latin typeface="+mn-ea"/>
                <a:ea typeface="+mn-ea"/>
              </a:rPr>
              <a:t>分割払いとリボルビング払いの違いを確認しよう</a:t>
            </a:r>
          </a:p>
        </p:txBody>
      </p:sp>
      <p:sp>
        <p:nvSpPr>
          <p:cNvPr id="37891" name="テキスト ボックス 2">
            <a:extLst>
              <a:ext uri="{FF2B5EF4-FFF2-40B4-BE49-F238E27FC236}">
                <a16:creationId xmlns:a16="http://schemas.microsoft.com/office/drawing/2014/main" id="{BC96B52F-82A3-4D9E-A515-8A9E288F13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2313" y="1155700"/>
            <a:ext cx="792162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ja-JP" sz="2800" dirty="0">
                <a:solidFill>
                  <a:srgbClr val="000000"/>
                </a:solidFill>
                <a:latin typeface="+mn-ea"/>
                <a:ea typeface="+mn-ea"/>
              </a:rPr>
              <a:t>33</a:t>
            </a:r>
            <a:endParaRPr lang="ja-JP" altLang="en-US" sz="2800" dirty="0">
              <a:solidFill>
                <a:srgbClr val="000000"/>
              </a:solidFill>
              <a:latin typeface="+mn-ea"/>
              <a:ea typeface="+mn-ea"/>
            </a:endParaRPr>
          </a:p>
        </p:txBody>
      </p:sp>
      <p:sp>
        <p:nvSpPr>
          <p:cNvPr id="37892" name="テキスト ボックス 4">
            <a:extLst>
              <a:ext uri="{FF2B5EF4-FFF2-40B4-BE49-F238E27FC236}">
                <a16:creationId xmlns:a16="http://schemas.microsoft.com/office/drawing/2014/main" id="{47AD445D-6CEB-42E6-A6B6-AECAB3C565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1700213"/>
            <a:ext cx="778986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ja-JP" altLang="en-US" sz="1200" dirty="0">
                <a:solidFill>
                  <a:srgbClr val="000000"/>
                </a:solidFill>
                <a:latin typeface="+mn-ea"/>
                <a:ea typeface="+mn-ea"/>
              </a:rPr>
              <a:t>①クレジットカードの</a:t>
            </a:r>
            <a:r>
              <a:rPr lang="en-US" altLang="ja-JP" sz="1200" dirty="0">
                <a:solidFill>
                  <a:srgbClr val="000000"/>
                </a:solidFill>
                <a:latin typeface="+mn-ea"/>
                <a:ea typeface="+mn-ea"/>
              </a:rPr>
              <a:t>3</a:t>
            </a:r>
            <a:r>
              <a:rPr lang="ja-JP" altLang="en-US" sz="1200" dirty="0">
                <a:solidFill>
                  <a:srgbClr val="000000"/>
                </a:solidFill>
                <a:latin typeface="+mn-ea"/>
                <a:ea typeface="+mn-ea"/>
              </a:rPr>
              <a:t>回分割払いを利用して、</a:t>
            </a:r>
            <a:r>
              <a:rPr lang="en-US" altLang="ja-JP" sz="1200" dirty="0">
                <a:solidFill>
                  <a:srgbClr val="000000"/>
                </a:solidFill>
                <a:latin typeface="+mn-ea"/>
                <a:ea typeface="+mn-ea"/>
              </a:rPr>
              <a:t>1</a:t>
            </a:r>
            <a:r>
              <a:rPr lang="ja-JP" altLang="en-US" sz="1200" dirty="0">
                <a:solidFill>
                  <a:srgbClr val="000000"/>
                </a:solidFill>
                <a:latin typeface="+mn-ea"/>
                <a:ea typeface="+mn-ea"/>
              </a:rPr>
              <a:t>月に</a:t>
            </a:r>
            <a:r>
              <a:rPr lang="en-US" altLang="ja-JP" sz="1200" dirty="0">
                <a:solidFill>
                  <a:srgbClr val="000000"/>
                </a:solidFill>
                <a:latin typeface="+mn-ea"/>
                <a:ea typeface="+mn-ea"/>
              </a:rPr>
              <a:t>3</a:t>
            </a:r>
            <a:r>
              <a:rPr lang="ja-JP" altLang="en-US" sz="1200" dirty="0">
                <a:solidFill>
                  <a:srgbClr val="000000"/>
                </a:solidFill>
                <a:latin typeface="+mn-ea"/>
                <a:ea typeface="+mn-ea"/>
              </a:rPr>
              <a:t>万円、</a:t>
            </a:r>
            <a:r>
              <a:rPr lang="en-US" altLang="ja-JP" sz="1200" dirty="0">
                <a:solidFill>
                  <a:srgbClr val="000000"/>
                </a:solidFill>
                <a:latin typeface="+mn-ea"/>
                <a:ea typeface="+mn-ea"/>
              </a:rPr>
              <a:t>2</a:t>
            </a:r>
            <a:r>
              <a:rPr lang="ja-JP" altLang="en-US" sz="1200" dirty="0">
                <a:solidFill>
                  <a:srgbClr val="000000"/>
                </a:solidFill>
                <a:latin typeface="+mn-ea"/>
                <a:ea typeface="+mn-ea"/>
              </a:rPr>
              <a:t>月に</a:t>
            </a:r>
            <a:r>
              <a:rPr lang="en-US" altLang="ja-JP" sz="1200" dirty="0">
                <a:solidFill>
                  <a:srgbClr val="000000"/>
                </a:solidFill>
                <a:latin typeface="+mn-ea"/>
                <a:ea typeface="+mn-ea"/>
              </a:rPr>
              <a:t>12</a:t>
            </a:r>
            <a:r>
              <a:rPr lang="ja-JP" altLang="en-US" sz="1200" dirty="0">
                <a:solidFill>
                  <a:srgbClr val="000000"/>
                </a:solidFill>
                <a:latin typeface="+mn-ea"/>
                <a:ea typeface="+mn-ea"/>
              </a:rPr>
              <a:t>万円、</a:t>
            </a:r>
            <a:r>
              <a:rPr lang="en-US" altLang="ja-JP" sz="1200" dirty="0">
                <a:solidFill>
                  <a:srgbClr val="000000"/>
                </a:solidFill>
                <a:latin typeface="+mn-ea"/>
                <a:ea typeface="+mn-ea"/>
              </a:rPr>
              <a:t>4</a:t>
            </a:r>
            <a:r>
              <a:rPr lang="ja-JP" altLang="en-US" sz="1200" dirty="0">
                <a:solidFill>
                  <a:srgbClr val="000000"/>
                </a:solidFill>
                <a:latin typeface="+mn-ea"/>
                <a:ea typeface="+mn-ea"/>
              </a:rPr>
              <a:t>月に</a:t>
            </a:r>
            <a:r>
              <a:rPr lang="en-US" altLang="ja-JP" sz="1200" dirty="0">
                <a:solidFill>
                  <a:srgbClr val="000000"/>
                </a:solidFill>
                <a:latin typeface="+mn-ea"/>
                <a:ea typeface="+mn-ea"/>
              </a:rPr>
              <a:t>6</a:t>
            </a:r>
            <a:r>
              <a:rPr lang="ja-JP" altLang="en-US" sz="1200" dirty="0">
                <a:solidFill>
                  <a:srgbClr val="000000"/>
                </a:solidFill>
                <a:latin typeface="+mn-ea"/>
                <a:ea typeface="+mn-ea"/>
              </a:rPr>
              <a:t>万円の買い物をしました。</a:t>
            </a:r>
            <a:endParaRPr lang="en-US" altLang="ja-JP" sz="1200" dirty="0">
              <a:solidFill>
                <a:srgbClr val="000000"/>
              </a:solidFill>
              <a:latin typeface="+mn-ea"/>
              <a:ea typeface="+mn-ea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ja-JP" altLang="en-US" sz="1200" dirty="0">
                <a:solidFill>
                  <a:srgbClr val="000000"/>
                </a:solidFill>
                <a:latin typeface="+mn-ea"/>
                <a:ea typeface="+mn-ea"/>
              </a:rPr>
              <a:t>　それぞれ、翌々月に支払いが開始するとして、各月の支払額分のマスを塗りつぶしましょう。</a:t>
            </a:r>
            <a:endParaRPr lang="en-US" altLang="ja-JP" sz="1200" dirty="0">
              <a:solidFill>
                <a:srgbClr val="000000"/>
              </a:solidFill>
              <a:latin typeface="+mn-ea"/>
              <a:ea typeface="+mn-ea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ja-JP" altLang="en-US" sz="1200" dirty="0">
                <a:solidFill>
                  <a:srgbClr val="000000"/>
                </a:solidFill>
                <a:latin typeface="+mn-ea"/>
                <a:ea typeface="+mn-ea"/>
              </a:rPr>
              <a:t>②この買い物代金を</a:t>
            </a:r>
            <a:r>
              <a:rPr lang="en-US" altLang="ja-JP" sz="1200" dirty="0">
                <a:solidFill>
                  <a:srgbClr val="000000"/>
                </a:solidFill>
                <a:latin typeface="+mn-ea"/>
                <a:ea typeface="+mn-ea"/>
              </a:rPr>
              <a:t>2</a:t>
            </a:r>
            <a:r>
              <a:rPr lang="ja-JP" altLang="en-US" sz="1200" dirty="0">
                <a:solidFill>
                  <a:srgbClr val="000000"/>
                </a:solidFill>
                <a:latin typeface="+mn-ea"/>
                <a:ea typeface="+mn-ea"/>
              </a:rPr>
              <a:t>万円のリボルビング払いで支払った場合、支払いが終了するのは何月でしょうか。</a:t>
            </a:r>
            <a:endParaRPr lang="en-US" altLang="ja-JP" sz="1200" dirty="0">
              <a:solidFill>
                <a:srgbClr val="000000"/>
              </a:solidFill>
              <a:latin typeface="+mn-ea"/>
              <a:ea typeface="+mn-ea"/>
            </a:endParaRPr>
          </a:p>
        </p:txBody>
      </p:sp>
      <p:sp>
        <p:nvSpPr>
          <p:cNvPr id="37893" name="テキスト ボックス 7">
            <a:extLst>
              <a:ext uri="{FF2B5EF4-FFF2-40B4-BE49-F238E27FC236}">
                <a16:creationId xmlns:a16="http://schemas.microsoft.com/office/drawing/2014/main" id="{9AB292A9-4702-45F6-8310-E669D4A6DE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89200" y="2528888"/>
            <a:ext cx="8826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ja-JP" sz="1600" b="1">
                <a:solidFill>
                  <a:srgbClr val="FFFFFF"/>
                </a:solidFill>
                <a:latin typeface="+mn-ea"/>
                <a:ea typeface="+mn-ea"/>
              </a:rPr>
              <a:t>3</a:t>
            </a:r>
            <a:r>
              <a:rPr lang="ja-JP" altLang="en-US" sz="1600" b="1">
                <a:solidFill>
                  <a:srgbClr val="FFFFFF"/>
                </a:solidFill>
                <a:latin typeface="+mn-ea"/>
                <a:ea typeface="+mn-ea"/>
              </a:rPr>
              <a:t>万円</a:t>
            </a:r>
          </a:p>
        </p:txBody>
      </p:sp>
      <p:sp>
        <p:nvSpPr>
          <p:cNvPr id="37894" name="テキスト ボックス 13">
            <a:extLst>
              <a:ext uri="{FF2B5EF4-FFF2-40B4-BE49-F238E27FC236}">
                <a16:creationId xmlns:a16="http://schemas.microsoft.com/office/drawing/2014/main" id="{3DAE9374-4215-4F65-ABED-466E109175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24625" y="6208713"/>
            <a:ext cx="257968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ja-JP" altLang="en-US" sz="1200">
                <a:solidFill>
                  <a:srgbClr val="000000"/>
                </a:solidFill>
                <a:latin typeface="+mn-ea"/>
                <a:ea typeface="+mn-ea"/>
              </a:rPr>
              <a:t>支払いが終了するのは（　　）月</a:t>
            </a:r>
            <a:endParaRPr lang="en-US" altLang="ja-JP" sz="1200">
              <a:solidFill>
                <a:srgbClr val="000000"/>
              </a:solidFill>
              <a:latin typeface="+mn-ea"/>
              <a:ea typeface="+mn-ea"/>
            </a:endParaRPr>
          </a:p>
        </p:txBody>
      </p:sp>
      <p:sp>
        <p:nvSpPr>
          <p:cNvPr id="37895" name="テキスト ボックス 14">
            <a:extLst>
              <a:ext uri="{FF2B5EF4-FFF2-40B4-BE49-F238E27FC236}">
                <a16:creationId xmlns:a16="http://schemas.microsoft.com/office/drawing/2014/main" id="{1EF62BEE-0E13-4153-939E-D42628C527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29513" y="5907088"/>
            <a:ext cx="1939925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ja-JP" sz="900">
                <a:solidFill>
                  <a:srgbClr val="000000"/>
                </a:solidFill>
                <a:latin typeface="+mn-ea"/>
                <a:ea typeface="+mn-ea"/>
              </a:rPr>
              <a:t>※</a:t>
            </a:r>
            <a:r>
              <a:rPr lang="ja-JP" altLang="en-US" sz="900">
                <a:solidFill>
                  <a:srgbClr val="000000"/>
                </a:solidFill>
                <a:latin typeface="+mn-ea"/>
                <a:ea typeface="+mn-ea"/>
              </a:rPr>
              <a:t>手数料は省くものとします。</a:t>
            </a:r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891D5669-0003-4784-943C-DA388AE4A046}"/>
              </a:ext>
            </a:extLst>
          </p:cNvPr>
          <p:cNvSpPr/>
          <p:nvPr/>
        </p:nvSpPr>
        <p:spPr>
          <a:xfrm>
            <a:off x="1066800" y="3041650"/>
            <a:ext cx="639763" cy="43973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prstClr val="white"/>
              </a:solidFill>
              <a:latin typeface="+mn-ea"/>
            </a:endParaRPr>
          </a:p>
        </p:txBody>
      </p: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EE9A7D38-8567-42EF-B4EB-C02CA7571892}"/>
              </a:ext>
            </a:extLst>
          </p:cNvPr>
          <p:cNvSpPr/>
          <p:nvPr/>
        </p:nvSpPr>
        <p:spPr>
          <a:xfrm>
            <a:off x="1827213" y="3041650"/>
            <a:ext cx="1098550" cy="43973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prstClr val="white"/>
              </a:solidFill>
              <a:latin typeface="+mn-ea"/>
            </a:endParaRPr>
          </a:p>
        </p:txBody>
      </p:sp>
      <p:sp>
        <p:nvSpPr>
          <p:cNvPr id="37898" name="テキスト ボックス 21">
            <a:extLst>
              <a:ext uri="{FF2B5EF4-FFF2-40B4-BE49-F238E27FC236}">
                <a16:creationId xmlns:a16="http://schemas.microsoft.com/office/drawing/2014/main" id="{FAD29B20-D5D5-417A-A273-1D729D51FF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08163" y="3051175"/>
            <a:ext cx="1163637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ja-JP" sz="1100">
                <a:solidFill>
                  <a:srgbClr val="000000"/>
                </a:solidFill>
                <a:latin typeface="+mn-ea"/>
                <a:ea typeface="+mn-ea"/>
              </a:rPr>
              <a:t>1</a:t>
            </a:r>
            <a:r>
              <a:rPr lang="ja-JP" altLang="en-US" sz="1100">
                <a:solidFill>
                  <a:srgbClr val="000000"/>
                </a:solidFill>
                <a:latin typeface="+mn-ea"/>
                <a:ea typeface="+mn-ea"/>
              </a:rPr>
              <a:t>月分の</a:t>
            </a:r>
            <a:endParaRPr lang="en-US" altLang="ja-JP" sz="1100">
              <a:solidFill>
                <a:srgbClr val="000000"/>
              </a:solidFill>
              <a:latin typeface="+mn-ea"/>
              <a:ea typeface="+mn-ea"/>
            </a:endParaRP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ja-JP" altLang="en-US" sz="1100">
                <a:solidFill>
                  <a:srgbClr val="000000"/>
                </a:solidFill>
                <a:latin typeface="+mn-ea"/>
                <a:ea typeface="+mn-ea"/>
              </a:rPr>
              <a:t>支払い開始</a:t>
            </a:r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0CFCB78A-3B7B-400C-A720-7401CCC86A76}"/>
              </a:ext>
            </a:extLst>
          </p:cNvPr>
          <p:cNvSpPr txBox="1"/>
          <p:nvPr/>
        </p:nvSpPr>
        <p:spPr>
          <a:xfrm>
            <a:off x="1052513" y="2576513"/>
            <a:ext cx="1873250" cy="27622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200" dirty="0">
                <a:solidFill>
                  <a:prstClr val="white"/>
                </a:solidFill>
                <a:latin typeface="+mn-ea"/>
                <a:ea typeface="+mn-ea"/>
              </a:rPr>
              <a:t>支払額のイメージ</a:t>
            </a:r>
          </a:p>
        </p:txBody>
      </p:sp>
      <p:pic>
        <p:nvPicPr>
          <p:cNvPr id="12300" name="図 32" descr="画面の領域">
            <a:extLst>
              <a:ext uri="{FF2B5EF4-FFF2-40B4-BE49-F238E27FC236}">
                <a16:creationId xmlns:a16="http://schemas.microsoft.com/office/drawing/2014/main" id="{9ABB76B8-DE01-463D-9286-A56405B31D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9125" y="2608263"/>
            <a:ext cx="5537200" cy="217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1" name="図 34" descr="画面の領域">
            <a:extLst>
              <a:ext uri="{FF2B5EF4-FFF2-40B4-BE49-F238E27FC236}">
                <a16:creationId xmlns:a16="http://schemas.microsoft.com/office/drawing/2014/main" id="{7D2B48B8-AE9D-4D1E-AB76-2A8C6D9B91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1188" y="3040063"/>
            <a:ext cx="5537200" cy="43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902" name="テキスト ボックス 38">
            <a:extLst>
              <a:ext uri="{FF2B5EF4-FFF2-40B4-BE49-F238E27FC236}">
                <a16:creationId xmlns:a16="http://schemas.microsoft.com/office/drawing/2014/main" id="{941E6A03-1B6D-4D29-BA37-96BB640D2C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35300" y="2398713"/>
            <a:ext cx="309563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ja-JP" sz="1100">
                <a:solidFill>
                  <a:srgbClr val="000000"/>
                </a:solidFill>
                <a:latin typeface="+mn-ea"/>
                <a:ea typeface="+mn-ea"/>
              </a:rPr>
              <a:t>0</a:t>
            </a:r>
            <a:endParaRPr lang="ja-JP" altLang="en-US" sz="1100">
              <a:solidFill>
                <a:srgbClr val="000000"/>
              </a:solidFill>
              <a:latin typeface="+mn-ea"/>
              <a:ea typeface="+mn-ea"/>
            </a:endParaRPr>
          </a:p>
        </p:txBody>
      </p:sp>
      <p:sp>
        <p:nvSpPr>
          <p:cNvPr id="37903" name="テキスト ボックス 39">
            <a:extLst>
              <a:ext uri="{FF2B5EF4-FFF2-40B4-BE49-F238E27FC236}">
                <a16:creationId xmlns:a16="http://schemas.microsoft.com/office/drawing/2014/main" id="{336356DB-DB6D-45B4-9733-CD72FF0217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78500" y="2387600"/>
            <a:ext cx="309563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ja-JP" sz="1100">
                <a:solidFill>
                  <a:srgbClr val="000000"/>
                </a:solidFill>
                <a:latin typeface="+mn-ea"/>
                <a:ea typeface="+mn-ea"/>
              </a:rPr>
              <a:t>3</a:t>
            </a:r>
            <a:endParaRPr lang="ja-JP" altLang="en-US" sz="1100">
              <a:solidFill>
                <a:srgbClr val="000000"/>
              </a:solidFill>
              <a:latin typeface="+mn-ea"/>
              <a:ea typeface="+mn-ea"/>
            </a:endParaRPr>
          </a:p>
        </p:txBody>
      </p:sp>
      <p:sp>
        <p:nvSpPr>
          <p:cNvPr id="37904" name="テキスト ボックス 40">
            <a:extLst>
              <a:ext uri="{FF2B5EF4-FFF2-40B4-BE49-F238E27FC236}">
                <a16:creationId xmlns:a16="http://schemas.microsoft.com/office/drawing/2014/main" id="{91207DE9-FFB4-4E12-B11C-D9DE9F9FB8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35988" y="2376488"/>
            <a:ext cx="309562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ja-JP" sz="1100">
                <a:solidFill>
                  <a:srgbClr val="000000"/>
                </a:solidFill>
                <a:latin typeface="+mn-ea"/>
                <a:ea typeface="+mn-ea"/>
              </a:rPr>
              <a:t>6</a:t>
            </a:r>
            <a:endParaRPr lang="ja-JP" altLang="en-US" sz="1100">
              <a:solidFill>
                <a:srgbClr val="000000"/>
              </a:solidFill>
              <a:latin typeface="+mn-ea"/>
              <a:ea typeface="+mn-ea"/>
            </a:endParaRPr>
          </a:p>
        </p:txBody>
      </p:sp>
      <p:sp>
        <p:nvSpPr>
          <p:cNvPr id="37905" name="テキスト ボックス 41">
            <a:extLst>
              <a:ext uri="{FF2B5EF4-FFF2-40B4-BE49-F238E27FC236}">
                <a16:creationId xmlns:a16="http://schemas.microsoft.com/office/drawing/2014/main" id="{129FC556-2A30-423B-87FB-E62BF41C7F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1288" y="2386013"/>
            <a:ext cx="31115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ja-JP" sz="1100">
                <a:solidFill>
                  <a:srgbClr val="000000"/>
                </a:solidFill>
                <a:latin typeface="+mn-ea"/>
                <a:ea typeface="+mn-ea"/>
              </a:rPr>
              <a:t>1</a:t>
            </a:r>
            <a:endParaRPr lang="ja-JP" altLang="en-US" sz="1100">
              <a:solidFill>
                <a:srgbClr val="000000"/>
              </a:solidFill>
              <a:latin typeface="+mn-ea"/>
              <a:ea typeface="+mn-ea"/>
            </a:endParaRPr>
          </a:p>
        </p:txBody>
      </p:sp>
      <p:sp>
        <p:nvSpPr>
          <p:cNvPr id="37906" name="テキスト ボックス 42">
            <a:extLst>
              <a:ext uri="{FF2B5EF4-FFF2-40B4-BE49-F238E27FC236}">
                <a16:creationId xmlns:a16="http://schemas.microsoft.com/office/drawing/2014/main" id="{859D4E70-0F1E-4056-A63C-2ECCD5901B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0450" y="2374900"/>
            <a:ext cx="309563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ja-JP" sz="1100">
                <a:solidFill>
                  <a:srgbClr val="000000"/>
                </a:solidFill>
                <a:latin typeface="+mn-ea"/>
                <a:ea typeface="+mn-ea"/>
              </a:rPr>
              <a:t>2</a:t>
            </a:r>
            <a:endParaRPr lang="ja-JP" altLang="en-US" sz="1100">
              <a:solidFill>
                <a:srgbClr val="000000"/>
              </a:solidFill>
              <a:latin typeface="+mn-ea"/>
              <a:ea typeface="+mn-ea"/>
            </a:endParaRPr>
          </a:p>
        </p:txBody>
      </p:sp>
      <p:sp>
        <p:nvSpPr>
          <p:cNvPr id="37907" name="テキスト ボックス 43">
            <a:extLst>
              <a:ext uri="{FF2B5EF4-FFF2-40B4-BE49-F238E27FC236}">
                <a16:creationId xmlns:a16="http://schemas.microsoft.com/office/drawing/2014/main" id="{3BCC2745-8D65-422A-81B3-BBD2D6979E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21475" y="2386013"/>
            <a:ext cx="309563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ja-JP" sz="1100">
                <a:solidFill>
                  <a:srgbClr val="000000"/>
                </a:solidFill>
                <a:latin typeface="+mn-ea"/>
                <a:ea typeface="+mn-ea"/>
              </a:rPr>
              <a:t>4</a:t>
            </a:r>
            <a:endParaRPr lang="ja-JP" altLang="en-US" sz="1100">
              <a:solidFill>
                <a:srgbClr val="000000"/>
              </a:solidFill>
              <a:latin typeface="+mn-ea"/>
              <a:ea typeface="+mn-ea"/>
            </a:endParaRPr>
          </a:p>
        </p:txBody>
      </p:sp>
      <p:sp>
        <p:nvSpPr>
          <p:cNvPr id="37908" name="テキスト ボックス 44">
            <a:extLst>
              <a:ext uri="{FF2B5EF4-FFF2-40B4-BE49-F238E27FC236}">
                <a16:creationId xmlns:a16="http://schemas.microsoft.com/office/drawing/2014/main" id="{8830F96B-5152-4118-8B04-64333764E1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40638" y="2387600"/>
            <a:ext cx="309562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ja-JP" sz="1100">
                <a:solidFill>
                  <a:srgbClr val="000000"/>
                </a:solidFill>
                <a:latin typeface="+mn-ea"/>
                <a:ea typeface="+mn-ea"/>
              </a:rPr>
              <a:t>5</a:t>
            </a:r>
            <a:endParaRPr lang="ja-JP" altLang="en-US" sz="1100">
              <a:solidFill>
                <a:srgbClr val="000000"/>
              </a:solidFill>
              <a:latin typeface="+mn-ea"/>
              <a:ea typeface="+mn-ea"/>
            </a:endParaRPr>
          </a:p>
        </p:txBody>
      </p: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A257F12A-1E5B-4115-9A56-06677573B675}"/>
              </a:ext>
            </a:extLst>
          </p:cNvPr>
          <p:cNvSpPr txBox="1"/>
          <p:nvPr/>
        </p:nvSpPr>
        <p:spPr>
          <a:xfrm>
            <a:off x="1120775" y="3017838"/>
            <a:ext cx="908050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2400" dirty="0">
                <a:solidFill>
                  <a:prstClr val="white"/>
                </a:solidFill>
                <a:latin typeface="+mn-ea"/>
                <a:ea typeface="+mn-ea"/>
              </a:rPr>
              <a:t>3</a:t>
            </a:r>
            <a:r>
              <a:rPr lang="ja-JP" altLang="en-US" sz="1200" dirty="0">
                <a:solidFill>
                  <a:prstClr val="white"/>
                </a:solidFill>
                <a:latin typeface="+mn-ea"/>
                <a:ea typeface="+mn-ea"/>
              </a:rPr>
              <a:t>月</a:t>
            </a:r>
          </a:p>
        </p:txBody>
      </p:sp>
      <p:sp>
        <p:nvSpPr>
          <p:cNvPr id="63" name="正方形/長方形 62">
            <a:extLst>
              <a:ext uri="{FF2B5EF4-FFF2-40B4-BE49-F238E27FC236}">
                <a16:creationId xmlns:a16="http://schemas.microsoft.com/office/drawing/2014/main" id="{EE0ECA00-238C-444F-B577-D58985006E84}"/>
              </a:ext>
            </a:extLst>
          </p:cNvPr>
          <p:cNvSpPr/>
          <p:nvPr/>
        </p:nvSpPr>
        <p:spPr>
          <a:xfrm>
            <a:off x="1066800" y="3517900"/>
            <a:ext cx="639763" cy="43973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prstClr val="white"/>
              </a:solidFill>
              <a:latin typeface="+mn-ea"/>
            </a:endParaRPr>
          </a:p>
        </p:txBody>
      </p:sp>
      <p:sp>
        <p:nvSpPr>
          <p:cNvPr id="64" name="正方形/長方形 63">
            <a:extLst>
              <a:ext uri="{FF2B5EF4-FFF2-40B4-BE49-F238E27FC236}">
                <a16:creationId xmlns:a16="http://schemas.microsoft.com/office/drawing/2014/main" id="{7FB20728-F30F-407D-AC3F-C12AB16B410E}"/>
              </a:ext>
            </a:extLst>
          </p:cNvPr>
          <p:cNvSpPr/>
          <p:nvPr/>
        </p:nvSpPr>
        <p:spPr>
          <a:xfrm>
            <a:off x="1827213" y="3517900"/>
            <a:ext cx="1098550" cy="43973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prstClr val="white"/>
              </a:solidFill>
              <a:latin typeface="+mn-ea"/>
            </a:endParaRPr>
          </a:p>
        </p:txBody>
      </p:sp>
      <p:sp>
        <p:nvSpPr>
          <p:cNvPr id="37912" name="テキスト ボックス 64">
            <a:extLst>
              <a:ext uri="{FF2B5EF4-FFF2-40B4-BE49-F238E27FC236}">
                <a16:creationId xmlns:a16="http://schemas.microsoft.com/office/drawing/2014/main" id="{17A58D42-FC1A-42E1-9CAF-04E4B0C546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08163" y="3527425"/>
            <a:ext cx="1163637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ja-JP" sz="1100">
                <a:solidFill>
                  <a:srgbClr val="000000"/>
                </a:solidFill>
                <a:latin typeface="+mn-ea"/>
                <a:ea typeface="+mn-ea"/>
              </a:rPr>
              <a:t>2</a:t>
            </a:r>
            <a:r>
              <a:rPr lang="ja-JP" altLang="en-US" sz="1100">
                <a:solidFill>
                  <a:srgbClr val="000000"/>
                </a:solidFill>
                <a:latin typeface="+mn-ea"/>
                <a:ea typeface="+mn-ea"/>
              </a:rPr>
              <a:t>月分の</a:t>
            </a:r>
            <a:endParaRPr lang="en-US" altLang="ja-JP" sz="1100">
              <a:solidFill>
                <a:srgbClr val="000000"/>
              </a:solidFill>
              <a:latin typeface="+mn-ea"/>
              <a:ea typeface="+mn-ea"/>
            </a:endParaRP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ja-JP" altLang="en-US" sz="1100">
                <a:solidFill>
                  <a:srgbClr val="000000"/>
                </a:solidFill>
                <a:latin typeface="+mn-ea"/>
                <a:ea typeface="+mn-ea"/>
              </a:rPr>
              <a:t>支払い開始</a:t>
            </a:r>
          </a:p>
        </p:txBody>
      </p:sp>
      <p:pic>
        <p:nvPicPr>
          <p:cNvPr id="12313" name="図 65" descr="画面の領域">
            <a:extLst>
              <a:ext uri="{FF2B5EF4-FFF2-40B4-BE49-F238E27FC236}">
                <a16:creationId xmlns:a16="http://schemas.microsoft.com/office/drawing/2014/main" id="{14819EC4-49BB-4AF2-B2D8-5615A8567D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1188" y="3516313"/>
            <a:ext cx="5537200" cy="43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" name="テキスト ボックス 66">
            <a:extLst>
              <a:ext uri="{FF2B5EF4-FFF2-40B4-BE49-F238E27FC236}">
                <a16:creationId xmlns:a16="http://schemas.microsoft.com/office/drawing/2014/main" id="{CC8A159C-FAD3-4D23-B221-1531EEA3CC5A}"/>
              </a:ext>
            </a:extLst>
          </p:cNvPr>
          <p:cNvSpPr txBox="1"/>
          <p:nvPr/>
        </p:nvSpPr>
        <p:spPr>
          <a:xfrm>
            <a:off x="1120775" y="3494088"/>
            <a:ext cx="908050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2400" dirty="0">
                <a:solidFill>
                  <a:prstClr val="white"/>
                </a:solidFill>
                <a:latin typeface="+mn-ea"/>
                <a:ea typeface="+mn-ea"/>
              </a:rPr>
              <a:t>4</a:t>
            </a:r>
            <a:r>
              <a:rPr lang="ja-JP" altLang="en-US" sz="1200" dirty="0">
                <a:solidFill>
                  <a:prstClr val="white"/>
                </a:solidFill>
                <a:latin typeface="+mn-ea"/>
                <a:ea typeface="+mn-ea"/>
              </a:rPr>
              <a:t>月</a:t>
            </a:r>
          </a:p>
        </p:txBody>
      </p:sp>
      <p:sp>
        <p:nvSpPr>
          <p:cNvPr id="68" name="正方形/長方形 67">
            <a:extLst>
              <a:ext uri="{FF2B5EF4-FFF2-40B4-BE49-F238E27FC236}">
                <a16:creationId xmlns:a16="http://schemas.microsoft.com/office/drawing/2014/main" id="{C632FAF9-64D3-49B4-9AA9-7FA4BADEDA84}"/>
              </a:ext>
            </a:extLst>
          </p:cNvPr>
          <p:cNvSpPr/>
          <p:nvPr/>
        </p:nvSpPr>
        <p:spPr>
          <a:xfrm>
            <a:off x="1066800" y="3994150"/>
            <a:ext cx="639763" cy="43973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prstClr val="white"/>
              </a:solidFill>
              <a:latin typeface="+mn-ea"/>
            </a:endParaRPr>
          </a:p>
        </p:txBody>
      </p:sp>
      <p:pic>
        <p:nvPicPr>
          <p:cNvPr id="12316" name="図 70" descr="画面の領域">
            <a:extLst>
              <a:ext uri="{FF2B5EF4-FFF2-40B4-BE49-F238E27FC236}">
                <a16:creationId xmlns:a16="http://schemas.microsoft.com/office/drawing/2014/main" id="{8E1BA7B8-EB6B-4B66-B432-205D4D7675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1188" y="3992563"/>
            <a:ext cx="5537200" cy="43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" name="テキスト ボックス 71">
            <a:extLst>
              <a:ext uri="{FF2B5EF4-FFF2-40B4-BE49-F238E27FC236}">
                <a16:creationId xmlns:a16="http://schemas.microsoft.com/office/drawing/2014/main" id="{62D32848-8064-4368-B3A3-12AF130B6EC3}"/>
              </a:ext>
            </a:extLst>
          </p:cNvPr>
          <p:cNvSpPr txBox="1"/>
          <p:nvPr/>
        </p:nvSpPr>
        <p:spPr>
          <a:xfrm>
            <a:off x="1120775" y="3970338"/>
            <a:ext cx="908050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2400" dirty="0">
                <a:solidFill>
                  <a:prstClr val="white"/>
                </a:solidFill>
                <a:latin typeface="+mn-ea"/>
                <a:ea typeface="+mn-ea"/>
              </a:rPr>
              <a:t>5</a:t>
            </a:r>
            <a:r>
              <a:rPr lang="ja-JP" altLang="en-US" sz="1200" dirty="0">
                <a:solidFill>
                  <a:prstClr val="white"/>
                </a:solidFill>
                <a:latin typeface="+mn-ea"/>
                <a:ea typeface="+mn-ea"/>
              </a:rPr>
              <a:t>月</a:t>
            </a:r>
          </a:p>
        </p:txBody>
      </p:sp>
      <p:sp>
        <p:nvSpPr>
          <p:cNvPr id="73" name="正方形/長方形 72">
            <a:extLst>
              <a:ext uri="{FF2B5EF4-FFF2-40B4-BE49-F238E27FC236}">
                <a16:creationId xmlns:a16="http://schemas.microsoft.com/office/drawing/2014/main" id="{7E176DF3-EBED-4786-9408-5DC965E10A63}"/>
              </a:ext>
            </a:extLst>
          </p:cNvPr>
          <p:cNvSpPr/>
          <p:nvPr/>
        </p:nvSpPr>
        <p:spPr>
          <a:xfrm>
            <a:off x="1066800" y="4470400"/>
            <a:ext cx="639763" cy="43973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prstClr val="white"/>
              </a:solidFill>
              <a:latin typeface="+mn-ea"/>
            </a:endParaRPr>
          </a:p>
        </p:txBody>
      </p:sp>
      <p:sp>
        <p:nvSpPr>
          <p:cNvPr id="74" name="正方形/長方形 73">
            <a:extLst>
              <a:ext uri="{FF2B5EF4-FFF2-40B4-BE49-F238E27FC236}">
                <a16:creationId xmlns:a16="http://schemas.microsoft.com/office/drawing/2014/main" id="{6C2C1858-54A9-4105-9583-F37AE1E5A28C}"/>
              </a:ext>
            </a:extLst>
          </p:cNvPr>
          <p:cNvSpPr/>
          <p:nvPr/>
        </p:nvSpPr>
        <p:spPr>
          <a:xfrm>
            <a:off x="1827213" y="4470400"/>
            <a:ext cx="1098550" cy="43973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prstClr val="white"/>
              </a:solidFill>
              <a:latin typeface="+mn-ea"/>
            </a:endParaRPr>
          </a:p>
        </p:txBody>
      </p:sp>
      <p:sp>
        <p:nvSpPr>
          <p:cNvPr id="37920" name="テキスト ボックス 74">
            <a:extLst>
              <a:ext uri="{FF2B5EF4-FFF2-40B4-BE49-F238E27FC236}">
                <a16:creationId xmlns:a16="http://schemas.microsoft.com/office/drawing/2014/main" id="{048F5A49-7115-4DA6-9AAD-D3EF9CD6D7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08163" y="4479925"/>
            <a:ext cx="1163637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ja-JP" sz="1100">
                <a:solidFill>
                  <a:srgbClr val="000000"/>
                </a:solidFill>
                <a:latin typeface="+mn-ea"/>
                <a:ea typeface="+mn-ea"/>
              </a:rPr>
              <a:t>4</a:t>
            </a:r>
            <a:r>
              <a:rPr lang="ja-JP" altLang="en-US" sz="1100">
                <a:solidFill>
                  <a:srgbClr val="000000"/>
                </a:solidFill>
                <a:latin typeface="+mn-ea"/>
                <a:ea typeface="+mn-ea"/>
              </a:rPr>
              <a:t>月分の</a:t>
            </a:r>
            <a:endParaRPr lang="en-US" altLang="ja-JP" sz="1100">
              <a:solidFill>
                <a:srgbClr val="000000"/>
              </a:solidFill>
              <a:latin typeface="+mn-ea"/>
              <a:ea typeface="+mn-ea"/>
            </a:endParaRP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ja-JP" altLang="en-US" sz="1100">
                <a:solidFill>
                  <a:srgbClr val="000000"/>
                </a:solidFill>
                <a:latin typeface="+mn-ea"/>
                <a:ea typeface="+mn-ea"/>
              </a:rPr>
              <a:t>支払い開始</a:t>
            </a:r>
          </a:p>
        </p:txBody>
      </p:sp>
      <p:pic>
        <p:nvPicPr>
          <p:cNvPr id="12321" name="図 75" descr="画面の領域">
            <a:extLst>
              <a:ext uri="{FF2B5EF4-FFF2-40B4-BE49-F238E27FC236}">
                <a16:creationId xmlns:a16="http://schemas.microsoft.com/office/drawing/2014/main" id="{1C18EA47-AB7D-4B2E-9912-B05230D61E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1188" y="4468813"/>
            <a:ext cx="5537200" cy="43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7" name="テキスト ボックス 76">
            <a:extLst>
              <a:ext uri="{FF2B5EF4-FFF2-40B4-BE49-F238E27FC236}">
                <a16:creationId xmlns:a16="http://schemas.microsoft.com/office/drawing/2014/main" id="{A43C26D4-8352-431B-91BA-4A94944A53A4}"/>
              </a:ext>
            </a:extLst>
          </p:cNvPr>
          <p:cNvSpPr txBox="1"/>
          <p:nvPr/>
        </p:nvSpPr>
        <p:spPr>
          <a:xfrm>
            <a:off x="1120775" y="4446588"/>
            <a:ext cx="908050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2400" dirty="0">
                <a:solidFill>
                  <a:prstClr val="white"/>
                </a:solidFill>
                <a:latin typeface="+mn-ea"/>
                <a:ea typeface="+mn-ea"/>
              </a:rPr>
              <a:t>6</a:t>
            </a:r>
            <a:r>
              <a:rPr lang="ja-JP" altLang="en-US" sz="1200" dirty="0">
                <a:solidFill>
                  <a:prstClr val="white"/>
                </a:solidFill>
                <a:latin typeface="+mn-ea"/>
                <a:ea typeface="+mn-ea"/>
              </a:rPr>
              <a:t>月</a:t>
            </a:r>
          </a:p>
        </p:txBody>
      </p:sp>
      <p:sp>
        <p:nvSpPr>
          <p:cNvPr id="78" name="正方形/長方形 77">
            <a:extLst>
              <a:ext uri="{FF2B5EF4-FFF2-40B4-BE49-F238E27FC236}">
                <a16:creationId xmlns:a16="http://schemas.microsoft.com/office/drawing/2014/main" id="{A128A38F-C113-4C01-8B04-8D2CD4ED2F20}"/>
              </a:ext>
            </a:extLst>
          </p:cNvPr>
          <p:cNvSpPr/>
          <p:nvPr/>
        </p:nvSpPr>
        <p:spPr>
          <a:xfrm>
            <a:off x="1069975" y="4956175"/>
            <a:ext cx="639763" cy="43973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prstClr val="white"/>
              </a:solidFill>
              <a:latin typeface="+mn-ea"/>
            </a:endParaRPr>
          </a:p>
        </p:txBody>
      </p:sp>
      <p:pic>
        <p:nvPicPr>
          <p:cNvPr id="12324" name="図 80" descr="画面の領域">
            <a:extLst>
              <a:ext uri="{FF2B5EF4-FFF2-40B4-BE49-F238E27FC236}">
                <a16:creationId xmlns:a16="http://schemas.microsoft.com/office/drawing/2014/main" id="{F396255E-5EB2-4148-8BDD-71B4EF7D07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4363" y="4954588"/>
            <a:ext cx="5537200" cy="43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" name="テキスト ボックス 81">
            <a:extLst>
              <a:ext uri="{FF2B5EF4-FFF2-40B4-BE49-F238E27FC236}">
                <a16:creationId xmlns:a16="http://schemas.microsoft.com/office/drawing/2014/main" id="{4678A1D2-8B19-4002-BC30-33F8DFEAC4CA}"/>
              </a:ext>
            </a:extLst>
          </p:cNvPr>
          <p:cNvSpPr txBox="1"/>
          <p:nvPr/>
        </p:nvSpPr>
        <p:spPr>
          <a:xfrm>
            <a:off x="1125538" y="4932363"/>
            <a:ext cx="908050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2400" dirty="0">
                <a:solidFill>
                  <a:prstClr val="white"/>
                </a:solidFill>
                <a:latin typeface="+mn-ea"/>
                <a:ea typeface="+mn-ea"/>
              </a:rPr>
              <a:t>7</a:t>
            </a:r>
            <a:r>
              <a:rPr lang="ja-JP" altLang="en-US" sz="1200" dirty="0">
                <a:solidFill>
                  <a:prstClr val="white"/>
                </a:solidFill>
                <a:latin typeface="+mn-ea"/>
                <a:ea typeface="+mn-ea"/>
              </a:rPr>
              <a:t>月</a:t>
            </a:r>
          </a:p>
        </p:txBody>
      </p:sp>
      <p:sp>
        <p:nvSpPr>
          <p:cNvPr id="83" name="正方形/長方形 82">
            <a:extLst>
              <a:ext uri="{FF2B5EF4-FFF2-40B4-BE49-F238E27FC236}">
                <a16:creationId xmlns:a16="http://schemas.microsoft.com/office/drawing/2014/main" id="{5D27C48C-75F1-44FB-A7B2-DD103F02891A}"/>
              </a:ext>
            </a:extLst>
          </p:cNvPr>
          <p:cNvSpPr/>
          <p:nvPr/>
        </p:nvSpPr>
        <p:spPr>
          <a:xfrm>
            <a:off x="1069975" y="5445125"/>
            <a:ext cx="639763" cy="43973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prstClr val="white"/>
              </a:solidFill>
              <a:latin typeface="+mn-ea"/>
            </a:endParaRPr>
          </a:p>
        </p:txBody>
      </p:sp>
      <p:pic>
        <p:nvPicPr>
          <p:cNvPr id="12327" name="図 85" descr="画面の領域">
            <a:extLst>
              <a:ext uri="{FF2B5EF4-FFF2-40B4-BE49-F238E27FC236}">
                <a16:creationId xmlns:a16="http://schemas.microsoft.com/office/drawing/2014/main" id="{0BBF096F-3A08-4ACC-A606-C98D5F2D3C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4363" y="5443538"/>
            <a:ext cx="5537200" cy="43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7" name="テキスト ボックス 86">
            <a:extLst>
              <a:ext uri="{FF2B5EF4-FFF2-40B4-BE49-F238E27FC236}">
                <a16:creationId xmlns:a16="http://schemas.microsoft.com/office/drawing/2014/main" id="{9DD1708A-4B23-46DA-920F-C6F220C573CA}"/>
              </a:ext>
            </a:extLst>
          </p:cNvPr>
          <p:cNvSpPr txBox="1"/>
          <p:nvPr/>
        </p:nvSpPr>
        <p:spPr>
          <a:xfrm>
            <a:off x="1125538" y="5421313"/>
            <a:ext cx="908050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2400" dirty="0">
                <a:solidFill>
                  <a:prstClr val="white"/>
                </a:solidFill>
                <a:latin typeface="+mn-ea"/>
                <a:ea typeface="+mn-ea"/>
              </a:rPr>
              <a:t>8</a:t>
            </a:r>
            <a:r>
              <a:rPr lang="ja-JP" altLang="en-US" sz="1200" dirty="0">
                <a:solidFill>
                  <a:prstClr val="white"/>
                </a:solidFill>
                <a:latin typeface="+mn-ea"/>
                <a:ea typeface="+mn-ea"/>
              </a:rPr>
              <a:t>月</a:t>
            </a:r>
          </a:p>
        </p:txBody>
      </p:sp>
      <p:sp>
        <p:nvSpPr>
          <p:cNvPr id="37929" name="テキスト ボックス 87">
            <a:extLst>
              <a:ext uri="{FF2B5EF4-FFF2-40B4-BE49-F238E27FC236}">
                <a16:creationId xmlns:a16="http://schemas.microsoft.com/office/drawing/2014/main" id="{7E99A065-DAF7-4124-B67A-E0B46CDEC7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1288" y="6205538"/>
            <a:ext cx="364648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ja-JP" altLang="en-US" sz="1200">
                <a:latin typeface="+mn-ea"/>
                <a:ea typeface="+mn-ea"/>
              </a:rPr>
              <a:t>リボルビング払いで支払った場合・・・</a:t>
            </a:r>
          </a:p>
        </p:txBody>
      </p:sp>
      <p:cxnSp>
        <p:nvCxnSpPr>
          <p:cNvPr id="90" name="直線コネクタ 89">
            <a:extLst>
              <a:ext uri="{FF2B5EF4-FFF2-40B4-BE49-F238E27FC236}">
                <a16:creationId xmlns:a16="http://schemas.microsoft.com/office/drawing/2014/main" id="{3BBAB8B2-AD2E-4A89-9BD5-97EE64142E18}"/>
              </a:ext>
            </a:extLst>
          </p:cNvPr>
          <p:cNvCxnSpPr/>
          <p:nvPr/>
        </p:nvCxnSpPr>
        <p:spPr>
          <a:xfrm>
            <a:off x="3973513" y="6486525"/>
            <a:ext cx="4962525" cy="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931" name="テキスト ボックス 92">
            <a:extLst>
              <a:ext uri="{FF2B5EF4-FFF2-40B4-BE49-F238E27FC236}">
                <a16:creationId xmlns:a16="http://schemas.microsoft.com/office/drawing/2014/main" id="{670D3C4B-8765-42E3-80B2-74E765DB93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05813" y="2792413"/>
            <a:ext cx="715962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ja-JP" altLang="en-US" sz="900">
                <a:solidFill>
                  <a:srgbClr val="000000"/>
                </a:solidFill>
                <a:latin typeface="+mn-ea"/>
                <a:ea typeface="+mn-ea"/>
              </a:rPr>
              <a:t>（万円）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テキスト ボックス 54">
            <a:extLst>
              <a:ext uri="{FF2B5EF4-FFF2-40B4-BE49-F238E27FC236}">
                <a16:creationId xmlns:a16="http://schemas.microsoft.com/office/drawing/2014/main" id="{8313FC42-555B-461C-B0CA-BA8DFA82D1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4488" y="1252538"/>
            <a:ext cx="68294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ja-JP" altLang="en-US" sz="2000" dirty="0">
                <a:solidFill>
                  <a:srgbClr val="000000"/>
                </a:solidFill>
                <a:latin typeface="+mn-ea"/>
                <a:ea typeface="+mn-ea"/>
              </a:rPr>
              <a:t>分割払いとリボルビング払いの違いを確認しよう</a:t>
            </a:r>
          </a:p>
        </p:txBody>
      </p:sp>
      <p:sp>
        <p:nvSpPr>
          <p:cNvPr id="38916" name="テキスト ボックス 57">
            <a:extLst>
              <a:ext uri="{FF2B5EF4-FFF2-40B4-BE49-F238E27FC236}">
                <a16:creationId xmlns:a16="http://schemas.microsoft.com/office/drawing/2014/main" id="{EE7EA164-CA39-4664-BD6F-B5AD52228E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89200" y="2528888"/>
            <a:ext cx="8826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ja-JP" sz="1600" b="1">
                <a:solidFill>
                  <a:srgbClr val="FFFFFF"/>
                </a:solidFill>
                <a:latin typeface="+mn-ea"/>
                <a:ea typeface="+mn-ea"/>
              </a:rPr>
              <a:t>3</a:t>
            </a:r>
            <a:r>
              <a:rPr lang="ja-JP" altLang="en-US" sz="1600" b="1">
                <a:solidFill>
                  <a:srgbClr val="FFFFFF"/>
                </a:solidFill>
                <a:latin typeface="+mn-ea"/>
                <a:ea typeface="+mn-ea"/>
              </a:rPr>
              <a:t>万円</a:t>
            </a:r>
          </a:p>
        </p:txBody>
      </p:sp>
      <p:sp>
        <p:nvSpPr>
          <p:cNvPr id="59" name="テキスト ボックス 58">
            <a:extLst>
              <a:ext uri="{FF2B5EF4-FFF2-40B4-BE49-F238E27FC236}">
                <a16:creationId xmlns:a16="http://schemas.microsoft.com/office/drawing/2014/main" id="{87406E99-31D4-4193-B6DD-CC9DE8EC623A}"/>
              </a:ext>
            </a:extLst>
          </p:cNvPr>
          <p:cNvSpPr txBox="1"/>
          <p:nvPr/>
        </p:nvSpPr>
        <p:spPr>
          <a:xfrm>
            <a:off x="6524625" y="6208713"/>
            <a:ext cx="2579688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200" dirty="0">
                <a:solidFill>
                  <a:prstClr val="black"/>
                </a:solidFill>
                <a:latin typeface="+mn-ea"/>
                <a:ea typeface="+mn-ea"/>
              </a:rPr>
              <a:t>支払いが終了するのは（</a:t>
            </a:r>
            <a:r>
              <a:rPr lang="ja-JP" altLang="en-US" sz="1200" dirty="0">
                <a:solidFill>
                  <a:srgbClr val="FF0000"/>
                </a:solidFill>
                <a:latin typeface="+mn-ea"/>
                <a:ea typeface="+mn-ea"/>
              </a:rPr>
              <a:t>翌年</a:t>
            </a:r>
            <a:r>
              <a:rPr lang="en-US" altLang="ja-JP" sz="1200" dirty="0">
                <a:solidFill>
                  <a:srgbClr val="FF0000"/>
                </a:solidFill>
                <a:latin typeface="+mn-ea"/>
                <a:ea typeface="+mn-ea"/>
              </a:rPr>
              <a:t>1</a:t>
            </a:r>
            <a:r>
              <a:rPr lang="ja-JP" altLang="en-US" sz="1200" dirty="0">
                <a:solidFill>
                  <a:prstClr val="black"/>
                </a:solidFill>
                <a:latin typeface="+mn-ea"/>
                <a:ea typeface="+mn-ea"/>
              </a:rPr>
              <a:t>）月</a:t>
            </a:r>
            <a:endParaRPr lang="en-US" altLang="ja-JP" sz="1200" dirty="0">
              <a:solidFill>
                <a:prstClr val="black"/>
              </a:solidFill>
              <a:latin typeface="+mn-ea"/>
              <a:ea typeface="+mn-ea"/>
            </a:endParaRPr>
          </a:p>
        </p:txBody>
      </p:sp>
      <p:sp>
        <p:nvSpPr>
          <p:cNvPr id="38918" name="テキスト ボックス 59">
            <a:extLst>
              <a:ext uri="{FF2B5EF4-FFF2-40B4-BE49-F238E27FC236}">
                <a16:creationId xmlns:a16="http://schemas.microsoft.com/office/drawing/2014/main" id="{6B6F69F4-A5D4-42BE-9BB1-5C7154B36F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29513" y="5907088"/>
            <a:ext cx="1939925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ja-JP" sz="900">
                <a:solidFill>
                  <a:srgbClr val="000000"/>
                </a:solidFill>
                <a:latin typeface="+mn-ea"/>
                <a:ea typeface="+mn-ea"/>
              </a:rPr>
              <a:t>※</a:t>
            </a:r>
            <a:r>
              <a:rPr lang="ja-JP" altLang="en-US" sz="900">
                <a:solidFill>
                  <a:srgbClr val="000000"/>
                </a:solidFill>
                <a:latin typeface="+mn-ea"/>
                <a:ea typeface="+mn-ea"/>
              </a:rPr>
              <a:t>手数料は省くものとします。</a:t>
            </a:r>
          </a:p>
        </p:txBody>
      </p:sp>
      <p:sp>
        <p:nvSpPr>
          <p:cNvPr id="62" name="正方形/長方形 61">
            <a:extLst>
              <a:ext uri="{FF2B5EF4-FFF2-40B4-BE49-F238E27FC236}">
                <a16:creationId xmlns:a16="http://schemas.microsoft.com/office/drawing/2014/main" id="{1B47723A-21F8-4820-AF8E-A57454D86E0B}"/>
              </a:ext>
            </a:extLst>
          </p:cNvPr>
          <p:cNvSpPr/>
          <p:nvPr/>
        </p:nvSpPr>
        <p:spPr>
          <a:xfrm>
            <a:off x="1827213" y="3041650"/>
            <a:ext cx="1098550" cy="43973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prstClr val="white"/>
              </a:solidFill>
              <a:latin typeface="+mn-ea"/>
            </a:endParaRPr>
          </a:p>
        </p:txBody>
      </p:sp>
      <p:sp>
        <p:nvSpPr>
          <p:cNvPr id="38920" name="テキスト ボックス 62">
            <a:extLst>
              <a:ext uri="{FF2B5EF4-FFF2-40B4-BE49-F238E27FC236}">
                <a16:creationId xmlns:a16="http://schemas.microsoft.com/office/drawing/2014/main" id="{F2809732-BBE7-49D5-A656-98296AE251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08163" y="3051175"/>
            <a:ext cx="1163637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ja-JP" sz="1100">
                <a:solidFill>
                  <a:srgbClr val="000000"/>
                </a:solidFill>
                <a:latin typeface="+mn-ea"/>
                <a:ea typeface="+mn-ea"/>
              </a:rPr>
              <a:t>1</a:t>
            </a:r>
            <a:r>
              <a:rPr lang="ja-JP" altLang="en-US" sz="1100">
                <a:solidFill>
                  <a:srgbClr val="000000"/>
                </a:solidFill>
                <a:latin typeface="+mn-ea"/>
                <a:ea typeface="+mn-ea"/>
              </a:rPr>
              <a:t>月分の</a:t>
            </a:r>
            <a:endParaRPr lang="en-US" altLang="ja-JP" sz="1100">
              <a:solidFill>
                <a:srgbClr val="000000"/>
              </a:solidFill>
              <a:latin typeface="+mn-ea"/>
              <a:ea typeface="+mn-ea"/>
            </a:endParaRP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ja-JP" altLang="en-US" sz="1100">
                <a:solidFill>
                  <a:srgbClr val="000000"/>
                </a:solidFill>
                <a:latin typeface="+mn-ea"/>
                <a:ea typeface="+mn-ea"/>
              </a:rPr>
              <a:t>支払い開始</a:t>
            </a:r>
          </a:p>
        </p:txBody>
      </p:sp>
      <p:sp>
        <p:nvSpPr>
          <p:cNvPr id="64" name="テキスト ボックス 63">
            <a:extLst>
              <a:ext uri="{FF2B5EF4-FFF2-40B4-BE49-F238E27FC236}">
                <a16:creationId xmlns:a16="http://schemas.microsoft.com/office/drawing/2014/main" id="{967C3BAE-0F64-47A7-A68B-BE35CB8D2F1A}"/>
              </a:ext>
            </a:extLst>
          </p:cNvPr>
          <p:cNvSpPr txBox="1"/>
          <p:nvPr/>
        </p:nvSpPr>
        <p:spPr>
          <a:xfrm>
            <a:off x="1052513" y="2576513"/>
            <a:ext cx="1873250" cy="27622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200" dirty="0">
                <a:solidFill>
                  <a:prstClr val="white"/>
                </a:solidFill>
                <a:latin typeface="+mn-ea"/>
                <a:ea typeface="+mn-ea"/>
              </a:rPr>
              <a:t>支払額のイメージ</a:t>
            </a:r>
          </a:p>
        </p:txBody>
      </p:sp>
      <p:pic>
        <p:nvPicPr>
          <p:cNvPr id="13321" name="図 64" descr="画面の領域">
            <a:extLst>
              <a:ext uri="{FF2B5EF4-FFF2-40B4-BE49-F238E27FC236}">
                <a16:creationId xmlns:a16="http://schemas.microsoft.com/office/drawing/2014/main" id="{001ABD8D-B424-490F-9204-0E8BC9E0AD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9125" y="2608263"/>
            <a:ext cx="5537200" cy="217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2" name="図 65" descr="画面の領域">
            <a:extLst>
              <a:ext uri="{FF2B5EF4-FFF2-40B4-BE49-F238E27FC236}">
                <a16:creationId xmlns:a16="http://schemas.microsoft.com/office/drawing/2014/main" id="{8C1384AB-F701-4DA5-A254-6BF7C158D5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1188" y="3040063"/>
            <a:ext cx="5537200" cy="43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24" name="テキスト ボックス 66">
            <a:extLst>
              <a:ext uri="{FF2B5EF4-FFF2-40B4-BE49-F238E27FC236}">
                <a16:creationId xmlns:a16="http://schemas.microsoft.com/office/drawing/2014/main" id="{2A928292-23EA-480C-86D7-043DCD9259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35300" y="2398713"/>
            <a:ext cx="309563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ja-JP" sz="1100">
                <a:solidFill>
                  <a:srgbClr val="000000"/>
                </a:solidFill>
                <a:latin typeface="+mn-ea"/>
                <a:ea typeface="+mn-ea"/>
              </a:rPr>
              <a:t>0</a:t>
            </a:r>
            <a:endParaRPr lang="ja-JP" altLang="en-US" sz="1100">
              <a:solidFill>
                <a:srgbClr val="000000"/>
              </a:solidFill>
              <a:latin typeface="+mn-ea"/>
              <a:ea typeface="+mn-ea"/>
            </a:endParaRPr>
          </a:p>
        </p:txBody>
      </p:sp>
      <p:sp>
        <p:nvSpPr>
          <p:cNvPr id="38925" name="テキスト ボックス 67">
            <a:extLst>
              <a:ext uri="{FF2B5EF4-FFF2-40B4-BE49-F238E27FC236}">
                <a16:creationId xmlns:a16="http://schemas.microsoft.com/office/drawing/2014/main" id="{D89AB126-1A38-4D2D-8410-9126DFE20A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78500" y="2387600"/>
            <a:ext cx="309563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ja-JP" sz="1100">
                <a:solidFill>
                  <a:srgbClr val="000000"/>
                </a:solidFill>
                <a:latin typeface="+mn-ea"/>
                <a:ea typeface="+mn-ea"/>
              </a:rPr>
              <a:t>3</a:t>
            </a:r>
            <a:endParaRPr lang="ja-JP" altLang="en-US" sz="1100">
              <a:solidFill>
                <a:srgbClr val="000000"/>
              </a:solidFill>
              <a:latin typeface="+mn-ea"/>
              <a:ea typeface="+mn-ea"/>
            </a:endParaRPr>
          </a:p>
        </p:txBody>
      </p:sp>
      <p:sp>
        <p:nvSpPr>
          <p:cNvPr id="38926" name="テキスト ボックス 68">
            <a:extLst>
              <a:ext uri="{FF2B5EF4-FFF2-40B4-BE49-F238E27FC236}">
                <a16:creationId xmlns:a16="http://schemas.microsoft.com/office/drawing/2014/main" id="{A53DF07C-0DFE-4652-A417-2453A232C7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35988" y="2376488"/>
            <a:ext cx="309562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ja-JP" sz="1100">
                <a:solidFill>
                  <a:srgbClr val="000000"/>
                </a:solidFill>
                <a:latin typeface="+mn-ea"/>
                <a:ea typeface="+mn-ea"/>
              </a:rPr>
              <a:t>6</a:t>
            </a:r>
            <a:endParaRPr lang="ja-JP" altLang="en-US" sz="1100">
              <a:solidFill>
                <a:srgbClr val="000000"/>
              </a:solidFill>
              <a:latin typeface="+mn-ea"/>
              <a:ea typeface="+mn-ea"/>
            </a:endParaRPr>
          </a:p>
        </p:txBody>
      </p:sp>
      <p:sp>
        <p:nvSpPr>
          <p:cNvPr id="38927" name="テキスト ボックス 69">
            <a:extLst>
              <a:ext uri="{FF2B5EF4-FFF2-40B4-BE49-F238E27FC236}">
                <a16:creationId xmlns:a16="http://schemas.microsoft.com/office/drawing/2014/main" id="{AC59DB89-CA1B-4613-A931-6D0F78FD5C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1288" y="2386013"/>
            <a:ext cx="31115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ja-JP" sz="1100">
                <a:solidFill>
                  <a:srgbClr val="000000"/>
                </a:solidFill>
                <a:latin typeface="+mn-ea"/>
                <a:ea typeface="+mn-ea"/>
              </a:rPr>
              <a:t>1</a:t>
            </a:r>
            <a:endParaRPr lang="ja-JP" altLang="en-US" sz="1100">
              <a:solidFill>
                <a:srgbClr val="000000"/>
              </a:solidFill>
              <a:latin typeface="+mn-ea"/>
              <a:ea typeface="+mn-ea"/>
            </a:endParaRPr>
          </a:p>
        </p:txBody>
      </p:sp>
      <p:sp>
        <p:nvSpPr>
          <p:cNvPr id="38928" name="テキスト ボックス 70">
            <a:extLst>
              <a:ext uri="{FF2B5EF4-FFF2-40B4-BE49-F238E27FC236}">
                <a16:creationId xmlns:a16="http://schemas.microsoft.com/office/drawing/2014/main" id="{B90104A1-79F9-4CEC-B1C2-7D5F8E13F7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0450" y="2374900"/>
            <a:ext cx="309563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ja-JP" sz="1100">
                <a:solidFill>
                  <a:srgbClr val="000000"/>
                </a:solidFill>
                <a:latin typeface="+mn-ea"/>
                <a:ea typeface="+mn-ea"/>
              </a:rPr>
              <a:t>2</a:t>
            </a:r>
            <a:endParaRPr lang="ja-JP" altLang="en-US" sz="1100">
              <a:solidFill>
                <a:srgbClr val="000000"/>
              </a:solidFill>
              <a:latin typeface="+mn-ea"/>
              <a:ea typeface="+mn-ea"/>
            </a:endParaRPr>
          </a:p>
        </p:txBody>
      </p:sp>
      <p:sp>
        <p:nvSpPr>
          <p:cNvPr id="38929" name="テキスト ボックス 71">
            <a:extLst>
              <a:ext uri="{FF2B5EF4-FFF2-40B4-BE49-F238E27FC236}">
                <a16:creationId xmlns:a16="http://schemas.microsoft.com/office/drawing/2014/main" id="{74A6AB3A-0024-4DAE-8273-81610C5058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21475" y="2386013"/>
            <a:ext cx="309563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ja-JP" sz="1100">
                <a:solidFill>
                  <a:srgbClr val="000000"/>
                </a:solidFill>
                <a:latin typeface="+mn-ea"/>
                <a:ea typeface="+mn-ea"/>
              </a:rPr>
              <a:t>4</a:t>
            </a:r>
            <a:endParaRPr lang="ja-JP" altLang="en-US" sz="1100">
              <a:solidFill>
                <a:srgbClr val="000000"/>
              </a:solidFill>
              <a:latin typeface="+mn-ea"/>
              <a:ea typeface="+mn-ea"/>
            </a:endParaRPr>
          </a:p>
        </p:txBody>
      </p:sp>
      <p:sp>
        <p:nvSpPr>
          <p:cNvPr id="38930" name="テキスト ボックス 72">
            <a:extLst>
              <a:ext uri="{FF2B5EF4-FFF2-40B4-BE49-F238E27FC236}">
                <a16:creationId xmlns:a16="http://schemas.microsoft.com/office/drawing/2014/main" id="{CDA0528E-1876-48BA-8831-93E9AB7962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40638" y="2387600"/>
            <a:ext cx="309562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ja-JP" sz="1100">
                <a:solidFill>
                  <a:srgbClr val="000000"/>
                </a:solidFill>
                <a:latin typeface="+mn-ea"/>
                <a:ea typeface="+mn-ea"/>
              </a:rPr>
              <a:t>5</a:t>
            </a:r>
            <a:endParaRPr lang="ja-JP" altLang="en-US" sz="1100">
              <a:solidFill>
                <a:srgbClr val="000000"/>
              </a:solidFill>
              <a:latin typeface="+mn-ea"/>
              <a:ea typeface="+mn-ea"/>
            </a:endParaRPr>
          </a:p>
        </p:txBody>
      </p:sp>
      <p:sp>
        <p:nvSpPr>
          <p:cNvPr id="74" name="テキスト ボックス 73">
            <a:extLst>
              <a:ext uri="{FF2B5EF4-FFF2-40B4-BE49-F238E27FC236}">
                <a16:creationId xmlns:a16="http://schemas.microsoft.com/office/drawing/2014/main" id="{F44A9029-4880-4129-9071-259CC1E3DA33}"/>
              </a:ext>
            </a:extLst>
          </p:cNvPr>
          <p:cNvSpPr txBox="1"/>
          <p:nvPr/>
        </p:nvSpPr>
        <p:spPr>
          <a:xfrm>
            <a:off x="1120775" y="3017838"/>
            <a:ext cx="908050" cy="460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2400" dirty="0">
                <a:solidFill>
                  <a:prstClr val="white"/>
                </a:solidFill>
                <a:latin typeface="+mn-ea"/>
                <a:ea typeface="+mn-ea"/>
              </a:rPr>
              <a:t>2</a:t>
            </a:r>
            <a:r>
              <a:rPr lang="ja-JP" altLang="en-US" sz="1200" dirty="0">
                <a:solidFill>
                  <a:prstClr val="white"/>
                </a:solidFill>
                <a:latin typeface="+mn-ea"/>
                <a:ea typeface="+mn-ea"/>
              </a:rPr>
              <a:t>月</a:t>
            </a:r>
          </a:p>
        </p:txBody>
      </p:sp>
      <p:sp>
        <p:nvSpPr>
          <p:cNvPr id="76" name="正方形/長方形 75">
            <a:extLst>
              <a:ext uri="{FF2B5EF4-FFF2-40B4-BE49-F238E27FC236}">
                <a16:creationId xmlns:a16="http://schemas.microsoft.com/office/drawing/2014/main" id="{0D00AD1A-4879-4DFA-AE09-A86FC3900C9A}"/>
              </a:ext>
            </a:extLst>
          </p:cNvPr>
          <p:cNvSpPr/>
          <p:nvPr/>
        </p:nvSpPr>
        <p:spPr>
          <a:xfrm>
            <a:off x="1827213" y="3517900"/>
            <a:ext cx="1098550" cy="43973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prstClr val="white"/>
              </a:solidFill>
              <a:latin typeface="+mn-ea"/>
            </a:endParaRPr>
          </a:p>
        </p:txBody>
      </p:sp>
      <p:sp>
        <p:nvSpPr>
          <p:cNvPr id="38933" name="テキスト ボックス 76">
            <a:extLst>
              <a:ext uri="{FF2B5EF4-FFF2-40B4-BE49-F238E27FC236}">
                <a16:creationId xmlns:a16="http://schemas.microsoft.com/office/drawing/2014/main" id="{21246406-45B8-4501-A4C3-C6B0F6769F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08163" y="3527425"/>
            <a:ext cx="1163637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ja-JP" sz="1100">
                <a:solidFill>
                  <a:srgbClr val="000000"/>
                </a:solidFill>
                <a:latin typeface="+mn-ea"/>
                <a:ea typeface="+mn-ea"/>
              </a:rPr>
              <a:t>2</a:t>
            </a:r>
            <a:r>
              <a:rPr lang="ja-JP" altLang="en-US" sz="1100">
                <a:solidFill>
                  <a:srgbClr val="000000"/>
                </a:solidFill>
                <a:latin typeface="+mn-ea"/>
                <a:ea typeface="+mn-ea"/>
              </a:rPr>
              <a:t>月分の</a:t>
            </a:r>
            <a:endParaRPr lang="en-US" altLang="ja-JP" sz="1100">
              <a:solidFill>
                <a:srgbClr val="000000"/>
              </a:solidFill>
              <a:latin typeface="+mn-ea"/>
              <a:ea typeface="+mn-ea"/>
            </a:endParaRP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ja-JP" altLang="en-US" sz="1100">
                <a:solidFill>
                  <a:srgbClr val="000000"/>
                </a:solidFill>
                <a:latin typeface="+mn-ea"/>
                <a:ea typeface="+mn-ea"/>
              </a:rPr>
              <a:t>支払い開始</a:t>
            </a:r>
          </a:p>
        </p:txBody>
      </p:sp>
      <p:pic>
        <p:nvPicPr>
          <p:cNvPr id="13333" name="図 77" descr="画面の領域">
            <a:extLst>
              <a:ext uri="{FF2B5EF4-FFF2-40B4-BE49-F238E27FC236}">
                <a16:creationId xmlns:a16="http://schemas.microsoft.com/office/drawing/2014/main" id="{6E218718-64BA-4938-8221-5969DB80FC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1188" y="3516313"/>
            <a:ext cx="5537200" cy="43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9" name="テキスト ボックス 78">
            <a:extLst>
              <a:ext uri="{FF2B5EF4-FFF2-40B4-BE49-F238E27FC236}">
                <a16:creationId xmlns:a16="http://schemas.microsoft.com/office/drawing/2014/main" id="{8D660FA1-F344-401C-B488-87E1FB4A7283}"/>
              </a:ext>
            </a:extLst>
          </p:cNvPr>
          <p:cNvSpPr txBox="1"/>
          <p:nvPr/>
        </p:nvSpPr>
        <p:spPr>
          <a:xfrm>
            <a:off x="1120775" y="3494088"/>
            <a:ext cx="908050" cy="460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2400" dirty="0">
                <a:solidFill>
                  <a:prstClr val="white"/>
                </a:solidFill>
                <a:latin typeface="+mn-ea"/>
                <a:ea typeface="+mn-ea"/>
              </a:rPr>
              <a:t>3</a:t>
            </a:r>
            <a:r>
              <a:rPr lang="ja-JP" altLang="en-US" sz="1200" dirty="0">
                <a:solidFill>
                  <a:prstClr val="white"/>
                </a:solidFill>
                <a:latin typeface="+mn-ea"/>
                <a:ea typeface="+mn-ea"/>
              </a:rPr>
              <a:t>月</a:t>
            </a:r>
          </a:p>
        </p:txBody>
      </p:sp>
      <p:pic>
        <p:nvPicPr>
          <p:cNvPr id="13335" name="図 80" descr="画面の領域">
            <a:extLst>
              <a:ext uri="{FF2B5EF4-FFF2-40B4-BE49-F238E27FC236}">
                <a16:creationId xmlns:a16="http://schemas.microsoft.com/office/drawing/2014/main" id="{9FE55C5C-79FA-45CD-9363-557F79ADA6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1188" y="3992563"/>
            <a:ext cx="5537200" cy="43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" name="テキスト ボックス 81">
            <a:extLst>
              <a:ext uri="{FF2B5EF4-FFF2-40B4-BE49-F238E27FC236}">
                <a16:creationId xmlns:a16="http://schemas.microsoft.com/office/drawing/2014/main" id="{D8FC88F8-AD90-485D-AAB0-07819A6F700A}"/>
              </a:ext>
            </a:extLst>
          </p:cNvPr>
          <p:cNvSpPr txBox="1"/>
          <p:nvPr/>
        </p:nvSpPr>
        <p:spPr>
          <a:xfrm>
            <a:off x="1120775" y="3970338"/>
            <a:ext cx="908050" cy="460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2400" dirty="0">
                <a:solidFill>
                  <a:prstClr val="white"/>
                </a:solidFill>
                <a:latin typeface="+mn-ea"/>
                <a:ea typeface="+mn-ea"/>
              </a:rPr>
              <a:t>4</a:t>
            </a:r>
            <a:r>
              <a:rPr lang="ja-JP" altLang="en-US" sz="1200" dirty="0">
                <a:solidFill>
                  <a:prstClr val="white"/>
                </a:solidFill>
                <a:latin typeface="+mn-ea"/>
                <a:ea typeface="+mn-ea"/>
              </a:rPr>
              <a:t>月</a:t>
            </a:r>
          </a:p>
        </p:txBody>
      </p:sp>
      <p:sp>
        <p:nvSpPr>
          <p:cNvPr id="84" name="正方形/長方形 83">
            <a:extLst>
              <a:ext uri="{FF2B5EF4-FFF2-40B4-BE49-F238E27FC236}">
                <a16:creationId xmlns:a16="http://schemas.microsoft.com/office/drawing/2014/main" id="{081F1C66-819C-40AF-8617-480F0BFAC8C4}"/>
              </a:ext>
            </a:extLst>
          </p:cNvPr>
          <p:cNvSpPr/>
          <p:nvPr/>
        </p:nvSpPr>
        <p:spPr>
          <a:xfrm>
            <a:off x="1827213" y="4470400"/>
            <a:ext cx="1098550" cy="43973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prstClr val="white"/>
              </a:solidFill>
              <a:latin typeface="+mn-ea"/>
            </a:endParaRPr>
          </a:p>
        </p:txBody>
      </p:sp>
      <p:sp>
        <p:nvSpPr>
          <p:cNvPr id="38939" name="テキスト ボックス 84">
            <a:extLst>
              <a:ext uri="{FF2B5EF4-FFF2-40B4-BE49-F238E27FC236}">
                <a16:creationId xmlns:a16="http://schemas.microsoft.com/office/drawing/2014/main" id="{9B3AFADF-2E80-447C-A14E-29C0B8163B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08163" y="4479925"/>
            <a:ext cx="1163637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ja-JP" sz="1100">
                <a:solidFill>
                  <a:srgbClr val="000000"/>
                </a:solidFill>
                <a:latin typeface="+mn-ea"/>
                <a:ea typeface="+mn-ea"/>
              </a:rPr>
              <a:t>4</a:t>
            </a:r>
            <a:r>
              <a:rPr lang="ja-JP" altLang="en-US" sz="1100">
                <a:solidFill>
                  <a:srgbClr val="000000"/>
                </a:solidFill>
                <a:latin typeface="+mn-ea"/>
                <a:ea typeface="+mn-ea"/>
              </a:rPr>
              <a:t>月分の</a:t>
            </a:r>
            <a:endParaRPr lang="en-US" altLang="ja-JP" sz="1100">
              <a:solidFill>
                <a:srgbClr val="000000"/>
              </a:solidFill>
              <a:latin typeface="+mn-ea"/>
              <a:ea typeface="+mn-ea"/>
            </a:endParaRP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ja-JP" altLang="en-US" sz="1100">
                <a:solidFill>
                  <a:srgbClr val="000000"/>
                </a:solidFill>
                <a:latin typeface="+mn-ea"/>
                <a:ea typeface="+mn-ea"/>
              </a:rPr>
              <a:t>支払い開始</a:t>
            </a:r>
          </a:p>
        </p:txBody>
      </p:sp>
      <p:pic>
        <p:nvPicPr>
          <p:cNvPr id="13339" name="図 85" descr="画面の領域">
            <a:extLst>
              <a:ext uri="{FF2B5EF4-FFF2-40B4-BE49-F238E27FC236}">
                <a16:creationId xmlns:a16="http://schemas.microsoft.com/office/drawing/2014/main" id="{02401B12-18B7-453E-9A9C-F2461D4FC4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1188" y="4468813"/>
            <a:ext cx="5537200" cy="43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7" name="テキスト ボックス 86">
            <a:extLst>
              <a:ext uri="{FF2B5EF4-FFF2-40B4-BE49-F238E27FC236}">
                <a16:creationId xmlns:a16="http://schemas.microsoft.com/office/drawing/2014/main" id="{A5E7BF23-E180-4ED3-A52D-451E4638A816}"/>
              </a:ext>
            </a:extLst>
          </p:cNvPr>
          <p:cNvSpPr txBox="1"/>
          <p:nvPr/>
        </p:nvSpPr>
        <p:spPr>
          <a:xfrm>
            <a:off x="1120775" y="4446588"/>
            <a:ext cx="908050" cy="460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2400" dirty="0">
                <a:solidFill>
                  <a:prstClr val="white"/>
                </a:solidFill>
                <a:latin typeface="+mn-ea"/>
                <a:ea typeface="+mn-ea"/>
              </a:rPr>
              <a:t>5</a:t>
            </a:r>
            <a:r>
              <a:rPr lang="ja-JP" altLang="en-US" sz="1200" dirty="0">
                <a:solidFill>
                  <a:prstClr val="white"/>
                </a:solidFill>
                <a:latin typeface="+mn-ea"/>
                <a:ea typeface="+mn-ea"/>
              </a:rPr>
              <a:t>月</a:t>
            </a:r>
          </a:p>
        </p:txBody>
      </p:sp>
      <p:pic>
        <p:nvPicPr>
          <p:cNvPr id="13341" name="図 88" descr="画面の領域">
            <a:extLst>
              <a:ext uri="{FF2B5EF4-FFF2-40B4-BE49-F238E27FC236}">
                <a16:creationId xmlns:a16="http://schemas.microsoft.com/office/drawing/2014/main" id="{91A77380-BC9C-46E2-BBB7-ED1A05719E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4363" y="4954588"/>
            <a:ext cx="5537200" cy="43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0" name="テキスト ボックス 89">
            <a:extLst>
              <a:ext uri="{FF2B5EF4-FFF2-40B4-BE49-F238E27FC236}">
                <a16:creationId xmlns:a16="http://schemas.microsoft.com/office/drawing/2014/main" id="{09DFFB17-1B89-41F2-B191-A6863D3BBFA8}"/>
              </a:ext>
            </a:extLst>
          </p:cNvPr>
          <p:cNvSpPr txBox="1"/>
          <p:nvPr/>
        </p:nvSpPr>
        <p:spPr>
          <a:xfrm>
            <a:off x="1125538" y="4932363"/>
            <a:ext cx="908050" cy="460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2400" dirty="0">
                <a:solidFill>
                  <a:prstClr val="white"/>
                </a:solidFill>
                <a:latin typeface="+mn-ea"/>
                <a:ea typeface="+mn-ea"/>
              </a:rPr>
              <a:t>6</a:t>
            </a:r>
            <a:r>
              <a:rPr lang="ja-JP" altLang="en-US" sz="1200" dirty="0">
                <a:solidFill>
                  <a:prstClr val="white"/>
                </a:solidFill>
                <a:latin typeface="+mn-ea"/>
                <a:ea typeface="+mn-ea"/>
              </a:rPr>
              <a:t>月</a:t>
            </a:r>
          </a:p>
        </p:txBody>
      </p:sp>
      <p:pic>
        <p:nvPicPr>
          <p:cNvPr id="13343" name="図 91" descr="画面の領域">
            <a:extLst>
              <a:ext uri="{FF2B5EF4-FFF2-40B4-BE49-F238E27FC236}">
                <a16:creationId xmlns:a16="http://schemas.microsoft.com/office/drawing/2014/main" id="{A3A72DC4-8C19-43E1-A20A-17E908BA3A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4363" y="5443538"/>
            <a:ext cx="5537200" cy="43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3" name="テキスト ボックス 92">
            <a:extLst>
              <a:ext uri="{FF2B5EF4-FFF2-40B4-BE49-F238E27FC236}">
                <a16:creationId xmlns:a16="http://schemas.microsoft.com/office/drawing/2014/main" id="{2BA57AC3-32B1-4851-9E95-1416D334C218}"/>
              </a:ext>
            </a:extLst>
          </p:cNvPr>
          <p:cNvSpPr txBox="1"/>
          <p:nvPr/>
        </p:nvSpPr>
        <p:spPr>
          <a:xfrm>
            <a:off x="1125538" y="5421313"/>
            <a:ext cx="908050" cy="460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2400" dirty="0">
                <a:solidFill>
                  <a:prstClr val="white"/>
                </a:solidFill>
                <a:latin typeface="+mn-ea"/>
                <a:ea typeface="+mn-ea"/>
              </a:rPr>
              <a:t>7</a:t>
            </a:r>
            <a:r>
              <a:rPr lang="ja-JP" altLang="en-US" sz="1200" dirty="0">
                <a:solidFill>
                  <a:prstClr val="white"/>
                </a:solidFill>
                <a:latin typeface="+mn-ea"/>
                <a:ea typeface="+mn-ea"/>
              </a:rPr>
              <a:t>月</a:t>
            </a:r>
          </a:p>
        </p:txBody>
      </p:sp>
      <p:sp>
        <p:nvSpPr>
          <p:cNvPr id="38946" name="テキスト ボックス 93">
            <a:extLst>
              <a:ext uri="{FF2B5EF4-FFF2-40B4-BE49-F238E27FC236}">
                <a16:creationId xmlns:a16="http://schemas.microsoft.com/office/drawing/2014/main" id="{9A358EB7-7545-40A2-9A01-CE90321214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1288" y="6205538"/>
            <a:ext cx="364648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ja-JP" altLang="en-US" sz="1200">
                <a:latin typeface="+mn-ea"/>
                <a:ea typeface="+mn-ea"/>
              </a:rPr>
              <a:t>リボルビング払いで支払った場合・・・</a:t>
            </a:r>
          </a:p>
        </p:txBody>
      </p:sp>
      <p:cxnSp>
        <p:nvCxnSpPr>
          <p:cNvPr id="95" name="直線コネクタ 94">
            <a:extLst>
              <a:ext uri="{FF2B5EF4-FFF2-40B4-BE49-F238E27FC236}">
                <a16:creationId xmlns:a16="http://schemas.microsoft.com/office/drawing/2014/main" id="{84317061-052A-4CFB-A5FB-6B9BABBB833C}"/>
              </a:ext>
            </a:extLst>
          </p:cNvPr>
          <p:cNvCxnSpPr/>
          <p:nvPr/>
        </p:nvCxnSpPr>
        <p:spPr>
          <a:xfrm>
            <a:off x="3973513" y="6486525"/>
            <a:ext cx="4962525" cy="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正方形/長方形 95">
            <a:extLst>
              <a:ext uri="{FF2B5EF4-FFF2-40B4-BE49-F238E27FC236}">
                <a16:creationId xmlns:a16="http://schemas.microsoft.com/office/drawing/2014/main" id="{369C4867-F065-4F0B-B5C5-AC381C1005E7}"/>
              </a:ext>
            </a:extLst>
          </p:cNvPr>
          <p:cNvSpPr/>
          <p:nvPr/>
        </p:nvSpPr>
        <p:spPr>
          <a:xfrm>
            <a:off x="3187700" y="3057525"/>
            <a:ext cx="896938" cy="40005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latin typeface="+mn-ea"/>
            </a:endParaRPr>
          </a:p>
        </p:txBody>
      </p:sp>
      <p:sp>
        <p:nvSpPr>
          <p:cNvPr id="97" name="テキスト ボックス 96">
            <a:extLst>
              <a:ext uri="{FF2B5EF4-FFF2-40B4-BE49-F238E27FC236}">
                <a16:creationId xmlns:a16="http://schemas.microsoft.com/office/drawing/2014/main" id="{7D89D8F3-8FBB-49A3-8603-23F1034E9B56}"/>
              </a:ext>
            </a:extLst>
          </p:cNvPr>
          <p:cNvSpPr txBox="1"/>
          <p:nvPr/>
        </p:nvSpPr>
        <p:spPr>
          <a:xfrm>
            <a:off x="3133725" y="3041650"/>
            <a:ext cx="1035050" cy="4016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000" dirty="0">
                <a:solidFill>
                  <a:schemeClr val="bg1"/>
                </a:solidFill>
                <a:latin typeface="+mn-ea"/>
                <a:ea typeface="+mn-ea"/>
              </a:rPr>
              <a:t>1</a:t>
            </a:r>
            <a:r>
              <a:rPr lang="ja-JP" altLang="en-US" sz="1000" dirty="0">
                <a:solidFill>
                  <a:schemeClr val="bg1"/>
                </a:solidFill>
                <a:latin typeface="+mn-ea"/>
                <a:ea typeface="+mn-ea"/>
              </a:rPr>
              <a:t>月分の</a:t>
            </a:r>
            <a:endParaRPr lang="en-US" altLang="ja-JP" sz="1000" dirty="0">
              <a:solidFill>
                <a:schemeClr val="bg1"/>
              </a:solidFill>
              <a:latin typeface="+mn-ea"/>
              <a:ea typeface="+mn-ea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000" dirty="0">
                <a:solidFill>
                  <a:schemeClr val="bg1"/>
                </a:solidFill>
                <a:latin typeface="+mn-ea"/>
                <a:ea typeface="+mn-ea"/>
              </a:rPr>
              <a:t>支払い①</a:t>
            </a:r>
          </a:p>
        </p:txBody>
      </p:sp>
      <p:sp>
        <p:nvSpPr>
          <p:cNvPr id="99" name="正方形/長方形 98">
            <a:extLst>
              <a:ext uri="{FF2B5EF4-FFF2-40B4-BE49-F238E27FC236}">
                <a16:creationId xmlns:a16="http://schemas.microsoft.com/office/drawing/2014/main" id="{2142537D-BA7B-410E-B1F9-B74AA72493EE}"/>
              </a:ext>
            </a:extLst>
          </p:cNvPr>
          <p:cNvSpPr/>
          <p:nvPr/>
        </p:nvSpPr>
        <p:spPr>
          <a:xfrm>
            <a:off x="3189288" y="3533775"/>
            <a:ext cx="896937" cy="40005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latin typeface="+mn-ea"/>
            </a:endParaRPr>
          </a:p>
        </p:txBody>
      </p:sp>
      <p:sp>
        <p:nvSpPr>
          <p:cNvPr id="100" name="テキスト ボックス 99">
            <a:extLst>
              <a:ext uri="{FF2B5EF4-FFF2-40B4-BE49-F238E27FC236}">
                <a16:creationId xmlns:a16="http://schemas.microsoft.com/office/drawing/2014/main" id="{52CDFBE4-DE64-42C9-9D25-E5BAD4BE659E}"/>
              </a:ext>
            </a:extLst>
          </p:cNvPr>
          <p:cNvSpPr txBox="1"/>
          <p:nvPr/>
        </p:nvSpPr>
        <p:spPr>
          <a:xfrm>
            <a:off x="3113088" y="3535363"/>
            <a:ext cx="1035050" cy="4016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000" dirty="0">
                <a:solidFill>
                  <a:schemeClr val="bg1"/>
                </a:solidFill>
                <a:latin typeface="+mn-ea"/>
                <a:ea typeface="+mn-ea"/>
              </a:rPr>
              <a:t>1</a:t>
            </a:r>
            <a:r>
              <a:rPr lang="ja-JP" altLang="en-US" sz="1000" dirty="0">
                <a:solidFill>
                  <a:schemeClr val="bg1"/>
                </a:solidFill>
                <a:latin typeface="+mn-ea"/>
                <a:ea typeface="+mn-ea"/>
              </a:rPr>
              <a:t>月分の</a:t>
            </a:r>
            <a:endParaRPr lang="en-US" altLang="ja-JP" sz="1000" dirty="0">
              <a:solidFill>
                <a:schemeClr val="bg1"/>
              </a:solidFill>
              <a:latin typeface="+mn-ea"/>
              <a:ea typeface="+mn-ea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000" dirty="0">
                <a:solidFill>
                  <a:schemeClr val="bg1"/>
                </a:solidFill>
                <a:latin typeface="+mn-ea"/>
                <a:ea typeface="+mn-ea"/>
              </a:rPr>
              <a:t>支払い②</a:t>
            </a:r>
          </a:p>
        </p:txBody>
      </p:sp>
      <p:sp>
        <p:nvSpPr>
          <p:cNvPr id="101" name="正方形/長方形 100">
            <a:extLst>
              <a:ext uri="{FF2B5EF4-FFF2-40B4-BE49-F238E27FC236}">
                <a16:creationId xmlns:a16="http://schemas.microsoft.com/office/drawing/2014/main" id="{3652C330-5833-4A69-B59A-ABFF40333ACE}"/>
              </a:ext>
            </a:extLst>
          </p:cNvPr>
          <p:cNvSpPr/>
          <p:nvPr/>
        </p:nvSpPr>
        <p:spPr>
          <a:xfrm>
            <a:off x="3187700" y="4010025"/>
            <a:ext cx="898525" cy="40005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latin typeface="+mn-ea"/>
            </a:endParaRPr>
          </a:p>
        </p:txBody>
      </p:sp>
      <p:sp>
        <p:nvSpPr>
          <p:cNvPr id="102" name="テキスト ボックス 101">
            <a:extLst>
              <a:ext uri="{FF2B5EF4-FFF2-40B4-BE49-F238E27FC236}">
                <a16:creationId xmlns:a16="http://schemas.microsoft.com/office/drawing/2014/main" id="{66474F96-24A2-4F52-B87F-DCFF4D136967}"/>
              </a:ext>
            </a:extLst>
          </p:cNvPr>
          <p:cNvSpPr txBox="1"/>
          <p:nvPr/>
        </p:nvSpPr>
        <p:spPr>
          <a:xfrm>
            <a:off x="3101975" y="4021138"/>
            <a:ext cx="1036638" cy="4016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000" dirty="0">
                <a:solidFill>
                  <a:schemeClr val="bg1"/>
                </a:solidFill>
                <a:latin typeface="+mn-ea"/>
                <a:ea typeface="+mn-ea"/>
              </a:rPr>
              <a:t>1</a:t>
            </a:r>
            <a:r>
              <a:rPr lang="ja-JP" altLang="en-US" sz="1000" dirty="0">
                <a:solidFill>
                  <a:schemeClr val="bg1"/>
                </a:solidFill>
                <a:latin typeface="+mn-ea"/>
                <a:ea typeface="+mn-ea"/>
              </a:rPr>
              <a:t>月分の</a:t>
            </a:r>
            <a:endParaRPr lang="en-US" altLang="ja-JP" sz="1000" dirty="0">
              <a:solidFill>
                <a:schemeClr val="bg1"/>
              </a:solidFill>
              <a:latin typeface="+mn-ea"/>
              <a:ea typeface="+mn-ea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000" dirty="0">
                <a:solidFill>
                  <a:schemeClr val="bg1"/>
                </a:solidFill>
                <a:latin typeface="+mn-ea"/>
                <a:ea typeface="+mn-ea"/>
              </a:rPr>
              <a:t>支払い③</a:t>
            </a:r>
          </a:p>
        </p:txBody>
      </p:sp>
      <p:sp>
        <p:nvSpPr>
          <p:cNvPr id="38954" name="テキスト ボックス 102">
            <a:extLst>
              <a:ext uri="{FF2B5EF4-FFF2-40B4-BE49-F238E27FC236}">
                <a16:creationId xmlns:a16="http://schemas.microsoft.com/office/drawing/2014/main" id="{5E83505D-4DC7-491F-8743-F7B4984162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05813" y="2792413"/>
            <a:ext cx="715962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ja-JP" altLang="en-US" sz="900">
                <a:solidFill>
                  <a:srgbClr val="000000"/>
                </a:solidFill>
                <a:latin typeface="+mn-ea"/>
                <a:ea typeface="+mn-ea"/>
              </a:rPr>
              <a:t>（万円）</a:t>
            </a:r>
          </a:p>
        </p:txBody>
      </p:sp>
      <p:sp>
        <p:nvSpPr>
          <p:cNvPr id="104" name="正方形/長方形 103">
            <a:extLst>
              <a:ext uri="{FF2B5EF4-FFF2-40B4-BE49-F238E27FC236}">
                <a16:creationId xmlns:a16="http://schemas.microsoft.com/office/drawing/2014/main" id="{05E680E7-03D4-42EE-B260-5D51B3BA6723}"/>
              </a:ext>
            </a:extLst>
          </p:cNvPr>
          <p:cNvSpPr/>
          <p:nvPr/>
        </p:nvSpPr>
        <p:spPr>
          <a:xfrm>
            <a:off x="4138613" y="3533775"/>
            <a:ext cx="3621087" cy="40005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latin typeface="+mn-ea"/>
            </a:endParaRPr>
          </a:p>
        </p:txBody>
      </p:sp>
      <p:sp>
        <p:nvSpPr>
          <p:cNvPr id="105" name="テキスト ボックス 104">
            <a:extLst>
              <a:ext uri="{FF2B5EF4-FFF2-40B4-BE49-F238E27FC236}">
                <a16:creationId xmlns:a16="http://schemas.microsoft.com/office/drawing/2014/main" id="{AC25C42C-B998-4E15-9D03-3D0E28E7F4E7}"/>
              </a:ext>
            </a:extLst>
          </p:cNvPr>
          <p:cNvSpPr txBox="1"/>
          <p:nvPr/>
        </p:nvSpPr>
        <p:spPr>
          <a:xfrm>
            <a:off x="5238750" y="3613150"/>
            <a:ext cx="1376363" cy="2476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000" dirty="0">
                <a:solidFill>
                  <a:schemeClr val="bg1"/>
                </a:solidFill>
                <a:latin typeface="+mn-ea"/>
                <a:ea typeface="+mn-ea"/>
              </a:rPr>
              <a:t>2</a:t>
            </a:r>
            <a:r>
              <a:rPr lang="ja-JP" altLang="en-US" sz="1000" dirty="0">
                <a:solidFill>
                  <a:schemeClr val="bg1"/>
                </a:solidFill>
                <a:latin typeface="+mn-ea"/>
                <a:ea typeface="+mn-ea"/>
              </a:rPr>
              <a:t>月分の支払い①</a:t>
            </a:r>
          </a:p>
        </p:txBody>
      </p:sp>
      <p:sp>
        <p:nvSpPr>
          <p:cNvPr id="106" name="正方形/長方形 105">
            <a:extLst>
              <a:ext uri="{FF2B5EF4-FFF2-40B4-BE49-F238E27FC236}">
                <a16:creationId xmlns:a16="http://schemas.microsoft.com/office/drawing/2014/main" id="{5820E98B-96F4-4CEE-BABA-626CD347E354}"/>
              </a:ext>
            </a:extLst>
          </p:cNvPr>
          <p:cNvSpPr/>
          <p:nvPr/>
        </p:nvSpPr>
        <p:spPr>
          <a:xfrm>
            <a:off x="4138613" y="4010025"/>
            <a:ext cx="3621087" cy="40005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latin typeface="+mn-ea"/>
            </a:endParaRPr>
          </a:p>
        </p:txBody>
      </p:sp>
      <p:sp>
        <p:nvSpPr>
          <p:cNvPr id="107" name="テキスト ボックス 106">
            <a:extLst>
              <a:ext uri="{FF2B5EF4-FFF2-40B4-BE49-F238E27FC236}">
                <a16:creationId xmlns:a16="http://schemas.microsoft.com/office/drawing/2014/main" id="{8FF1393D-2469-4C46-8F3C-1E91F883D5B7}"/>
              </a:ext>
            </a:extLst>
          </p:cNvPr>
          <p:cNvSpPr txBox="1"/>
          <p:nvPr/>
        </p:nvSpPr>
        <p:spPr>
          <a:xfrm>
            <a:off x="5014913" y="4087813"/>
            <a:ext cx="1744662" cy="2476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000" dirty="0">
                <a:solidFill>
                  <a:schemeClr val="bg1"/>
                </a:solidFill>
                <a:latin typeface="+mn-ea"/>
                <a:ea typeface="+mn-ea"/>
              </a:rPr>
              <a:t>2</a:t>
            </a:r>
            <a:r>
              <a:rPr lang="ja-JP" altLang="en-US" sz="1000" dirty="0">
                <a:solidFill>
                  <a:schemeClr val="bg1"/>
                </a:solidFill>
                <a:latin typeface="+mn-ea"/>
                <a:ea typeface="+mn-ea"/>
              </a:rPr>
              <a:t>月分の支払い②</a:t>
            </a:r>
          </a:p>
        </p:txBody>
      </p:sp>
      <p:sp>
        <p:nvSpPr>
          <p:cNvPr id="108" name="正方形/長方形 107">
            <a:extLst>
              <a:ext uri="{FF2B5EF4-FFF2-40B4-BE49-F238E27FC236}">
                <a16:creationId xmlns:a16="http://schemas.microsoft.com/office/drawing/2014/main" id="{8A321D54-1215-446B-BABB-E653F0308EA3}"/>
              </a:ext>
            </a:extLst>
          </p:cNvPr>
          <p:cNvSpPr/>
          <p:nvPr/>
        </p:nvSpPr>
        <p:spPr>
          <a:xfrm>
            <a:off x="3192463" y="4476750"/>
            <a:ext cx="3632200" cy="40005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latin typeface="+mn-ea"/>
            </a:endParaRPr>
          </a:p>
        </p:txBody>
      </p:sp>
      <p:sp>
        <p:nvSpPr>
          <p:cNvPr id="109" name="テキスト ボックス 108">
            <a:extLst>
              <a:ext uri="{FF2B5EF4-FFF2-40B4-BE49-F238E27FC236}">
                <a16:creationId xmlns:a16="http://schemas.microsoft.com/office/drawing/2014/main" id="{AAFEEBE4-F91E-4BE7-95CC-AE42760072F0}"/>
              </a:ext>
            </a:extLst>
          </p:cNvPr>
          <p:cNvSpPr txBox="1"/>
          <p:nvPr/>
        </p:nvSpPr>
        <p:spPr>
          <a:xfrm>
            <a:off x="4268788" y="4545013"/>
            <a:ext cx="1498600" cy="2476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000" dirty="0">
                <a:solidFill>
                  <a:schemeClr val="bg1"/>
                </a:solidFill>
                <a:latin typeface="+mn-ea"/>
                <a:ea typeface="+mn-ea"/>
              </a:rPr>
              <a:t>2</a:t>
            </a:r>
            <a:r>
              <a:rPr lang="ja-JP" altLang="en-US" sz="1000" dirty="0">
                <a:solidFill>
                  <a:schemeClr val="bg1"/>
                </a:solidFill>
                <a:latin typeface="+mn-ea"/>
                <a:ea typeface="+mn-ea"/>
              </a:rPr>
              <a:t>月分の支払い③</a:t>
            </a:r>
          </a:p>
        </p:txBody>
      </p:sp>
      <p:sp>
        <p:nvSpPr>
          <p:cNvPr id="110" name="正方形/長方形 109">
            <a:extLst>
              <a:ext uri="{FF2B5EF4-FFF2-40B4-BE49-F238E27FC236}">
                <a16:creationId xmlns:a16="http://schemas.microsoft.com/office/drawing/2014/main" id="{F5013600-2478-4F35-B455-4B226B2A58C2}"/>
              </a:ext>
            </a:extLst>
          </p:cNvPr>
          <p:cNvSpPr/>
          <p:nvPr/>
        </p:nvSpPr>
        <p:spPr>
          <a:xfrm>
            <a:off x="6851650" y="4476750"/>
            <a:ext cx="1806575" cy="40005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latin typeface="+mn-ea"/>
            </a:endParaRPr>
          </a:p>
        </p:txBody>
      </p:sp>
      <p:sp>
        <p:nvSpPr>
          <p:cNvPr id="111" name="テキスト ボックス 110">
            <a:extLst>
              <a:ext uri="{FF2B5EF4-FFF2-40B4-BE49-F238E27FC236}">
                <a16:creationId xmlns:a16="http://schemas.microsoft.com/office/drawing/2014/main" id="{5B458361-E3B8-4912-A1F2-D6FBA14EE803}"/>
              </a:ext>
            </a:extLst>
          </p:cNvPr>
          <p:cNvSpPr txBox="1"/>
          <p:nvPr/>
        </p:nvSpPr>
        <p:spPr>
          <a:xfrm>
            <a:off x="7126288" y="4535488"/>
            <a:ext cx="1243012" cy="2476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000" dirty="0">
                <a:solidFill>
                  <a:schemeClr val="bg1"/>
                </a:solidFill>
                <a:latin typeface="+mn-ea"/>
                <a:ea typeface="+mn-ea"/>
              </a:rPr>
              <a:t>4</a:t>
            </a:r>
            <a:r>
              <a:rPr lang="ja-JP" altLang="en-US" sz="1000" dirty="0">
                <a:solidFill>
                  <a:schemeClr val="bg1"/>
                </a:solidFill>
                <a:latin typeface="+mn-ea"/>
                <a:ea typeface="+mn-ea"/>
              </a:rPr>
              <a:t>月分の支払い①</a:t>
            </a:r>
          </a:p>
        </p:txBody>
      </p:sp>
      <p:sp>
        <p:nvSpPr>
          <p:cNvPr id="112" name="正方形/長方形 111">
            <a:extLst>
              <a:ext uri="{FF2B5EF4-FFF2-40B4-BE49-F238E27FC236}">
                <a16:creationId xmlns:a16="http://schemas.microsoft.com/office/drawing/2014/main" id="{5EA0DC78-1DE2-47E3-A73F-8418E00073D8}"/>
              </a:ext>
            </a:extLst>
          </p:cNvPr>
          <p:cNvSpPr/>
          <p:nvPr/>
        </p:nvSpPr>
        <p:spPr>
          <a:xfrm>
            <a:off x="3189288" y="4962525"/>
            <a:ext cx="1804987" cy="40005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latin typeface="+mn-ea"/>
            </a:endParaRPr>
          </a:p>
        </p:txBody>
      </p:sp>
      <p:sp>
        <p:nvSpPr>
          <p:cNvPr id="113" name="テキスト ボックス 112">
            <a:extLst>
              <a:ext uri="{FF2B5EF4-FFF2-40B4-BE49-F238E27FC236}">
                <a16:creationId xmlns:a16="http://schemas.microsoft.com/office/drawing/2014/main" id="{6F39F663-AC2E-45FA-9224-98971D21E565}"/>
              </a:ext>
            </a:extLst>
          </p:cNvPr>
          <p:cNvSpPr txBox="1"/>
          <p:nvPr/>
        </p:nvSpPr>
        <p:spPr>
          <a:xfrm>
            <a:off x="3328988" y="5059363"/>
            <a:ext cx="1562100" cy="2476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000" dirty="0">
                <a:solidFill>
                  <a:schemeClr val="bg1"/>
                </a:solidFill>
                <a:latin typeface="+mn-ea"/>
                <a:ea typeface="+mn-ea"/>
              </a:rPr>
              <a:t>4</a:t>
            </a:r>
            <a:r>
              <a:rPr lang="ja-JP" altLang="en-US" sz="1000" dirty="0">
                <a:solidFill>
                  <a:schemeClr val="bg1"/>
                </a:solidFill>
                <a:latin typeface="+mn-ea"/>
                <a:ea typeface="+mn-ea"/>
              </a:rPr>
              <a:t>月分の支払い②</a:t>
            </a:r>
          </a:p>
        </p:txBody>
      </p:sp>
      <p:sp>
        <p:nvSpPr>
          <p:cNvPr id="114" name="正方形/長方形 113">
            <a:extLst>
              <a:ext uri="{FF2B5EF4-FFF2-40B4-BE49-F238E27FC236}">
                <a16:creationId xmlns:a16="http://schemas.microsoft.com/office/drawing/2014/main" id="{5E7AD641-E186-4A7E-9B3F-C32B3C2B3E24}"/>
              </a:ext>
            </a:extLst>
          </p:cNvPr>
          <p:cNvSpPr/>
          <p:nvPr/>
        </p:nvSpPr>
        <p:spPr>
          <a:xfrm>
            <a:off x="3189288" y="5448300"/>
            <a:ext cx="1804987" cy="40005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latin typeface="+mn-ea"/>
            </a:endParaRPr>
          </a:p>
        </p:txBody>
      </p:sp>
      <p:sp>
        <p:nvSpPr>
          <p:cNvPr id="115" name="テキスト ボックス 114">
            <a:extLst>
              <a:ext uri="{FF2B5EF4-FFF2-40B4-BE49-F238E27FC236}">
                <a16:creationId xmlns:a16="http://schemas.microsoft.com/office/drawing/2014/main" id="{C953CDD1-507C-47C6-AE78-42CA16671886}"/>
              </a:ext>
            </a:extLst>
          </p:cNvPr>
          <p:cNvSpPr txBox="1"/>
          <p:nvPr/>
        </p:nvSpPr>
        <p:spPr>
          <a:xfrm>
            <a:off x="3349625" y="5487988"/>
            <a:ext cx="1470025" cy="2476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000" dirty="0">
                <a:solidFill>
                  <a:schemeClr val="bg1"/>
                </a:solidFill>
                <a:latin typeface="+mn-ea"/>
                <a:ea typeface="+mn-ea"/>
              </a:rPr>
              <a:t>4</a:t>
            </a:r>
            <a:r>
              <a:rPr lang="ja-JP" altLang="en-US" sz="1000" dirty="0">
                <a:solidFill>
                  <a:schemeClr val="bg1"/>
                </a:solidFill>
                <a:latin typeface="+mn-ea"/>
                <a:ea typeface="+mn-ea"/>
              </a:rPr>
              <a:t>月分の支払い③</a:t>
            </a:r>
          </a:p>
        </p:txBody>
      </p:sp>
      <p:sp>
        <p:nvSpPr>
          <p:cNvPr id="38967" name="テキスト ボックス 117">
            <a:extLst>
              <a:ext uri="{FF2B5EF4-FFF2-40B4-BE49-F238E27FC236}">
                <a16:creationId xmlns:a16="http://schemas.microsoft.com/office/drawing/2014/main" id="{EA29E456-0F93-4CC2-8EB4-C2D861A814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62113" y="1695450"/>
            <a:ext cx="70993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ja-JP" altLang="en-US" sz="1200">
                <a:latin typeface="+mn-ea"/>
                <a:ea typeface="+mn-ea"/>
              </a:rPr>
              <a:t>分割払いには、支払いが重なったときの</a:t>
            </a:r>
            <a:r>
              <a:rPr lang="en-US" altLang="ja-JP" sz="1200">
                <a:latin typeface="+mn-ea"/>
                <a:ea typeface="+mn-ea"/>
              </a:rPr>
              <a:t>1</a:t>
            </a:r>
            <a:r>
              <a:rPr lang="ja-JP" altLang="en-US" sz="1200">
                <a:latin typeface="+mn-ea"/>
                <a:ea typeface="+mn-ea"/>
              </a:rPr>
              <a:t>回ごとの支払い額が大きくなるという特徴があります。</a:t>
            </a:r>
            <a:endParaRPr lang="en-US" altLang="ja-JP" sz="1200">
              <a:latin typeface="+mn-ea"/>
              <a:ea typeface="+mn-ea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ja-JP" altLang="en-US" sz="1200">
                <a:latin typeface="+mn-ea"/>
                <a:ea typeface="+mn-ea"/>
              </a:rPr>
              <a:t>一方、リボルビング払いは、支払い額は一定ですが、いつ支払いが終わるか分かりにくいという特徴があります。</a:t>
            </a:r>
          </a:p>
        </p:txBody>
      </p:sp>
      <p:sp>
        <p:nvSpPr>
          <p:cNvPr id="119" name="四角形吹き出し 118">
            <a:extLst>
              <a:ext uri="{FF2B5EF4-FFF2-40B4-BE49-F238E27FC236}">
                <a16:creationId xmlns:a16="http://schemas.microsoft.com/office/drawing/2014/main" id="{18FFF508-974A-4A54-BCB6-C0D8C9879F61}"/>
              </a:ext>
            </a:extLst>
          </p:cNvPr>
          <p:cNvSpPr/>
          <p:nvPr/>
        </p:nvSpPr>
        <p:spPr>
          <a:xfrm>
            <a:off x="5510213" y="5067300"/>
            <a:ext cx="1485900" cy="447675"/>
          </a:xfrm>
          <a:prstGeom prst="wedgeRectCallout">
            <a:avLst>
              <a:gd name="adj1" fmla="val -77777"/>
              <a:gd name="adj2" fmla="val 98670"/>
            </a:avLst>
          </a:prstGeom>
          <a:solidFill>
            <a:schemeClr val="bg1"/>
          </a:solidFill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latin typeface="+mn-ea"/>
            </a:endParaRPr>
          </a:p>
        </p:txBody>
      </p:sp>
      <p:sp>
        <p:nvSpPr>
          <p:cNvPr id="38969" name="テキスト ボックス 119">
            <a:extLst>
              <a:ext uri="{FF2B5EF4-FFF2-40B4-BE49-F238E27FC236}">
                <a16:creationId xmlns:a16="http://schemas.microsoft.com/office/drawing/2014/main" id="{317D984E-E555-49C8-9047-9A0E2C626D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27675" y="5202238"/>
            <a:ext cx="1489075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ja-JP" altLang="en-US" sz="900">
                <a:solidFill>
                  <a:srgbClr val="000000"/>
                </a:solidFill>
                <a:latin typeface="+mn-ea"/>
                <a:ea typeface="+mn-ea"/>
              </a:rPr>
              <a:t>８月に支払いが終了する</a:t>
            </a:r>
          </a:p>
        </p:txBody>
      </p:sp>
      <p:sp>
        <p:nvSpPr>
          <p:cNvPr id="121" name="四角形吹き出し 120">
            <a:extLst>
              <a:ext uri="{FF2B5EF4-FFF2-40B4-BE49-F238E27FC236}">
                <a16:creationId xmlns:a16="http://schemas.microsoft.com/office/drawing/2014/main" id="{0E8237E0-2B70-44C0-BD71-951B0517CBC1}"/>
              </a:ext>
            </a:extLst>
          </p:cNvPr>
          <p:cNvSpPr/>
          <p:nvPr/>
        </p:nvSpPr>
        <p:spPr>
          <a:xfrm>
            <a:off x="836613" y="5991225"/>
            <a:ext cx="2300287" cy="514350"/>
          </a:xfrm>
          <a:prstGeom prst="wedgeRectCallout">
            <a:avLst>
              <a:gd name="adj1" fmla="val 79463"/>
              <a:gd name="adj2" fmla="val 32713"/>
            </a:avLst>
          </a:prstGeom>
          <a:solidFill>
            <a:schemeClr val="bg1"/>
          </a:solidFill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latin typeface="+mn-ea"/>
            </a:endParaRPr>
          </a:p>
        </p:txBody>
      </p:sp>
      <p:sp>
        <p:nvSpPr>
          <p:cNvPr id="38971" name="テキスト ボックス 121">
            <a:extLst>
              <a:ext uri="{FF2B5EF4-FFF2-40B4-BE49-F238E27FC236}">
                <a16:creationId xmlns:a16="http://schemas.microsoft.com/office/drawing/2014/main" id="{908392DE-BB6B-41A2-B3C5-DFA36BDC5B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1063" y="5992813"/>
            <a:ext cx="2193925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ja-JP" altLang="en-US" sz="900">
                <a:solidFill>
                  <a:srgbClr val="000000"/>
                </a:solidFill>
                <a:latin typeface="+mn-ea"/>
                <a:ea typeface="+mn-ea"/>
              </a:rPr>
              <a:t>買い物額の合計は</a:t>
            </a:r>
            <a:r>
              <a:rPr lang="en-US" altLang="ja-JP" sz="900">
                <a:solidFill>
                  <a:srgbClr val="000000"/>
                </a:solidFill>
                <a:latin typeface="+mn-ea"/>
                <a:ea typeface="+mn-ea"/>
              </a:rPr>
              <a:t>21</a:t>
            </a:r>
            <a:r>
              <a:rPr lang="ja-JP" altLang="en-US" sz="900">
                <a:solidFill>
                  <a:srgbClr val="000000"/>
                </a:solidFill>
                <a:latin typeface="+mn-ea"/>
                <a:ea typeface="+mn-ea"/>
              </a:rPr>
              <a:t>万円。</a:t>
            </a:r>
            <a:endParaRPr lang="en-US" altLang="ja-JP" sz="900">
              <a:solidFill>
                <a:srgbClr val="000000"/>
              </a:solidFill>
              <a:latin typeface="+mn-ea"/>
              <a:ea typeface="+mn-ea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ja-JP" sz="900">
                <a:solidFill>
                  <a:srgbClr val="000000"/>
                </a:solidFill>
                <a:latin typeface="+mn-ea"/>
                <a:ea typeface="+mn-ea"/>
              </a:rPr>
              <a:t>21÷2</a:t>
            </a:r>
            <a:r>
              <a:rPr lang="ja-JP" altLang="en-US" sz="900">
                <a:solidFill>
                  <a:srgbClr val="000000"/>
                </a:solidFill>
                <a:latin typeface="+mn-ea"/>
                <a:ea typeface="+mn-ea"/>
              </a:rPr>
              <a:t>＝</a:t>
            </a:r>
            <a:r>
              <a:rPr lang="en-US" altLang="ja-JP" sz="900">
                <a:solidFill>
                  <a:srgbClr val="000000"/>
                </a:solidFill>
                <a:latin typeface="+mn-ea"/>
                <a:ea typeface="+mn-ea"/>
              </a:rPr>
              <a:t>10</a:t>
            </a:r>
            <a:r>
              <a:rPr lang="ja-JP" altLang="en-US" sz="900">
                <a:solidFill>
                  <a:srgbClr val="000000"/>
                </a:solidFill>
                <a:latin typeface="+mn-ea"/>
                <a:ea typeface="+mn-ea"/>
              </a:rPr>
              <a:t>あまり</a:t>
            </a:r>
            <a:r>
              <a:rPr lang="en-US" altLang="ja-JP" sz="900">
                <a:solidFill>
                  <a:srgbClr val="000000"/>
                </a:solidFill>
                <a:latin typeface="+mn-ea"/>
                <a:ea typeface="+mn-ea"/>
              </a:rPr>
              <a:t>1</a:t>
            </a:r>
            <a:r>
              <a:rPr lang="ja-JP" altLang="en-US" sz="900">
                <a:solidFill>
                  <a:srgbClr val="000000"/>
                </a:solidFill>
                <a:latin typeface="+mn-ea"/>
                <a:ea typeface="+mn-ea"/>
              </a:rPr>
              <a:t>、</a:t>
            </a:r>
            <a:r>
              <a:rPr lang="en-US" altLang="ja-JP" sz="900">
                <a:solidFill>
                  <a:srgbClr val="000000"/>
                </a:solidFill>
                <a:latin typeface="+mn-ea"/>
                <a:ea typeface="+mn-ea"/>
              </a:rPr>
              <a:t>11</a:t>
            </a:r>
            <a:r>
              <a:rPr lang="ja-JP" altLang="en-US" sz="900">
                <a:solidFill>
                  <a:srgbClr val="000000"/>
                </a:solidFill>
                <a:latin typeface="+mn-ea"/>
                <a:ea typeface="+mn-ea"/>
              </a:rPr>
              <a:t>回支払うことになる。支払いが終了するのは翌年</a:t>
            </a:r>
            <a:r>
              <a:rPr lang="en-US" altLang="ja-JP" sz="900">
                <a:solidFill>
                  <a:srgbClr val="000000"/>
                </a:solidFill>
                <a:latin typeface="+mn-ea"/>
                <a:ea typeface="+mn-ea"/>
              </a:rPr>
              <a:t>1</a:t>
            </a:r>
            <a:r>
              <a:rPr lang="ja-JP" altLang="en-US" sz="900">
                <a:solidFill>
                  <a:srgbClr val="000000"/>
                </a:solidFill>
                <a:latin typeface="+mn-ea"/>
                <a:ea typeface="+mn-ea"/>
              </a:rPr>
              <a:t>月。</a:t>
            </a:r>
          </a:p>
        </p:txBody>
      </p:sp>
      <p:sp>
        <p:nvSpPr>
          <p:cNvPr id="86" name="正方形/長方形 85">
            <a:extLst>
              <a:ext uri="{FF2B5EF4-FFF2-40B4-BE49-F238E27FC236}">
                <a16:creationId xmlns:a16="http://schemas.microsoft.com/office/drawing/2014/main" id="{82ABD877-B6CC-487C-BAA7-A253DFCA17B0}"/>
              </a:ext>
            </a:extLst>
          </p:cNvPr>
          <p:cNvSpPr/>
          <p:nvPr/>
        </p:nvSpPr>
        <p:spPr>
          <a:xfrm>
            <a:off x="1066800" y="3041650"/>
            <a:ext cx="639763" cy="43973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prstClr val="white"/>
              </a:solidFill>
              <a:latin typeface="+mn-ea"/>
            </a:endParaRPr>
          </a:p>
        </p:txBody>
      </p:sp>
      <p:sp>
        <p:nvSpPr>
          <p:cNvPr id="89" name="テキスト ボックス 88">
            <a:extLst>
              <a:ext uri="{FF2B5EF4-FFF2-40B4-BE49-F238E27FC236}">
                <a16:creationId xmlns:a16="http://schemas.microsoft.com/office/drawing/2014/main" id="{58CD56C1-C2FE-4B40-8A68-58CFC50779A8}"/>
              </a:ext>
            </a:extLst>
          </p:cNvPr>
          <p:cNvSpPr txBox="1"/>
          <p:nvPr/>
        </p:nvSpPr>
        <p:spPr>
          <a:xfrm>
            <a:off x="1120775" y="3017838"/>
            <a:ext cx="908050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2400" dirty="0">
                <a:solidFill>
                  <a:prstClr val="white"/>
                </a:solidFill>
                <a:latin typeface="+mn-ea"/>
                <a:ea typeface="+mn-ea"/>
              </a:rPr>
              <a:t>3</a:t>
            </a:r>
            <a:r>
              <a:rPr lang="ja-JP" altLang="en-US" sz="1200" dirty="0">
                <a:solidFill>
                  <a:prstClr val="white"/>
                </a:solidFill>
                <a:latin typeface="+mn-ea"/>
                <a:ea typeface="+mn-ea"/>
              </a:rPr>
              <a:t>月</a:t>
            </a:r>
          </a:p>
        </p:txBody>
      </p:sp>
      <p:sp>
        <p:nvSpPr>
          <p:cNvPr id="92" name="正方形/長方形 91">
            <a:extLst>
              <a:ext uri="{FF2B5EF4-FFF2-40B4-BE49-F238E27FC236}">
                <a16:creationId xmlns:a16="http://schemas.microsoft.com/office/drawing/2014/main" id="{62D0AF41-1C61-4477-AD45-D08012D2AF8A}"/>
              </a:ext>
            </a:extLst>
          </p:cNvPr>
          <p:cNvSpPr/>
          <p:nvPr/>
        </p:nvSpPr>
        <p:spPr>
          <a:xfrm>
            <a:off x="1066800" y="3517900"/>
            <a:ext cx="639763" cy="43973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prstClr val="white"/>
              </a:solidFill>
              <a:latin typeface="+mn-ea"/>
            </a:endParaRPr>
          </a:p>
        </p:txBody>
      </p:sp>
      <p:sp>
        <p:nvSpPr>
          <p:cNvPr id="94" name="テキスト ボックス 93">
            <a:extLst>
              <a:ext uri="{FF2B5EF4-FFF2-40B4-BE49-F238E27FC236}">
                <a16:creationId xmlns:a16="http://schemas.microsoft.com/office/drawing/2014/main" id="{6CC33C5F-2631-49D0-8115-B64F2B4532CF}"/>
              </a:ext>
            </a:extLst>
          </p:cNvPr>
          <p:cNvSpPr txBox="1"/>
          <p:nvPr/>
        </p:nvSpPr>
        <p:spPr>
          <a:xfrm>
            <a:off x="1120775" y="3494088"/>
            <a:ext cx="908050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2400" dirty="0">
                <a:solidFill>
                  <a:prstClr val="white"/>
                </a:solidFill>
                <a:latin typeface="+mn-ea"/>
                <a:ea typeface="+mn-ea"/>
              </a:rPr>
              <a:t>4</a:t>
            </a:r>
            <a:r>
              <a:rPr lang="ja-JP" altLang="en-US" sz="1200" dirty="0">
                <a:solidFill>
                  <a:prstClr val="white"/>
                </a:solidFill>
                <a:latin typeface="+mn-ea"/>
                <a:ea typeface="+mn-ea"/>
              </a:rPr>
              <a:t>月</a:t>
            </a:r>
          </a:p>
        </p:txBody>
      </p:sp>
      <p:sp>
        <p:nvSpPr>
          <p:cNvPr id="98" name="正方形/長方形 97">
            <a:extLst>
              <a:ext uri="{FF2B5EF4-FFF2-40B4-BE49-F238E27FC236}">
                <a16:creationId xmlns:a16="http://schemas.microsoft.com/office/drawing/2014/main" id="{2D17A8E7-AB97-445D-9291-1730772C72E8}"/>
              </a:ext>
            </a:extLst>
          </p:cNvPr>
          <p:cNvSpPr/>
          <p:nvPr/>
        </p:nvSpPr>
        <p:spPr>
          <a:xfrm>
            <a:off x="1066800" y="3994150"/>
            <a:ext cx="639763" cy="43973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prstClr val="white"/>
              </a:solidFill>
              <a:latin typeface="+mn-ea"/>
            </a:endParaRPr>
          </a:p>
        </p:txBody>
      </p:sp>
      <p:sp>
        <p:nvSpPr>
          <p:cNvPr id="103" name="テキスト ボックス 102">
            <a:extLst>
              <a:ext uri="{FF2B5EF4-FFF2-40B4-BE49-F238E27FC236}">
                <a16:creationId xmlns:a16="http://schemas.microsoft.com/office/drawing/2014/main" id="{6B9D7EE4-68FB-4B78-9572-3739084F632F}"/>
              </a:ext>
            </a:extLst>
          </p:cNvPr>
          <p:cNvSpPr txBox="1"/>
          <p:nvPr/>
        </p:nvSpPr>
        <p:spPr>
          <a:xfrm>
            <a:off x="1120775" y="3970338"/>
            <a:ext cx="908050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2400" dirty="0">
                <a:solidFill>
                  <a:prstClr val="white"/>
                </a:solidFill>
                <a:latin typeface="+mn-ea"/>
                <a:ea typeface="+mn-ea"/>
              </a:rPr>
              <a:t>5</a:t>
            </a:r>
            <a:r>
              <a:rPr lang="ja-JP" altLang="en-US" sz="1200" dirty="0">
                <a:solidFill>
                  <a:prstClr val="white"/>
                </a:solidFill>
                <a:latin typeface="+mn-ea"/>
                <a:ea typeface="+mn-ea"/>
              </a:rPr>
              <a:t>月</a:t>
            </a:r>
          </a:p>
        </p:txBody>
      </p:sp>
      <p:sp>
        <p:nvSpPr>
          <p:cNvPr id="116" name="正方形/長方形 115">
            <a:extLst>
              <a:ext uri="{FF2B5EF4-FFF2-40B4-BE49-F238E27FC236}">
                <a16:creationId xmlns:a16="http://schemas.microsoft.com/office/drawing/2014/main" id="{01154004-7AE0-4A24-B8DB-9A9F7AE89093}"/>
              </a:ext>
            </a:extLst>
          </p:cNvPr>
          <p:cNvSpPr/>
          <p:nvPr/>
        </p:nvSpPr>
        <p:spPr>
          <a:xfrm>
            <a:off x="1066800" y="4470400"/>
            <a:ext cx="639763" cy="43973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prstClr val="white"/>
              </a:solidFill>
              <a:latin typeface="+mn-ea"/>
            </a:endParaRPr>
          </a:p>
        </p:txBody>
      </p:sp>
      <p:sp>
        <p:nvSpPr>
          <p:cNvPr id="117" name="テキスト ボックス 116">
            <a:extLst>
              <a:ext uri="{FF2B5EF4-FFF2-40B4-BE49-F238E27FC236}">
                <a16:creationId xmlns:a16="http://schemas.microsoft.com/office/drawing/2014/main" id="{EFEF820B-9DDF-4887-A8F1-3A9C4E864C8B}"/>
              </a:ext>
            </a:extLst>
          </p:cNvPr>
          <p:cNvSpPr txBox="1"/>
          <p:nvPr/>
        </p:nvSpPr>
        <p:spPr>
          <a:xfrm>
            <a:off x="1120775" y="4446588"/>
            <a:ext cx="908050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2400" dirty="0">
                <a:solidFill>
                  <a:prstClr val="white"/>
                </a:solidFill>
                <a:latin typeface="+mn-ea"/>
                <a:ea typeface="+mn-ea"/>
              </a:rPr>
              <a:t>6</a:t>
            </a:r>
            <a:r>
              <a:rPr lang="ja-JP" altLang="en-US" sz="1200" dirty="0">
                <a:solidFill>
                  <a:prstClr val="white"/>
                </a:solidFill>
                <a:latin typeface="+mn-ea"/>
                <a:ea typeface="+mn-ea"/>
              </a:rPr>
              <a:t>月</a:t>
            </a:r>
          </a:p>
        </p:txBody>
      </p:sp>
      <p:sp>
        <p:nvSpPr>
          <p:cNvPr id="118" name="正方形/長方形 117">
            <a:extLst>
              <a:ext uri="{FF2B5EF4-FFF2-40B4-BE49-F238E27FC236}">
                <a16:creationId xmlns:a16="http://schemas.microsoft.com/office/drawing/2014/main" id="{32811115-B7AC-4EBA-A269-2D5EC1932EAB}"/>
              </a:ext>
            </a:extLst>
          </p:cNvPr>
          <p:cNvSpPr/>
          <p:nvPr/>
        </p:nvSpPr>
        <p:spPr>
          <a:xfrm>
            <a:off x="1069975" y="4956175"/>
            <a:ext cx="639763" cy="43973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prstClr val="white"/>
              </a:solidFill>
              <a:latin typeface="+mn-ea"/>
            </a:endParaRPr>
          </a:p>
        </p:txBody>
      </p:sp>
      <p:sp>
        <p:nvSpPr>
          <p:cNvPr id="120" name="テキスト ボックス 119">
            <a:extLst>
              <a:ext uri="{FF2B5EF4-FFF2-40B4-BE49-F238E27FC236}">
                <a16:creationId xmlns:a16="http://schemas.microsoft.com/office/drawing/2014/main" id="{B19DAE5A-A929-4C8C-9E58-4B7C5AB94CDD}"/>
              </a:ext>
            </a:extLst>
          </p:cNvPr>
          <p:cNvSpPr txBox="1"/>
          <p:nvPr/>
        </p:nvSpPr>
        <p:spPr>
          <a:xfrm>
            <a:off x="1125538" y="4932363"/>
            <a:ext cx="908050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2400" dirty="0">
                <a:solidFill>
                  <a:prstClr val="white"/>
                </a:solidFill>
                <a:latin typeface="+mn-ea"/>
                <a:ea typeface="+mn-ea"/>
              </a:rPr>
              <a:t>7</a:t>
            </a:r>
            <a:r>
              <a:rPr lang="ja-JP" altLang="en-US" sz="1200" dirty="0">
                <a:solidFill>
                  <a:prstClr val="white"/>
                </a:solidFill>
                <a:latin typeface="+mn-ea"/>
                <a:ea typeface="+mn-ea"/>
              </a:rPr>
              <a:t>月</a:t>
            </a:r>
          </a:p>
        </p:txBody>
      </p:sp>
      <p:sp>
        <p:nvSpPr>
          <p:cNvPr id="122" name="正方形/長方形 121">
            <a:extLst>
              <a:ext uri="{FF2B5EF4-FFF2-40B4-BE49-F238E27FC236}">
                <a16:creationId xmlns:a16="http://schemas.microsoft.com/office/drawing/2014/main" id="{8C5C4AAD-8834-4D2B-AB41-67311B64A094}"/>
              </a:ext>
            </a:extLst>
          </p:cNvPr>
          <p:cNvSpPr/>
          <p:nvPr/>
        </p:nvSpPr>
        <p:spPr>
          <a:xfrm>
            <a:off x="1069975" y="5445125"/>
            <a:ext cx="639763" cy="43973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prstClr val="white"/>
              </a:solidFill>
              <a:latin typeface="+mn-ea"/>
            </a:endParaRPr>
          </a:p>
        </p:txBody>
      </p:sp>
      <p:sp>
        <p:nvSpPr>
          <p:cNvPr id="123" name="テキスト ボックス 122">
            <a:extLst>
              <a:ext uri="{FF2B5EF4-FFF2-40B4-BE49-F238E27FC236}">
                <a16:creationId xmlns:a16="http://schemas.microsoft.com/office/drawing/2014/main" id="{A73C5B4D-84AC-4E72-BE08-7D133E3112F6}"/>
              </a:ext>
            </a:extLst>
          </p:cNvPr>
          <p:cNvSpPr txBox="1"/>
          <p:nvPr/>
        </p:nvSpPr>
        <p:spPr>
          <a:xfrm>
            <a:off x="1125538" y="5421313"/>
            <a:ext cx="908050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2400" dirty="0">
                <a:solidFill>
                  <a:prstClr val="white"/>
                </a:solidFill>
                <a:latin typeface="+mn-ea"/>
                <a:ea typeface="+mn-ea"/>
              </a:rPr>
              <a:t>8</a:t>
            </a:r>
            <a:r>
              <a:rPr lang="ja-JP" altLang="en-US" sz="1200" dirty="0">
                <a:solidFill>
                  <a:prstClr val="white"/>
                </a:solidFill>
                <a:latin typeface="+mn-ea"/>
                <a:ea typeface="+mn-ea"/>
              </a:rPr>
              <a:t>月</a:t>
            </a:r>
          </a:p>
        </p:txBody>
      </p:sp>
      <p:sp>
        <p:nvSpPr>
          <p:cNvPr id="72" name="テキスト ボックス 2">
            <a:extLst>
              <a:ext uri="{FF2B5EF4-FFF2-40B4-BE49-F238E27FC236}">
                <a16:creationId xmlns:a16="http://schemas.microsoft.com/office/drawing/2014/main" id="{2AD7053B-9134-43B9-A7A7-E450581184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2313" y="1155700"/>
            <a:ext cx="792162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ja-JP" sz="2800" dirty="0">
                <a:solidFill>
                  <a:srgbClr val="000000"/>
                </a:solidFill>
                <a:latin typeface="+mn-ea"/>
                <a:ea typeface="+mn-ea"/>
              </a:rPr>
              <a:t>33</a:t>
            </a:r>
            <a:endParaRPr lang="ja-JP" altLang="en-US" sz="2800" dirty="0">
              <a:solidFill>
                <a:srgbClr val="000000"/>
              </a:solidFill>
              <a:latin typeface="+mn-ea"/>
              <a:ea typeface="+mn-e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1067</TotalTime>
  <Words>386</Words>
  <Application>Microsoft Office PowerPoint</Application>
  <PresentationFormat>A4 210 x 297 mm</PresentationFormat>
  <Paragraphs>80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6" baseType="lpstr">
      <vt:lpstr>Calibri</vt:lpstr>
      <vt:lpstr>ＭＳ Ｐゴシック</vt:lpstr>
      <vt:lpstr>Arial</vt:lpstr>
      <vt:lpstr>Office ​​テーマ</vt:lpstr>
      <vt:lpstr>PowerPoint プレゼンテーション</vt:lpstr>
      <vt:lpstr>PowerPoint プレゼンテーション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fujiwara</dc:creator>
  <cp:lastModifiedBy>tarou tarou</cp:lastModifiedBy>
  <cp:revision>106</cp:revision>
  <cp:lastPrinted>2016-03-15T06:28:11Z</cp:lastPrinted>
  <dcterms:created xsi:type="dcterms:W3CDTF">2016-03-05T08:43:26Z</dcterms:created>
  <dcterms:modified xsi:type="dcterms:W3CDTF">2021-11-24T16:49:05Z</dcterms:modified>
</cp:coreProperties>
</file>