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DAF02935-0705-40DE-85EE-8697C009FD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88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92673A70-F47F-44E8-949C-EF9C8C0ABF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3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2978B618-9057-4008-83A6-CFED611931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53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2D8A522D-1901-4024-A9B9-6758F0EB7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2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2227A6A2-899A-4AA8-9233-B2946F4072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5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5D746CCC-55A6-4E53-9A48-5CA3475D5E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3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ACEB3D32-A649-42A7-81D0-6C2793A85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A4F09E76-2A3E-4BD7-BEE0-2B93B8D0F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4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703B7FEC-9F3B-46C2-B71E-4E5C73B6E8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69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A058F9C1-8D37-4E39-9B6F-30FB25418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53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5026D98E-3DE0-4FC1-8F2B-4CDEE7B674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E4FA95C4-00B5-4D33-B07F-B5202520EB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C42AAC-1C18-4945-BFA7-ABFCFD44F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8BFCDE-F240-431E-B7CB-6D8B2210289B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3576E6-9D1E-487C-96B7-1A39F34A7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56C919-CD71-4EC4-8B07-C0075EAD5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7D065BD-7C90-49E9-9632-A1AE0E8FD11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テキスト ボックス 1">
            <a:extLst>
              <a:ext uri="{FF2B5EF4-FFF2-40B4-BE49-F238E27FC236}">
                <a16:creationId xmlns:a16="http://schemas.microsoft.com/office/drawing/2014/main" id="{9F727F41-C042-4B48-99BF-058D738D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利用限度額を答えよう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E327F8-C45E-49B9-8E30-8D323181789E}"/>
              </a:ext>
            </a:extLst>
          </p:cNvPr>
          <p:cNvSpPr/>
          <p:nvPr/>
        </p:nvSpPr>
        <p:spPr>
          <a:xfrm>
            <a:off x="1054100" y="3544888"/>
            <a:ext cx="814388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941" name="テキスト ボックス 4">
            <a:extLst>
              <a:ext uri="{FF2B5EF4-FFF2-40B4-BE49-F238E27FC236}">
                <a16:creationId xmlns:a16="http://schemas.microsoft.com/office/drawing/2014/main" id="{1C6C948F-3789-4068-A12B-BD5185CC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513138"/>
            <a:ext cx="908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>
                <a:solidFill>
                  <a:srgbClr val="FFFFFF"/>
                </a:solidFill>
                <a:latin typeface="+mn-ea"/>
                <a:ea typeface="+mn-ea"/>
              </a:rPr>
              <a:t>1</a:t>
            </a:r>
            <a:r>
              <a:rPr lang="ja-JP" altLang="en-US" sz="180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7ABAF0-BFD3-4956-A668-62118E4CA62E}"/>
              </a:ext>
            </a:extLst>
          </p:cNvPr>
          <p:cNvSpPr/>
          <p:nvPr/>
        </p:nvSpPr>
        <p:spPr>
          <a:xfrm>
            <a:off x="1054100" y="5108575"/>
            <a:ext cx="814388" cy="719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943" name="テキスト ボックス 6">
            <a:extLst>
              <a:ext uri="{FF2B5EF4-FFF2-40B4-BE49-F238E27FC236}">
                <a16:creationId xmlns:a16="http://schemas.microsoft.com/office/drawing/2014/main" id="{E70C0850-389E-497F-A979-881B8FD0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076825"/>
            <a:ext cx="90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>
                <a:solidFill>
                  <a:srgbClr val="FFFFFF"/>
                </a:solidFill>
                <a:latin typeface="+mn-ea"/>
                <a:ea typeface="+mn-ea"/>
              </a:rPr>
              <a:t>3</a:t>
            </a:r>
            <a:r>
              <a:rPr lang="ja-JP" altLang="en-US" sz="180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47507BD-7AD4-4667-B8AD-ACC780C2F5CE}"/>
              </a:ext>
            </a:extLst>
          </p:cNvPr>
          <p:cNvSpPr/>
          <p:nvPr/>
        </p:nvSpPr>
        <p:spPr>
          <a:xfrm>
            <a:off x="1935163" y="3544888"/>
            <a:ext cx="990600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EF62C31-803C-4049-B28E-BA3D56C527A2}"/>
              </a:ext>
            </a:extLst>
          </p:cNvPr>
          <p:cNvSpPr/>
          <p:nvPr/>
        </p:nvSpPr>
        <p:spPr>
          <a:xfrm>
            <a:off x="1935163" y="5108575"/>
            <a:ext cx="990600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946" name="テキスト ボックス 9">
            <a:extLst>
              <a:ext uri="{FF2B5EF4-FFF2-40B4-BE49-F238E27FC236}">
                <a16:creationId xmlns:a16="http://schemas.microsoft.com/office/drawing/2014/main" id="{A9C82784-CB28-45EF-939D-C398D7B9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3654425"/>
            <a:ext cx="931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万円を利用</a:t>
            </a:r>
          </a:p>
        </p:txBody>
      </p:sp>
      <p:sp>
        <p:nvSpPr>
          <p:cNvPr id="39947" name="テキスト ボックス 10">
            <a:extLst>
              <a:ext uri="{FF2B5EF4-FFF2-40B4-BE49-F238E27FC236}">
                <a16:creationId xmlns:a16="http://schemas.microsoft.com/office/drawing/2014/main" id="{8A9097F2-7C81-4E08-901E-AC98D523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5218113"/>
            <a:ext cx="933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万円を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支払い</a:t>
            </a:r>
          </a:p>
        </p:txBody>
      </p:sp>
      <p:sp>
        <p:nvSpPr>
          <p:cNvPr id="39948" name="テキスト ボックス 11">
            <a:extLst>
              <a:ext uri="{FF2B5EF4-FFF2-40B4-BE49-F238E27FC236}">
                <a16:creationId xmlns:a16="http://schemas.microsoft.com/office/drawing/2014/main" id="{FA478EE5-6A3D-41DB-8BD9-70D68FCA9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781175"/>
            <a:ext cx="6775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利用限度額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30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万円のカードで、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万円の買い物をし、代金は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回の分割払いにしました。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翌々月の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回目の支払いをしたとき、利用可能な額はあといくらでしょうか。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利用した金額分、マスを塗りつぶして考えましょう。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AD24F4-08FA-46D4-B211-3F1F100E14EF}"/>
              </a:ext>
            </a:extLst>
          </p:cNvPr>
          <p:cNvSpPr txBox="1"/>
          <p:nvPr/>
        </p:nvSpPr>
        <p:spPr>
          <a:xfrm>
            <a:off x="1019175" y="3036888"/>
            <a:ext cx="1825625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利用限度額のイメージ</a:t>
            </a:r>
          </a:p>
        </p:txBody>
      </p:sp>
      <p:sp>
        <p:nvSpPr>
          <p:cNvPr id="39950" name="テキスト ボックス 13">
            <a:extLst>
              <a:ext uri="{FF2B5EF4-FFF2-40B4-BE49-F238E27FC236}">
                <a16:creationId xmlns:a16="http://schemas.microsoft.com/office/drawing/2014/main" id="{80D5EAD5-DAED-49BC-BDEA-D1FD69976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2828925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1" name="テキスト ボックス 14">
            <a:extLst>
              <a:ext uri="{FF2B5EF4-FFF2-40B4-BE49-F238E27FC236}">
                <a16:creationId xmlns:a16="http://schemas.microsoft.com/office/drawing/2014/main" id="{4F208726-DD99-4FE4-9A59-FB7057513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2828925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2" name="テキスト ボックス 15">
            <a:extLst>
              <a:ext uri="{FF2B5EF4-FFF2-40B4-BE49-F238E27FC236}">
                <a16:creationId xmlns:a16="http://schemas.microsoft.com/office/drawing/2014/main" id="{5B62133C-3C08-41A5-80B9-A6101703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2828925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3" name="テキスト ボックス 16">
            <a:extLst>
              <a:ext uri="{FF2B5EF4-FFF2-40B4-BE49-F238E27FC236}">
                <a16:creationId xmlns:a16="http://schemas.microsoft.com/office/drawing/2014/main" id="{0EFA026E-4B59-41B4-AF46-C29472B2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2828925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4" name="テキスト ボックス 17">
            <a:extLst>
              <a:ext uri="{FF2B5EF4-FFF2-40B4-BE49-F238E27FC236}">
                <a16:creationId xmlns:a16="http://schemas.microsoft.com/office/drawing/2014/main" id="{F9B57426-BDFE-435C-B462-7ECFDE49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2828925"/>
            <a:ext cx="371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12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5" name="テキスト ボックス 18">
            <a:extLst>
              <a:ext uri="{FF2B5EF4-FFF2-40B4-BE49-F238E27FC236}">
                <a16:creationId xmlns:a16="http://schemas.microsoft.com/office/drawing/2014/main" id="{62ECB996-7625-4157-8230-C392054C5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28925"/>
            <a:ext cx="46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15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6" name="テキスト ボックス 19">
            <a:extLst>
              <a:ext uri="{FF2B5EF4-FFF2-40B4-BE49-F238E27FC236}">
                <a16:creationId xmlns:a16="http://schemas.microsoft.com/office/drawing/2014/main" id="{EA97DFD0-51D1-4A6B-BB3E-E469F133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8" y="2828925"/>
            <a:ext cx="465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18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7" name="テキスト ボックス 20">
            <a:extLst>
              <a:ext uri="{FF2B5EF4-FFF2-40B4-BE49-F238E27FC236}">
                <a16:creationId xmlns:a16="http://schemas.microsoft.com/office/drawing/2014/main" id="{5EAA0344-311A-46BB-84BF-95DE283F7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2819400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8" name="テキスト ボックス 21">
            <a:extLst>
              <a:ext uri="{FF2B5EF4-FFF2-40B4-BE49-F238E27FC236}">
                <a16:creationId xmlns:a16="http://schemas.microsoft.com/office/drawing/2014/main" id="{937264C0-E2FE-4373-92B7-763D9EB3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28289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24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9" name="テキスト ボックス 22">
            <a:extLst>
              <a:ext uri="{FF2B5EF4-FFF2-40B4-BE49-F238E27FC236}">
                <a16:creationId xmlns:a16="http://schemas.microsoft.com/office/drawing/2014/main" id="{3F3A21DD-E3FB-415B-89E6-FE7EDEAB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28289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27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2311" name="図 23" descr="画面の領域">
            <a:extLst>
              <a:ext uri="{FF2B5EF4-FFF2-40B4-BE49-F238E27FC236}">
                <a16:creationId xmlns:a16="http://schemas.microsoft.com/office/drawing/2014/main" id="{0977E4E3-01E5-404C-B4DE-B8711BD48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3095625"/>
            <a:ext cx="62690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12" name="グループ化 24">
            <a:extLst>
              <a:ext uri="{FF2B5EF4-FFF2-40B4-BE49-F238E27FC236}">
                <a16:creationId xmlns:a16="http://schemas.microsoft.com/office/drawing/2014/main" id="{C27D6C7F-1B57-4D53-BFCA-7280DA7311EA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3541713"/>
            <a:ext cx="6208713" cy="720725"/>
            <a:chOff x="2756535" y="3822228"/>
            <a:chExt cx="6009640" cy="685801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2871801-10CB-4AF8-88B6-8B68D091B10B}"/>
                </a:ext>
              </a:extLst>
            </p:cNvPr>
            <p:cNvSpPr/>
            <p:nvPr/>
          </p:nvSpPr>
          <p:spPr>
            <a:xfrm>
              <a:off x="2756535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07E910E-648B-4CBF-8478-4BC777641BE1}"/>
                </a:ext>
              </a:extLst>
            </p:cNvPr>
            <p:cNvSpPr/>
            <p:nvPr/>
          </p:nvSpPr>
          <p:spPr>
            <a:xfrm>
              <a:off x="336041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CFAC0DE-F84A-4EC3-A3E3-B0883F17BF54}"/>
                </a:ext>
              </a:extLst>
            </p:cNvPr>
            <p:cNvSpPr/>
            <p:nvPr/>
          </p:nvSpPr>
          <p:spPr>
            <a:xfrm>
              <a:off x="396583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2ED82847-BCD0-42EE-9F3F-46044B010B95}"/>
                </a:ext>
              </a:extLst>
            </p:cNvPr>
            <p:cNvSpPr/>
            <p:nvPr/>
          </p:nvSpPr>
          <p:spPr>
            <a:xfrm>
              <a:off x="4568186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277942F-00EB-4364-8D12-3A68137FC9F6}"/>
                </a:ext>
              </a:extLst>
            </p:cNvPr>
            <p:cNvSpPr/>
            <p:nvPr/>
          </p:nvSpPr>
          <p:spPr>
            <a:xfrm>
              <a:off x="5168996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4C0E250F-D91A-4ADA-BD07-F37EC29F058A}"/>
                </a:ext>
              </a:extLst>
            </p:cNvPr>
            <p:cNvSpPr/>
            <p:nvPr/>
          </p:nvSpPr>
          <p:spPr>
            <a:xfrm>
              <a:off x="5766733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68CB139B-0AAC-4A64-B186-1C5E9CBA88BF}"/>
                </a:ext>
              </a:extLst>
            </p:cNvPr>
            <p:cNvSpPr/>
            <p:nvPr/>
          </p:nvSpPr>
          <p:spPr>
            <a:xfrm>
              <a:off x="6366007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F772B59A-5A75-4084-A356-EFDCC65CF52D}"/>
                </a:ext>
              </a:extLst>
            </p:cNvPr>
            <p:cNvSpPr/>
            <p:nvPr/>
          </p:nvSpPr>
          <p:spPr>
            <a:xfrm>
              <a:off x="6966817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570B458-A096-4C89-8DE2-5BF12A7D0EB7}"/>
                </a:ext>
              </a:extLst>
            </p:cNvPr>
            <p:cNvSpPr/>
            <p:nvPr/>
          </p:nvSpPr>
          <p:spPr>
            <a:xfrm>
              <a:off x="7566091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D53582C4-2AC1-4A5D-8660-A12D8404866E}"/>
                </a:ext>
              </a:extLst>
            </p:cNvPr>
            <p:cNvSpPr/>
            <p:nvPr/>
          </p:nvSpPr>
          <p:spPr>
            <a:xfrm>
              <a:off x="8166901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12313" name="グループ化 35">
            <a:extLst>
              <a:ext uri="{FF2B5EF4-FFF2-40B4-BE49-F238E27FC236}">
                <a16:creationId xmlns:a16="http://schemas.microsoft.com/office/drawing/2014/main" id="{74B508EE-B42C-46E6-A14B-18E959755F47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5111750"/>
            <a:ext cx="6208713" cy="701675"/>
            <a:chOff x="2756535" y="3822228"/>
            <a:chExt cx="6009640" cy="685801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6B5CB81E-F7CE-4894-91BB-81CF34C5C067}"/>
                </a:ext>
              </a:extLst>
            </p:cNvPr>
            <p:cNvSpPr/>
            <p:nvPr/>
          </p:nvSpPr>
          <p:spPr>
            <a:xfrm>
              <a:off x="2756535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A05FE232-BC42-4A17-8C0F-C61BB7E64A48}"/>
                </a:ext>
              </a:extLst>
            </p:cNvPr>
            <p:cNvSpPr/>
            <p:nvPr/>
          </p:nvSpPr>
          <p:spPr>
            <a:xfrm>
              <a:off x="336041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2AD07C1-24A6-493C-9598-DD7F3ED6F1FB}"/>
                </a:ext>
              </a:extLst>
            </p:cNvPr>
            <p:cNvSpPr/>
            <p:nvPr/>
          </p:nvSpPr>
          <p:spPr>
            <a:xfrm>
              <a:off x="396583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4639A07-7823-4A2C-B5CA-2FE1BE44683A}"/>
                </a:ext>
              </a:extLst>
            </p:cNvPr>
            <p:cNvSpPr/>
            <p:nvPr/>
          </p:nvSpPr>
          <p:spPr>
            <a:xfrm>
              <a:off x="4568186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9B5F505D-5B17-4BF2-8A8D-80D4A4735015}"/>
                </a:ext>
              </a:extLst>
            </p:cNvPr>
            <p:cNvSpPr/>
            <p:nvPr/>
          </p:nvSpPr>
          <p:spPr>
            <a:xfrm>
              <a:off x="5168996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236406D-57FB-4253-9AE3-C6D87BCD25F1}"/>
                </a:ext>
              </a:extLst>
            </p:cNvPr>
            <p:cNvSpPr/>
            <p:nvPr/>
          </p:nvSpPr>
          <p:spPr>
            <a:xfrm>
              <a:off x="5766733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7D047473-E81C-4D9B-8B60-1ED94C8FAC83}"/>
                </a:ext>
              </a:extLst>
            </p:cNvPr>
            <p:cNvSpPr/>
            <p:nvPr/>
          </p:nvSpPr>
          <p:spPr>
            <a:xfrm>
              <a:off x="6366007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4E02A5BA-416B-428F-BEE9-D413B280BE87}"/>
                </a:ext>
              </a:extLst>
            </p:cNvPr>
            <p:cNvSpPr/>
            <p:nvPr/>
          </p:nvSpPr>
          <p:spPr>
            <a:xfrm>
              <a:off x="6966817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1B7356E2-F687-4F74-9B4C-5B153C135287}"/>
                </a:ext>
              </a:extLst>
            </p:cNvPr>
            <p:cNvSpPr/>
            <p:nvPr/>
          </p:nvSpPr>
          <p:spPr>
            <a:xfrm>
              <a:off x="7566091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CF37A395-52B7-41CA-A9CA-F7DEF70CD2DD}"/>
                </a:ext>
              </a:extLst>
            </p:cNvPr>
            <p:cNvSpPr/>
            <p:nvPr/>
          </p:nvSpPr>
          <p:spPr>
            <a:xfrm>
              <a:off x="8166901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9963" name="テキスト ボックス 46">
            <a:extLst>
              <a:ext uri="{FF2B5EF4-FFF2-40B4-BE49-F238E27FC236}">
                <a16:creationId xmlns:a16="http://schemas.microsoft.com/office/drawing/2014/main" id="{4A8ED69A-A4D0-4EE6-812E-F8ABBFD66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588" y="2828925"/>
            <a:ext cx="465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64" name="テキスト ボックス 47">
            <a:extLst>
              <a:ext uri="{FF2B5EF4-FFF2-40B4-BE49-F238E27FC236}">
                <a16:creationId xmlns:a16="http://schemas.microsoft.com/office/drawing/2014/main" id="{8EF49290-14C6-495E-A0FB-5A57A4D49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3248025"/>
            <a:ext cx="825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（万円）</a:t>
            </a:r>
          </a:p>
        </p:txBody>
      </p:sp>
      <p:sp>
        <p:nvSpPr>
          <p:cNvPr id="39965" name="テキスト ボックス 48">
            <a:extLst>
              <a:ext uri="{FF2B5EF4-FFF2-40B4-BE49-F238E27FC236}">
                <a16:creationId xmlns:a16="http://schemas.microsoft.com/office/drawing/2014/main" id="{2D433348-0F20-4664-8F5A-E8E4CFB5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5972175"/>
            <a:ext cx="2446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solidFill>
                  <a:srgbClr val="000000"/>
                </a:solidFill>
                <a:latin typeface="+mn-ea"/>
                <a:ea typeface="+mn-ea"/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  <a:latin typeface="+mn-ea"/>
                <a:ea typeface="+mn-ea"/>
              </a:rPr>
              <a:t>金利や手数料は考慮しないものとします。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D1BA324-56CF-4957-B49E-DFC108CE8829}"/>
              </a:ext>
            </a:extLst>
          </p:cNvPr>
          <p:cNvSpPr/>
          <p:nvPr/>
        </p:nvSpPr>
        <p:spPr>
          <a:xfrm>
            <a:off x="1068388" y="4319588"/>
            <a:ext cx="812800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967" name="テキスト ボックス 4">
            <a:extLst>
              <a:ext uri="{FF2B5EF4-FFF2-40B4-BE49-F238E27FC236}">
                <a16:creationId xmlns:a16="http://schemas.microsoft.com/office/drawing/2014/main" id="{52F77107-6181-4412-B12E-F224AE67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4287838"/>
            <a:ext cx="90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>
                <a:solidFill>
                  <a:srgbClr val="FFFFFF"/>
                </a:solidFill>
                <a:latin typeface="+mn-ea"/>
                <a:ea typeface="+mn-ea"/>
              </a:rPr>
              <a:t>2</a:t>
            </a:r>
            <a:r>
              <a:rPr lang="ja-JP" altLang="en-US" sz="180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grpSp>
        <p:nvGrpSpPr>
          <p:cNvPr id="12319" name="グループ化 24">
            <a:extLst>
              <a:ext uri="{FF2B5EF4-FFF2-40B4-BE49-F238E27FC236}">
                <a16:creationId xmlns:a16="http://schemas.microsoft.com/office/drawing/2014/main" id="{0B3D1F70-ED4C-4CC1-9C0A-2A4031ABC3CC}"/>
              </a:ext>
            </a:extLst>
          </p:cNvPr>
          <p:cNvGrpSpPr>
            <a:grpSpLocks/>
          </p:cNvGrpSpPr>
          <p:nvPr/>
        </p:nvGrpSpPr>
        <p:grpSpPr bwMode="auto">
          <a:xfrm>
            <a:off x="3019425" y="4329113"/>
            <a:ext cx="6208713" cy="720725"/>
            <a:chOff x="2756535" y="3822228"/>
            <a:chExt cx="6009640" cy="685801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FDF51F3-3198-4B50-A91F-17C55F61EE63}"/>
                </a:ext>
              </a:extLst>
            </p:cNvPr>
            <p:cNvSpPr/>
            <p:nvPr/>
          </p:nvSpPr>
          <p:spPr>
            <a:xfrm>
              <a:off x="2756535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21A9B6F1-E3F3-4339-8BAB-AF9109F85AD3}"/>
                </a:ext>
              </a:extLst>
            </p:cNvPr>
            <p:cNvSpPr/>
            <p:nvPr/>
          </p:nvSpPr>
          <p:spPr>
            <a:xfrm>
              <a:off x="336041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A3E96367-A000-4A2C-ADA9-2BAC676D7150}"/>
                </a:ext>
              </a:extLst>
            </p:cNvPr>
            <p:cNvSpPr/>
            <p:nvPr/>
          </p:nvSpPr>
          <p:spPr>
            <a:xfrm>
              <a:off x="396583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662E2BDB-3C09-4635-9B32-D32806460635}"/>
                </a:ext>
              </a:extLst>
            </p:cNvPr>
            <p:cNvSpPr/>
            <p:nvPr/>
          </p:nvSpPr>
          <p:spPr>
            <a:xfrm>
              <a:off x="4568186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59D60F53-71EF-48F7-8668-150C12A824FB}"/>
                </a:ext>
              </a:extLst>
            </p:cNvPr>
            <p:cNvSpPr/>
            <p:nvPr/>
          </p:nvSpPr>
          <p:spPr>
            <a:xfrm>
              <a:off x="5168996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884741F3-43FE-48F9-AFE0-EC325C0890E7}"/>
                </a:ext>
              </a:extLst>
            </p:cNvPr>
            <p:cNvSpPr/>
            <p:nvPr/>
          </p:nvSpPr>
          <p:spPr>
            <a:xfrm>
              <a:off x="5766733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398B394D-B80C-4264-B66F-A258A237865F}"/>
                </a:ext>
              </a:extLst>
            </p:cNvPr>
            <p:cNvSpPr/>
            <p:nvPr/>
          </p:nvSpPr>
          <p:spPr>
            <a:xfrm>
              <a:off x="6366007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676A4EAD-18A7-4D39-BB99-3C1F5447A6F4}"/>
                </a:ext>
              </a:extLst>
            </p:cNvPr>
            <p:cNvSpPr/>
            <p:nvPr/>
          </p:nvSpPr>
          <p:spPr>
            <a:xfrm>
              <a:off x="6966817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A5F36FF4-5752-4E64-8F46-BE6BAC9EB989}"/>
                </a:ext>
              </a:extLst>
            </p:cNvPr>
            <p:cNvSpPr/>
            <p:nvPr/>
          </p:nvSpPr>
          <p:spPr>
            <a:xfrm>
              <a:off x="7566091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AFA5E07E-4DB2-4726-9711-7A3FC5F59B8B}"/>
                </a:ext>
              </a:extLst>
            </p:cNvPr>
            <p:cNvSpPr/>
            <p:nvPr/>
          </p:nvSpPr>
          <p:spPr>
            <a:xfrm>
              <a:off x="8166901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65" name="テキスト ボックス 2">
            <a:extLst>
              <a:ext uri="{FF2B5EF4-FFF2-40B4-BE49-F238E27FC236}">
                <a16:creationId xmlns:a16="http://schemas.microsoft.com/office/drawing/2014/main" id="{12CB0287-906B-420C-BE91-6FA7FBE7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144588"/>
            <a:ext cx="790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34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テキスト ボックス 1">
            <a:extLst>
              <a:ext uri="{FF2B5EF4-FFF2-40B4-BE49-F238E27FC236}">
                <a16:creationId xmlns:a16="http://schemas.microsoft.com/office/drawing/2014/main" id="{DA21EB9C-60EC-4604-8146-16AD21CD5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利用限度額を答えよう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660BA7B-97B1-4743-8A29-C1AC380D2C99}"/>
              </a:ext>
            </a:extLst>
          </p:cNvPr>
          <p:cNvSpPr/>
          <p:nvPr/>
        </p:nvSpPr>
        <p:spPr>
          <a:xfrm>
            <a:off x="776288" y="3230563"/>
            <a:ext cx="812800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965" name="テキスト ボックス 4">
            <a:extLst>
              <a:ext uri="{FF2B5EF4-FFF2-40B4-BE49-F238E27FC236}">
                <a16:creationId xmlns:a16="http://schemas.microsoft.com/office/drawing/2014/main" id="{87DD42F7-364D-4ECB-83CA-31CE5BC1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198813"/>
            <a:ext cx="908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>
                <a:solidFill>
                  <a:srgbClr val="FFFFFF"/>
                </a:solidFill>
                <a:latin typeface="+mn-ea"/>
                <a:ea typeface="+mn-ea"/>
              </a:rPr>
              <a:t>1</a:t>
            </a:r>
            <a:r>
              <a:rPr lang="ja-JP" altLang="en-US" sz="180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9A6E94-E92A-413B-B802-7F1BA544462B}"/>
              </a:ext>
            </a:extLst>
          </p:cNvPr>
          <p:cNvSpPr/>
          <p:nvPr/>
        </p:nvSpPr>
        <p:spPr>
          <a:xfrm>
            <a:off x="776288" y="5226050"/>
            <a:ext cx="812800" cy="719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967" name="テキスト ボックス 6">
            <a:extLst>
              <a:ext uri="{FF2B5EF4-FFF2-40B4-BE49-F238E27FC236}">
                <a16:creationId xmlns:a16="http://schemas.microsoft.com/office/drawing/2014/main" id="{77AD9030-E459-4D32-AF49-45939C0D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5194300"/>
            <a:ext cx="90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 dirty="0">
                <a:solidFill>
                  <a:srgbClr val="FFFFFF"/>
                </a:solidFill>
                <a:latin typeface="+mn-ea"/>
                <a:ea typeface="+mn-ea"/>
              </a:rPr>
              <a:t>3</a:t>
            </a:r>
            <a:r>
              <a:rPr lang="ja-JP" altLang="en-US" sz="1800" dirty="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7C0455-6C51-4B4A-A144-51055F0BD2C5}"/>
              </a:ext>
            </a:extLst>
          </p:cNvPr>
          <p:cNvSpPr/>
          <p:nvPr/>
        </p:nvSpPr>
        <p:spPr>
          <a:xfrm>
            <a:off x="1655763" y="3230563"/>
            <a:ext cx="990600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FD1049C-77DA-448A-A208-E87874C4C434}"/>
              </a:ext>
            </a:extLst>
          </p:cNvPr>
          <p:cNvSpPr/>
          <p:nvPr/>
        </p:nvSpPr>
        <p:spPr>
          <a:xfrm>
            <a:off x="1655763" y="5226050"/>
            <a:ext cx="990600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970" name="テキスト ボックス 9">
            <a:extLst>
              <a:ext uri="{FF2B5EF4-FFF2-40B4-BE49-F238E27FC236}">
                <a16:creationId xmlns:a16="http://schemas.microsoft.com/office/drawing/2014/main" id="{0EEFC1ED-DED6-453B-B559-D1AE19B2A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3340100"/>
            <a:ext cx="933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万円を利用</a:t>
            </a:r>
          </a:p>
        </p:txBody>
      </p:sp>
      <p:sp>
        <p:nvSpPr>
          <p:cNvPr id="40971" name="テキスト ボックス 10">
            <a:extLst>
              <a:ext uri="{FF2B5EF4-FFF2-40B4-BE49-F238E27FC236}">
                <a16:creationId xmlns:a16="http://schemas.microsoft.com/office/drawing/2014/main" id="{9160E31D-A2B1-47AD-8318-F0A56CA8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5335588"/>
            <a:ext cx="931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万円を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支払い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0374E3-2C49-4878-84AE-CF02D55C04B5}"/>
              </a:ext>
            </a:extLst>
          </p:cNvPr>
          <p:cNvSpPr txBox="1"/>
          <p:nvPr/>
        </p:nvSpPr>
        <p:spPr>
          <a:xfrm>
            <a:off x="741363" y="2808288"/>
            <a:ext cx="1824037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利用限度額のイメージ</a:t>
            </a:r>
          </a:p>
        </p:txBody>
      </p:sp>
      <p:sp>
        <p:nvSpPr>
          <p:cNvPr id="40973" name="テキスト ボックス 12">
            <a:extLst>
              <a:ext uri="{FF2B5EF4-FFF2-40B4-BE49-F238E27FC236}">
                <a16:creationId xmlns:a16="http://schemas.microsoft.com/office/drawing/2014/main" id="{D33D8AB6-1160-4423-B05F-6AEED4AC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2600325"/>
            <a:ext cx="31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4" name="テキスト ボックス 13">
            <a:extLst>
              <a:ext uri="{FF2B5EF4-FFF2-40B4-BE49-F238E27FC236}">
                <a16:creationId xmlns:a16="http://schemas.microsoft.com/office/drawing/2014/main" id="{65DF801C-8276-4788-854B-BC93E660A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8" y="2600325"/>
            <a:ext cx="31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5" name="テキスト ボックス 14">
            <a:extLst>
              <a:ext uri="{FF2B5EF4-FFF2-40B4-BE49-F238E27FC236}">
                <a16:creationId xmlns:a16="http://schemas.microsoft.com/office/drawing/2014/main" id="{17DD7865-064C-47CB-912A-3AFC62C7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2600325"/>
            <a:ext cx="31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6" name="テキスト ボックス 15">
            <a:extLst>
              <a:ext uri="{FF2B5EF4-FFF2-40B4-BE49-F238E27FC236}">
                <a16:creationId xmlns:a16="http://schemas.microsoft.com/office/drawing/2014/main" id="{16D68482-AFC4-4F20-BA42-B4C459E53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2600325"/>
            <a:ext cx="31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7" name="テキスト ボックス 16">
            <a:extLst>
              <a:ext uri="{FF2B5EF4-FFF2-40B4-BE49-F238E27FC236}">
                <a16:creationId xmlns:a16="http://schemas.microsoft.com/office/drawing/2014/main" id="{64595AA9-828D-486E-AC05-81FA3C37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2600325"/>
            <a:ext cx="371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12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8" name="テキスト ボックス 17">
            <a:extLst>
              <a:ext uri="{FF2B5EF4-FFF2-40B4-BE49-F238E27FC236}">
                <a16:creationId xmlns:a16="http://schemas.microsoft.com/office/drawing/2014/main" id="{E55A5C71-D76A-47B6-8C6E-68DFC6BA2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88" y="26003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15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9" name="テキスト ボックス 18">
            <a:extLst>
              <a:ext uri="{FF2B5EF4-FFF2-40B4-BE49-F238E27FC236}">
                <a16:creationId xmlns:a16="http://schemas.microsoft.com/office/drawing/2014/main" id="{45A80D12-4BF9-4687-A259-E33D63899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26003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18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80" name="テキスト ボックス 19">
            <a:extLst>
              <a:ext uri="{FF2B5EF4-FFF2-40B4-BE49-F238E27FC236}">
                <a16:creationId xmlns:a16="http://schemas.microsoft.com/office/drawing/2014/main" id="{66735B0E-FB82-4D0F-8B12-C53371B58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2590800"/>
            <a:ext cx="46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81" name="テキスト ボックス 20">
            <a:extLst>
              <a:ext uri="{FF2B5EF4-FFF2-40B4-BE49-F238E27FC236}">
                <a16:creationId xmlns:a16="http://schemas.microsoft.com/office/drawing/2014/main" id="{C082893B-6008-4877-A163-E05C289A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2600325"/>
            <a:ext cx="46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24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82" name="テキスト ボックス 21">
            <a:extLst>
              <a:ext uri="{FF2B5EF4-FFF2-40B4-BE49-F238E27FC236}">
                <a16:creationId xmlns:a16="http://schemas.microsoft.com/office/drawing/2014/main" id="{4B7EB690-794C-488B-81B7-17A65460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538" y="2600325"/>
            <a:ext cx="465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27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3334" name="図 22" descr="画面の領域">
            <a:extLst>
              <a:ext uri="{FF2B5EF4-FFF2-40B4-BE49-F238E27FC236}">
                <a16:creationId xmlns:a16="http://schemas.microsoft.com/office/drawing/2014/main" id="{428E0C71-F127-4B61-8DE6-5B890F83E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867025"/>
            <a:ext cx="62690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0E8DC99-9469-4C3C-A224-9DAB4CFBD546}"/>
              </a:ext>
            </a:extLst>
          </p:cNvPr>
          <p:cNvSpPr/>
          <p:nvPr/>
        </p:nvSpPr>
        <p:spPr>
          <a:xfrm>
            <a:off x="2727325" y="3227388"/>
            <a:ext cx="620713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96A925D-2C4E-4FEB-BBDE-BBAEDFE69B43}"/>
              </a:ext>
            </a:extLst>
          </p:cNvPr>
          <p:cNvSpPr/>
          <p:nvPr/>
        </p:nvSpPr>
        <p:spPr>
          <a:xfrm>
            <a:off x="3351213" y="3227388"/>
            <a:ext cx="622300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264E28E-2CE4-4EC6-B9DD-ADC6984353CA}"/>
              </a:ext>
            </a:extLst>
          </p:cNvPr>
          <p:cNvSpPr/>
          <p:nvPr/>
        </p:nvSpPr>
        <p:spPr>
          <a:xfrm>
            <a:off x="3978275" y="3227388"/>
            <a:ext cx="619125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F4CF3B2-7C60-4DCD-A82E-F79EE2224233}"/>
              </a:ext>
            </a:extLst>
          </p:cNvPr>
          <p:cNvSpPr/>
          <p:nvPr/>
        </p:nvSpPr>
        <p:spPr>
          <a:xfrm>
            <a:off x="4598988" y="32273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7ED601-4D4E-4C8D-879E-557E078833EB}"/>
              </a:ext>
            </a:extLst>
          </p:cNvPr>
          <p:cNvSpPr/>
          <p:nvPr/>
        </p:nvSpPr>
        <p:spPr>
          <a:xfrm>
            <a:off x="5219700" y="3227388"/>
            <a:ext cx="620713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B0D2EB9-AC18-461F-9433-FC7D93BA4CCE}"/>
              </a:ext>
            </a:extLst>
          </p:cNvPr>
          <p:cNvSpPr/>
          <p:nvPr/>
        </p:nvSpPr>
        <p:spPr>
          <a:xfrm>
            <a:off x="5837238" y="32273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49DB0A7-E467-4BA0-AFB6-787EEEB8B60D}"/>
              </a:ext>
            </a:extLst>
          </p:cNvPr>
          <p:cNvSpPr/>
          <p:nvPr/>
        </p:nvSpPr>
        <p:spPr>
          <a:xfrm>
            <a:off x="6456363" y="3227388"/>
            <a:ext cx="620712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D7AB2C4-0BA6-4144-864D-7DEFC601A682}"/>
              </a:ext>
            </a:extLst>
          </p:cNvPr>
          <p:cNvSpPr/>
          <p:nvPr/>
        </p:nvSpPr>
        <p:spPr>
          <a:xfrm>
            <a:off x="7077075" y="32273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F868902-B1BC-49FB-986B-75A660104555}"/>
              </a:ext>
            </a:extLst>
          </p:cNvPr>
          <p:cNvSpPr/>
          <p:nvPr/>
        </p:nvSpPr>
        <p:spPr>
          <a:xfrm>
            <a:off x="7696200" y="3227388"/>
            <a:ext cx="620713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DF2E1A5-75D4-4D0A-A832-0F0F1DDF0E6E}"/>
              </a:ext>
            </a:extLst>
          </p:cNvPr>
          <p:cNvSpPr/>
          <p:nvPr/>
        </p:nvSpPr>
        <p:spPr>
          <a:xfrm>
            <a:off x="8316913" y="32273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495D934-A5A3-410C-8647-DDDC1613A0B1}"/>
              </a:ext>
            </a:extLst>
          </p:cNvPr>
          <p:cNvSpPr/>
          <p:nvPr/>
        </p:nvSpPr>
        <p:spPr>
          <a:xfrm>
            <a:off x="2727325" y="5229225"/>
            <a:ext cx="620713" cy="7016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5D6B26C-8C7F-4967-B874-CD8D1311D450}"/>
              </a:ext>
            </a:extLst>
          </p:cNvPr>
          <p:cNvSpPr/>
          <p:nvPr/>
        </p:nvSpPr>
        <p:spPr>
          <a:xfrm>
            <a:off x="3351213" y="5229225"/>
            <a:ext cx="622300" cy="7016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31615F9-E965-4029-AF04-8DA98EF3C0A3}"/>
              </a:ext>
            </a:extLst>
          </p:cNvPr>
          <p:cNvSpPr/>
          <p:nvPr/>
        </p:nvSpPr>
        <p:spPr>
          <a:xfrm>
            <a:off x="3992563" y="5229225"/>
            <a:ext cx="619125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05BAE28-51DC-4068-B6A0-8486F98A412E}"/>
              </a:ext>
            </a:extLst>
          </p:cNvPr>
          <p:cNvSpPr/>
          <p:nvPr/>
        </p:nvSpPr>
        <p:spPr>
          <a:xfrm>
            <a:off x="4598988" y="5229225"/>
            <a:ext cx="619125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5F49C91-C0D2-495B-831C-B278C739E3F3}"/>
              </a:ext>
            </a:extLst>
          </p:cNvPr>
          <p:cNvSpPr/>
          <p:nvPr/>
        </p:nvSpPr>
        <p:spPr>
          <a:xfrm>
            <a:off x="5219700" y="5229225"/>
            <a:ext cx="620713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89BEEED-4E35-4192-B4F0-20A0EC37B284}"/>
              </a:ext>
            </a:extLst>
          </p:cNvPr>
          <p:cNvSpPr/>
          <p:nvPr/>
        </p:nvSpPr>
        <p:spPr>
          <a:xfrm>
            <a:off x="5837238" y="5229225"/>
            <a:ext cx="619125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42341E8-96B6-464C-BDA2-6D78F9C14AAD}"/>
              </a:ext>
            </a:extLst>
          </p:cNvPr>
          <p:cNvSpPr/>
          <p:nvPr/>
        </p:nvSpPr>
        <p:spPr>
          <a:xfrm>
            <a:off x="6456363" y="5229225"/>
            <a:ext cx="620712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508EACA-D934-4FE3-B52D-6407268226BD}"/>
              </a:ext>
            </a:extLst>
          </p:cNvPr>
          <p:cNvSpPr/>
          <p:nvPr/>
        </p:nvSpPr>
        <p:spPr>
          <a:xfrm>
            <a:off x="7077075" y="5229225"/>
            <a:ext cx="619125" cy="7016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1B38B91-0D1E-4539-9F19-001DBD88C9E1}"/>
              </a:ext>
            </a:extLst>
          </p:cNvPr>
          <p:cNvSpPr/>
          <p:nvPr/>
        </p:nvSpPr>
        <p:spPr>
          <a:xfrm>
            <a:off x="7696200" y="5229225"/>
            <a:ext cx="620713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F7121A0-503B-460D-A599-E0B072F970F8}"/>
              </a:ext>
            </a:extLst>
          </p:cNvPr>
          <p:cNvSpPr/>
          <p:nvPr/>
        </p:nvSpPr>
        <p:spPr>
          <a:xfrm>
            <a:off x="8316913" y="5229225"/>
            <a:ext cx="619125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004" name="テキスト ボックス 43">
            <a:extLst>
              <a:ext uri="{FF2B5EF4-FFF2-40B4-BE49-F238E27FC236}">
                <a16:creationId xmlns:a16="http://schemas.microsoft.com/office/drawing/2014/main" id="{3649B32C-BDC4-480D-9A3D-3CB1A1BB5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75" y="26003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1005" name="テキスト ボックス 44">
            <a:extLst>
              <a:ext uri="{FF2B5EF4-FFF2-40B4-BE49-F238E27FC236}">
                <a16:creationId xmlns:a16="http://schemas.microsoft.com/office/drawing/2014/main" id="{2CEFAA82-56F8-48CE-B8AF-FAFE31226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3019425"/>
            <a:ext cx="825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（万円）</a:t>
            </a:r>
          </a:p>
        </p:txBody>
      </p:sp>
      <p:sp>
        <p:nvSpPr>
          <p:cNvPr id="41006" name="テキスト ボックス 45">
            <a:extLst>
              <a:ext uri="{FF2B5EF4-FFF2-40B4-BE49-F238E27FC236}">
                <a16:creationId xmlns:a16="http://schemas.microsoft.com/office/drawing/2014/main" id="{76FC1C83-B6E2-4091-99AA-4149256E8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4054475"/>
            <a:ext cx="2851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利用可能な額（</a:t>
            </a:r>
            <a:r>
              <a:rPr lang="en-US" altLang="ja-JP" sz="100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万円－</a:t>
            </a:r>
            <a:r>
              <a:rPr lang="en-US" altLang="ja-JP" sz="100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万円＝</a:t>
            </a:r>
            <a:r>
              <a:rPr lang="en-US" altLang="ja-JP" sz="1000">
                <a:solidFill>
                  <a:srgbClr val="FF0000"/>
                </a:solidFill>
                <a:latin typeface="+mn-ea"/>
                <a:ea typeface="+mn-ea"/>
              </a:rPr>
              <a:t>21</a:t>
            </a: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万円）</a:t>
            </a:r>
            <a:endParaRPr lang="en-US" altLang="ja-JP" sz="10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7" name="左大かっこ 46">
            <a:extLst>
              <a:ext uri="{FF2B5EF4-FFF2-40B4-BE49-F238E27FC236}">
                <a16:creationId xmlns:a16="http://schemas.microsoft.com/office/drawing/2014/main" id="{002419A5-CFB1-4B8E-BA1F-EF816DA8DF8D}"/>
              </a:ext>
            </a:extLst>
          </p:cNvPr>
          <p:cNvSpPr/>
          <p:nvPr/>
        </p:nvSpPr>
        <p:spPr>
          <a:xfrm rot="16200000">
            <a:off x="6706394" y="1828007"/>
            <a:ext cx="109537" cy="434975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8" name="左大かっこ 47">
            <a:extLst>
              <a:ext uri="{FF2B5EF4-FFF2-40B4-BE49-F238E27FC236}">
                <a16:creationId xmlns:a16="http://schemas.microsoft.com/office/drawing/2014/main" id="{AEA14130-22BC-4EDF-976E-515C36D9F917}"/>
              </a:ext>
            </a:extLst>
          </p:cNvPr>
          <p:cNvSpPr/>
          <p:nvPr/>
        </p:nvSpPr>
        <p:spPr>
          <a:xfrm rot="16200000">
            <a:off x="3617913" y="3068638"/>
            <a:ext cx="109537" cy="1868487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009" name="テキスト ボックス 48">
            <a:extLst>
              <a:ext uri="{FF2B5EF4-FFF2-40B4-BE49-F238E27FC236}">
                <a16:creationId xmlns:a16="http://schemas.microsoft.com/office/drawing/2014/main" id="{665DCB55-0E45-4806-AC69-B03F9AF81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4044950"/>
            <a:ext cx="158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利用した額</a:t>
            </a:r>
            <a:r>
              <a:rPr lang="en-US" altLang="ja-JP" sz="100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万円</a:t>
            </a:r>
            <a:endParaRPr lang="en-US" altLang="ja-JP" sz="10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0" name="左大かっこ 49">
            <a:extLst>
              <a:ext uri="{FF2B5EF4-FFF2-40B4-BE49-F238E27FC236}">
                <a16:creationId xmlns:a16="http://schemas.microsoft.com/office/drawing/2014/main" id="{9D937C53-EB23-41CE-B92D-A97C5A7F2015}"/>
              </a:ext>
            </a:extLst>
          </p:cNvPr>
          <p:cNvSpPr/>
          <p:nvPr/>
        </p:nvSpPr>
        <p:spPr>
          <a:xfrm rot="16200000">
            <a:off x="6394450" y="3517901"/>
            <a:ext cx="122237" cy="4957762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011" name="テキスト ボックス 50">
            <a:extLst>
              <a:ext uri="{FF2B5EF4-FFF2-40B4-BE49-F238E27FC236}">
                <a16:creationId xmlns:a16="http://schemas.microsoft.com/office/drawing/2014/main" id="{A48E23E5-6ED8-4544-9198-B9E290E6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6064250"/>
            <a:ext cx="3536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利用可能な額（</a:t>
            </a: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万円－</a:t>
            </a: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万円＋</a:t>
            </a: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万円＝</a:t>
            </a: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24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万円）</a:t>
            </a:r>
            <a:endParaRPr lang="en-US" altLang="ja-JP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012" name="テキスト ボックス 51">
            <a:extLst>
              <a:ext uri="{FF2B5EF4-FFF2-40B4-BE49-F238E27FC236}">
                <a16:creationId xmlns:a16="http://schemas.microsoft.com/office/drawing/2014/main" id="{EB161615-7A3F-4E5F-9F80-7B6A7902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6273800"/>
            <a:ext cx="300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3 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万円返済したので、その分利用可能になる</a:t>
            </a:r>
            <a:endParaRPr lang="en-US" altLang="ja-JP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3" name="左大かっこ 52">
            <a:extLst>
              <a:ext uri="{FF2B5EF4-FFF2-40B4-BE49-F238E27FC236}">
                <a16:creationId xmlns:a16="http://schemas.microsoft.com/office/drawing/2014/main" id="{8AA2DB88-09B4-4911-8B87-5CA83827752D}"/>
              </a:ext>
            </a:extLst>
          </p:cNvPr>
          <p:cNvSpPr/>
          <p:nvPr/>
        </p:nvSpPr>
        <p:spPr>
          <a:xfrm rot="16200000">
            <a:off x="4183857" y="5739606"/>
            <a:ext cx="215900" cy="598487"/>
          </a:xfrm>
          <a:prstGeom prst="leftBracket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5465BB14-FB91-4E9B-81C6-9B86C6811457}"/>
              </a:ext>
            </a:extLst>
          </p:cNvPr>
          <p:cNvCxnSpPr>
            <a:stCxn id="53" idx="1"/>
          </p:cNvCxnSpPr>
          <p:nvPr/>
        </p:nvCxnSpPr>
        <p:spPr>
          <a:xfrm>
            <a:off x="4292600" y="6146800"/>
            <a:ext cx="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5" name="テキスト ボックス 54">
            <a:extLst>
              <a:ext uri="{FF2B5EF4-FFF2-40B4-BE49-F238E27FC236}">
                <a16:creationId xmlns:a16="http://schemas.microsoft.com/office/drawing/2014/main" id="{30DAB7E7-9285-42AB-BB1E-BD1F8E31F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1857375"/>
            <a:ext cx="7367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万円の買い物をすると、残りの利用可能額は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万円になります。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翌々月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万円支払うとその分は再び利用可能になり、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万円＋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24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万円が利用可能になります。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1016" name="テキスト ボックス 55">
            <a:extLst>
              <a:ext uri="{FF2B5EF4-FFF2-40B4-BE49-F238E27FC236}">
                <a16:creationId xmlns:a16="http://schemas.microsoft.com/office/drawing/2014/main" id="{3FBA7ED4-4F36-47C5-91F5-B43887DE3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2247900"/>
            <a:ext cx="2446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※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金利や手数料は考慮しないものとします。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FADD131-8310-4A5D-BBD6-7B9E397275C2}"/>
              </a:ext>
            </a:extLst>
          </p:cNvPr>
          <p:cNvSpPr/>
          <p:nvPr/>
        </p:nvSpPr>
        <p:spPr>
          <a:xfrm>
            <a:off x="779463" y="4408488"/>
            <a:ext cx="814387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018" name="テキスト ボックス 4">
            <a:extLst>
              <a:ext uri="{FF2B5EF4-FFF2-40B4-BE49-F238E27FC236}">
                <a16:creationId xmlns:a16="http://schemas.microsoft.com/office/drawing/2014/main" id="{F28173F1-6A6A-44BA-A262-78858724A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376738"/>
            <a:ext cx="90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 dirty="0">
                <a:solidFill>
                  <a:srgbClr val="FFFFFF"/>
                </a:solidFill>
                <a:latin typeface="+mn-ea"/>
                <a:ea typeface="+mn-ea"/>
              </a:rPr>
              <a:t>2</a:t>
            </a:r>
            <a:r>
              <a:rPr lang="ja-JP" altLang="en-US" sz="1800" dirty="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5B63016-1F1E-43E2-B731-EB3F8C974A19}"/>
              </a:ext>
            </a:extLst>
          </p:cNvPr>
          <p:cNvSpPr/>
          <p:nvPr/>
        </p:nvSpPr>
        <p:spPr>
          <a:xfrm>
            <a:off x="2741613" y="4395788"/>
            <a:ext cx="620712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EB6C3711-3079-45D7-A8CA-304186FC651E}"/>
              </a:ext>
            </a:extLst>
          </p:cNvPr>
          <p:cNvSpPr/>
          <p:nvPr/>
        </p:nvSpPr>
        <p:spPr>
          <a:xfrm>
            <a:off x="3365500" y="4395788"/>
            <a:ext cx="620713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34CEA9E-32DA-473F-821E-3D9FCF5AA3AD}"/>
              </a:ext>
            </a:extLst>
          </p:cNvPr>
          <p:cNvSpPr/>
          <p:nvPr/>
        </p:nvSpPr>
        <p:spPr>
          <a:xfrm>
            <a:off x="3990975" y="4395788"/>
            <a:ext cx="619125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7B9E4E4-C13C-4AF3-BCC1-648609EB5B3E}"/>
              </a:ext>
            </a:extLst>
          </p:cNvPr>
          <p:cNvSpPr/>
          <p:nvPr/>
        </p:nvSpPr>
        <p:spPr>
          <a:xfrm>
            <a:off x="4611688" y="43957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BF4665D-F9E4-44AB-B73F-45851CC3ED05}"/>
              </a:ext>
            </a:extLst>
          </p:cNvPr>
          <p:cNvSpPr/>
          <p:nvPr/>
        </p:nvSpPr>
        <p:spPr>
          <a:xfrm>
            <a:off x="5233988" y="4395788"/>
            <a:ext cx="620712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017C847-DF6B-4493-9420-84308A5F0757}"/>
              </a:ext>
            </a:extLst>
          </p:cNvPr>
          <p:cNvSpPr/>
          <p:nvPr/>
        </p:nvSpPr>
        <p:spPr>
          <a:xfrm>
            <a:off x="5849938" y="43957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6C40601-9F00-4BD1-8A81-C9568B9DE9F7}"/>
              </a:ext>
            </a:extLst>
          </p:cNvPr>
          <p:cNvSpPr/>
          <p:nvPr/>
        </p:nvSpPr>
        <p:spPr>
          <a:xfrm>
            <a:off x="6469063" y="4395788"/>
            <a:ext cx="622300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D6141D6F-DE92-45E5-B521-D878D26A032D}"/>
              </a:ext>
            </a:extLst>
          </p:cNvPr>
          <p:cNvSpPr/>
          <p:nvPr/>
        </p:nvSpPr>
        <p:spPr>
          <a:xfrm>
            <a:off x="7091363" y="43957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40F2304C-AD01-4C11-9637-B9F3EBC80F57}"/>
              </a:ext>
            </a:extLst>
          </p:cNvPr>
          <p:cNvSpPr/>
          <p:nvPr/>
        </p:nvSpPr>
        <p:spPr>
          <a:xfrm>
            <a:off x="7710488" y="4395788"/>
            <a:ext cx="620712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6378CCB9-A40A-4BE8-BA97-D595CE64A945}"/>
              </a:ext>
            </a:extLst>
          </p:cNvPr>
          <p:cNvSpPr/>
          <p:nvPr/>
        </p:nvSpPr>
        <p:spPr>
          <a:xfrm>
            <a:off x="8331200" y="43957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029" name="テキスト ボックス 45">
            <a:extLst>
              <a:ext uri="{FF2B5EF4-FFF2-40B4-BE49-F238E27FC236}">
                <a16:creationId xmlns:a16="http://schemas.microsoft.com/office/drawing/2014/main" id="{623E164A-2F27-4307-9FCC-A8C99BE61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4422775"/>
            <a:ext cx="115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支払いをまだしていないので、利用可能額は変わらない</a:t>
            </a:r>
            <a:endParaRPr lang="en-US" altLang="ja-JP" sz="10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0" name="テキスト ボックス 2">
            <a:extLst>
              <a:ext uri="{FF2B5EF4-FFF2-40B4-BE49-F238E27FC236}">
                <a16:creationId xmlns:a16="http://schemas.microsoft.com/office/drawing/2014/main" id="{6D1A20AE-18BE-40FF-BCC5-4F1A0FBF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144588"/>
            <a:ext cx="790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34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285</Words>
  <Application>Microsoft Office PowerPoint</Application>
  <PresentationFormat>A4 210 x 297 mm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106</cp:revision>
  <cp:lastPrinted>2016-03-15T06:28:11Z</cp:lastPrinted>
  <dcterms:created xsi:type="dcterms:W3CDTF">2016-03-05T08:43:26Z</dcterms:created>
  <dcterms:modified xsi:type="dcterms:W3CDTF">2021-11-24T16:49:00Z</dcterms:modified>
</cp:coreProperties>
</file>