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7AE4C711-A36E-47C3-8FB6-99093FB25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9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0D4B283E-63CE-4080-9439-0FD01403F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4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2BA20553-CFAC-4BD9-9486-71123D443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88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6581AA71-70E6-45B6-92F3-267910CA2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9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761AD0D7-8D52-4291-9712-9BF0FEF860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8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BC2D3DC7-25DA-4529-A6C9-FA0A5F4AD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8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39A19878-CB2B-425B-8478-D165D7CA4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F9EFB150-5DE7-454C-9FC3-9E03B1CDC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5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5BF20193-ACC0-4E69-98CC-15040EA030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69245191-4EFD-4E94-969D-CE82390DB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5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9A19A08B-5A3B-49E0-9C81-7ADF4F368E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64F2B5FE-AD06-488C-AE2C-68242F3D00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7B665-7EB2-48CB-8F0E-B90A570F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0C68BC-F20F-4B3D-B431-90DAD302FBCD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7CAFB3-4B34-46AD-88BA-2DA208A7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9D6BD8-DDD3-4912-8BC6-466FFEF4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56D1B80-AF66-4F99-811B-7012F844D4B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テキスト ボックス 1">
            <a:extLst>
              <a:ext uri="{FF2B5EF4-FFF2-40B4-BE49-F238E27FC236}">
                <a16:creationId xmlns:a16="http://schemas.microsoft.com/office/drawing/2014/main" id="{11AE2381-1B7E-44C5-8A22-F90309C0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各ローンの種類について正しい説明文を完成させよう</a:t>
            </a:r>
          </a:p>
        </p:txBody>
      </p:sp>
      <p:sp>
        <p:nvSpPr>
          <p:cNvPr id="41988" name="テキスト ボックス 3">
            <a:extLst>
              <a:ext uri="{FF2B5EF4-FFF2-40B4-BE49-F238E27FC236}">
                <a16:creationId xmlns:a16="http://schemas.microsoft.com/office/drawing/2014/main" id="{75879AF6-6A57-4079-A00A-18E68855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532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各ローンについて、正しい説明文になるように結びましょう。</a:t>
            </a:r>
            <a:endParaRPr lang="en-US" altLang="ja-JP" sz="12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02BDDE-64BD-4D84-AD97-E8F23EC00AD1}"/>
              </a:ext>
            </a:extLst>
          </p:cNvPr>
          <p:cNvSpPr/>
          <p:nvPr/>
        </p:nvSpPr>
        <p:spPr>
          <a:xfrm>
            <a:off x="766763" y="26130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F815494C-78D0-4150-BBE3-A92F2D1C1D93}"/>
              </a:ext>
            </a:extLst>
          </p:cNvPr>
          <p:cNvSpPr/>
          <p:nvPr/>
        </p:nvSpPr>
        <p:spPr>
          <a:xfrm>
            <a:off x="766763" y="3668713"/>
            <a:ext cx="2593975" cy="468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A1D2D600-FB88-426E-AEEC-E571E4EB9E07}"/>
              </a:ext>
            </a:extLst>
          </p:cNvPr>
          <p:cNvSpPr/>
          <p:nvPr/>
        </p:nvSpPr>
        <p:spPr>
          <a:xfrm>
            <a:off x="766763" y="46704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EE3B61F6-5226-4169-984A-686AE3ACBBFF}"/>
              </a:ext>
            </a:extLst>
          </p:cNvPr>
          <p:cNvSpPr/>
          <p:nvPr/>
        </p:nvSpPr>
        <p:spPr>
          <a:xfrm>
            <a:off x="755650" y="5661025"/>
            <a:ext cx="2592388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432CE3-5424-42B7-95AF-A157235D7C79}"/>
              </a:ext>
            </a:extLst>
          </p:cNvPr>
          <p:cNvSpPr/>
          <p:nvPr/>
        </p:nvSpPr>
        <p:spPr>
          <a:xfrm>
            <a:off x="4976813" y="2362200"/>
            <a:ext cx="44704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569FBC-528B-4C52-A462-C5118C588DE3}"/>
              </a:ext>
            </a:extLst>
          </p:cNvPr>
          <p:cNvSpPr/>
          <p:nvPr/>
        </p:nvSpPr>
        <p:spPr>
          <a:xfrm>
            <a:off x="4976813" y="3476625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C39AE8-12DE-4325-B916-56C313D7E53E}"/>
              </a:ext>
            </a:extLst>
          </p:cNvPr>
          <p:cNvSpPr/>
          <p:nvPr/>
        </p:nvSpPr>
        <p:spPr>
          <a:xfrm>
            <a:off x="4976813" y="4576763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40191E-8775-4F0F-A495-2DF4716370C0}"/>
              </a:ext>
            </a:extLst>
          </p:cNvPr>
          <p:cNvSpPr/>
          <p:nvPr/>
        </p:nvSpPr>
        <p:spPr>
          <a:xfrm>
            <a:off x="4979988" y="5654675"/>
            <a:ext cx="445135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D1E320A5-6617-4A32-99C2-7691223B9E12}"/>
              </a:ext>
            </a:extLst>
          </p:cNvPr>
          <p:cNvSpPr/>
          <p:nvPr/>
        </p:nvSpPr>
        <p:spPr>
          <a:xfrm>
            <a:off x="3514725" y="281305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0323D34-86F1-4767-87DB-4EF2FE68E8DB}"/>
              </a:ext>
            </a:extLst>
          </p:cNvPr>
          <p:cNvSpPr/>
          <p:nvPr/>
        </p:nvSpPr>
        <p:spPr>
          <a:xfrm>
            <a:off x="352266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5CEDCC25-9011-4A6B-B173-11D39C185F5E}"/>
              </a:ext>
            </a:extLst>
          </p:cNvPr>
          <p:cNvSpPr/>
          <p:nvPr/>
        </p:nvSpPr>
        <p:spPr>
          <a:xfrm>
            <a:off x="3508375" y="48704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186AA8FA-C290-46AF-A535-7C00547C9AF6}"/>
              </a:ext>
            </a:extLst>
          </p:cNvPr>
          <p:cNvSpPr/>
          <p:nvPr/>
        </p:nvSpPr>
        <p:spPr>
          <a:xfrm>
            <a:off x="3502025" y="58610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24237253-6B89-43A7-99FA-97BACC41078D}"/>
              </a:ext>
            </a:extLst>
          </p:cNvPr>
          <p:cNvSpPr/>
          <p:nvPr/>
        </p:nvSpPr>
        <p:spPr>
          <a:xfrm>
            <a:off x="4760913" y="28003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5F7F5C22-D648-4F74-B814-2F88F2608993}"/>
              </a:ext>
            </a:extLst>
          </p:cNvPr>
          <p:cNvSpPr/>
          <p:nvPr/>
        </p:nvSpPr>
        <p:spPr>
          <a:xfrm>
            <a:off x="476091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B718C0F2-EDBE-4422-AE5B-FE56B72BC4E5}"/>
              </a:ext>
            </a:extLst>
          </p:cNvPr>
          <p:cNvSpPr/>
          <p:nvPr/>
        </p:nvSpPr>
        <p:spPr>
          <a:xfrm>
            <a:off x="4760913" y="49149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33F35E79-3C53-4BFF-B30E-91146D201822}"/>
              </a:ext>
            </a:extLst>
          </p:cNvPr>
          <p:cNvSpPr/>
          <p:nvPr/>
        </p:nvSpPr>
        <p:spPr>
          <a:xfrm>
            <a:off x="4752975" y="601980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2005" name="テキスト ボックス 20">
            <a:extLst>
              <a:ext uri="{FF2B5EF4-FFF2-40B4-BE49-F238E27FC236}">
                <a16:creationId xmlns:a16="http://schemas.microsoft.com/office/drawing/2014/main" id="{0D772DBD-85ED-446B-A84B-26699754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2671763"/>
            <a:ext cx="1374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キャッシング</a:t>
            </a:r>
            <a:endParaRPr lang="en-US" altLang="ja-JP" sz="1600" b="1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6" name="テキスト ボックス 21">
            <a:extLst>
              <a:ext uri="{FF2B5EF4-FFF2-40B4-BE49-F238E27FC236}">
                <a16:creationId xmlns:a16="http://schemas.microsoft.com/office/drawing/2014/main" id="{F07D146E-5ECB-4E11-A87C-0296ABBF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724275"/>
            <a:ext cx="1350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カードローン</a:t>
            </a:r>
            <a:endParaRPr lang="en-US" altLang="ja-JP" sz="1600" b="1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7" name="テキスト ボックス 22">
            <a:extLst>
              <a:ext uri="{FF2B5EF4-FFF2-40B4-BE49-F238E27FC236}">
                <a16:creationId xmlns:a16="http://schemas.microsoft.com/office/drawing/2014/main" id="{3E7AC31E-2224-422B-AF23-A149E058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4752975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住宅ローン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8" name="テキスト ボックス 23">
            <a:extLst>
              <a:ext uri="{FF2B5EF4-FFF2-40B4-BE49-F238E27FC236}">
                <a16:creationId xmlns:a16="http://schemas.microsoft.com/office/drawing/2014/main" id="{209774CF-7D89-45BE-A7E7-2ED2ADA1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5721350"/>
            <a:ext cx="245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教育ローン・自動車ローン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9" name="テキスト ボックス 24">
            <a:extLst>
              <a:ext uri="{FF2B5EF4-FFF2-40B4-BE49-F238E27FC236}">
                <a16:creationId xmlns:a16="http://schemas.microsoft.com/office/drawing/2014/main" id="{6B032A5F-2E41-41E0-BD8F-3FB9396E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2582863"/>
            <a:ext cx="444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決められた利用限度額までは、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などから何度でも借入れできる。使いみちは自由だが、金利は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3〜15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％程度と幅がある。</a:t>
            </a:r>
          </a:p>
        </p:txBody>
      </p:sp>
      <p:sp>
        <p:nvSpPr>
          <p:cNvPr id="42010" name="テキスト ボックス 25">
            <a:extLst>
              <a:ext uri="{FF2B5EF4-FFF2-40B4-BE49-F238E27FC236}">
                <a16:creationId xmlns:a16="http://schemas.microsoft.com/office/drawing/2014/main" id="{7E4CC1D7-7302-46E5-8BF2-7D72858B0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3570288"/>
            <a:ext cx="441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教育資金や自動車購入など、使いみちを決めて借りるローン。金利はまちまちだが、使いみちが自由なカードローンより低いのが一般的。</a:t>
            </a:r>
          </a:p>
        </p:txBody>
      </p:sp>
      <p:sp>
        <p:nvSpPr>
          <p:cNvPr id="42011" name="テキスト ボックス 26">
            <a:extLst>
              <a:ext uri="{FF2B5EF4-FFF2-40B4-BE49-F238E27FC236}">
                <a16:creationId xmlns:a16="http://schemas.microsoft.com/office/drawing/2014/main" id="{D38C2844-639B-4663-94CC-71D7B766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4652963"/>
            <a:ext cx="444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クレジットカードで決められた利用限度額までは、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などから何度でもお金が借りられる。手軽な反面、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12%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前後～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18%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と金利は高め。</a:t>
            </a:r>
          </a:p>
        </p:txBody>
      </p:sp>
      <p:sp>
        <p:nvSpPr>
          <p:cNvPr id="42012" name="テキスト ボックス 27">
            <a:extLst>
              <a:ext uri="{FF2B5EF4-FFF2-40B4-BE49-F238E27FC236}">
                <a16:creationId xmlns:a16="http://schemas.microsoft.com/office/drawing/2014/main" id="{02179053-5477-49CB-BCAC-6E99BF1CC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761038"/>
            <a:ext cx="445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住宅を購入するためのローン。半年ごとに金利が変わる変動金利と、金利を固定する固定金利がある。一般的に変動金利のほうが金利が低い。</a:t>
            </a:r>
          </a:p>
        </p:txBody>
      </p:sp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1F288D00-0C31-41BA-927C-FED8F9DE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37A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テキスト ボックス 2">
            <a:extLst>
              <a:ext uri="{FF2B5EF4-FFF2-40B4-BE49-F238E27FC236}">
                <a16:creationId xmlns:a16="http://schemas.microsoft.com/office/drawing/2014/main" id="{BC71D81E-EB58-4A0C-9FEC-D6C15C656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各ローンの種類について正しい説明文を完成させよう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012F3CD2-DAC1-4165-AE66-E1377EBC4C31}"/>
              </a:ext>
            </a:extLst>
          </p:cNvPr>
          <p:cNvSpPr/>
          <p:nvPr/>
        </p:nvSpPr>
        <p:spPr>
          <a:xfrm>
            <a:off x="766763" y="26130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082A7BBE-452F-4CC4-A55B-0D6E9A153D5F}"/>
              </a:ext>
            </a:extLst>
          </p:cNvPr>
          <p:cNvSpPr/>
          <p:nvPr/>
        </p:nvSpPr>
        <p:spPr>
          <a:xfrm>
            <a:off x="766763" y="3668713"/>
            <a:ext cx="2593975" cy="468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415BC2B-9B5F-40B4-946E-6C6DA2780BC6}"/>
              </a:ext>
            </a:extLst>
          </p:cNvPr>
          <p:cNvSpPr/>
          <p:nvPr/>
        </p:nvSpPr>
        <p:spPr>
          <a:xfrm>
            <a:off x="766763" y="46704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FC53CED0-2345-462D-B448-49F92C0CC74E}"/>
              </a:ext>
            </a:extLst>
          </p:cNvPr>
          <p:cNvSpPr/>
          <p:nvPr/>
        </p:nvSpPr>
        <p:spPr>
          <a:xfrm>
            <a:off x="755650" y="5661025"/>
            <a:ext cx="2592388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9D606810-F3CB-4A20-A4E9-C9BC27FE037D}"/>
              </a:ext>
            </a:extLst>
          </p:cNvPr>
          <p:cNvSpPr/>
          <p:nvPr/>
        </p:nvSpPr>
        <p:spPr>
          <a:xfrm>
            <a:off x="3514725" y="281305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9D70E06B-2E9E-4EB8-A951-BADB6ED0BA82}"/>
              </a:ext>
            </a:extLst>
          </p:cNvPr>
          <p:cNvSpPr/>
          <p:nvPr/>
        </p:nvSpPr>
        <p:spPr>
          <a:xfrm>
            <a:off x="352266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97703529-DBC6-4367-90B4-540A9DF020C3}"/>
              </a:ext>
            </a:extLst>
          </p:cNvPr>
          <p:cNvSpPr/>
          <p:nvPr/>
        </p:nvSpPr>
        <p:spPr>
          <a:xfrm>
            <a:off x="3508375" y="48704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911DAAD6-11B2-4F39-8CF6-8A78B476D614}"/>
              </a:ext>
            </a:extLst>
          </p:cNvPr>
          <p:cNvSpPr/>
          <p:nvPr/>
        </p:nvSpPr>
        <p:spPr>
          <a:xfrm>
            <a:off x="3502025" y="58610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8274BE96-900E-4E16-8372-EC498F3F591D}"/>
              </a:ext>
            </a:extLst>
          </p:cNvPr>
          <p:cNvSpPr/>
          <p:nvPr/>
        </p:nvSpPr>
        <p:spPr>
          <a:xfrm>
            <a:off x="4760913" y="28003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8B766F6-2827-4CC2-B494-6901EA4988F3}"/>
              </a:ext>
            </a:extLst>
          </p:cNvPr>
          <p:cNvSpPr/>
          <p:nvPr/>
        </p:nvSpPr>
        <p:spPr>
          <a:xfrm>
            <a:off x="476091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4756F9F3-65EA-4597-9DAA-37ADD08A1FF7}"/>
              </a:ext>
            </a:extLst>
          </p:cNvPr>
          <p:cNvSpPr/>
          <p:nvPr/>
        </p:nvSpPr>
        <p:spPr>
          <a:xfrm>
            <a:off x="4760913" y="49149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3717329-8943-4A0A-8F80-272327583602}"/>
              </a:ext>
            </a:extLst>
          </p:cNvPr>
          <p:cNvSpPr/>
          <p:nvPr/>
        </p:nvSpPr>
        <p:spPr>
          <a:xfrm>
            <a:off x="4752975" y="601980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024" name="テキスト ボックス 19">
            <a:extLst>
              <a:ext uri="{FF2B5EF4-FFF2-40B4-BE49-F238E27FC236}">
                <a16:creationId xmlns:a16="http://schemas.microsoft.com/office/drawing/2014/main" id="{5E0D8929-8BCB-4D0D-998B-929997EF8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2671763"/>
            <a:ext cx="1374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キャッシング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3025" name="テキスト ボックス 20">
            <a:extLst>
              <a:ext uri="{FF2B5EF4-FFF2-40B4-BE49-F238E27FC236}">
                <a16:creationId xmlns:a16="http://schemas.microsoft.com/office/drawing/2014/main" id="{988E7D24-E1F9-4AAB-A40D-0A829DB0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724275"/>
            <a:ext cx="1350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カードローン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3026" name="テキスト ボックス 21">
            <a:extLst>
              <a:ext uri="{FF2B5EF4-FFF2-40B4-BE49-F238E27FC236}">
                <a16:creationId xmlns:a16="http://schemas.microsoft.com/office/drawing/2014/main" id="{A7306BEB-19A8-4D94-9D97-405235CE3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4752975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住宅ローン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8D5848C-4B46-437D-876B-303817FE5660}"/>
              </a:ext>
            </a:extLst>
          </p:cNvPr>
          <p:cNvCxnSpPr>
            <a:stCxn id="12" idx="5"/>
            <a:endCxn id="18" idx="1"/>
          </p:cNvCxnSpPr>
          <p:nvPr/>
        </p:nvCxnSpPr>
        <p:spPr>
          <a:xfrm>
            <a:off x="3590925" y="2882900"/>
            <a:ext cx="1182688" cy="2044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1699476-A7C2-46C9-B205-BC66B72D25B3}"/>
              </a:ext>
            </a:extLst>
          </p:cNvPr>
          <p:cNvCxnSpPr>
            <a:stCxn id="13" idx="7"/>
            <a:endCxn id="16" idx="3"/>
          </p:cNvCxnSpPr>
          <p:nvPr/>
        </p:nvCxnSpPr>
        <p:spPr>
          <a:xfrm flipV="1">
            <a:off x="3598863" y="2870200"/>
            <a:ext cx="1174750" cy="1003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C02322C-CAAB-4987-AC61-09505DC55DC7}"/>
              </a:ext>
            </a:extLst>
          </p:cNvPr>
          <p:cNvCxnSpPr>
            <a:stCxn id="14" idx="6"/>
            <a:endCxn id="19" idx="2"/>
          </p:cNvCxnSpPr>
          <p:nvPr/>
        </p:nvCxnSpPr>
        <p:spPr>
          <a:xfrm>
            <a:off x="3597275" y="4911725"/>
            <a:ext cx="1155700" cy="1149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0C15293-878D-4BD3-9F9E-4A806AE525BC}"/>
              </a:ext>
            </a:extLst>
          </p:cNvPr>
          <p:cNvCxnSpPr>
            <a:stCxn id="15" idx="7"/>
            <a:endCxn id="17" idx="3"/>
          </p:cNvCxnSpPr>
          <p:nvPr/>
        </p:nvCxnSpPr>
        <p:spPr>
          <a:xfrm flipV="1">
            <a:off x="3578225" y="3930650"/>
            <a:ext cx="1195388" cy="1943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1C9802D-C76B-4CD6-959F-77A293CD622F}"/>
              </a:ext>
            </a:extLst>
          </p:cNvPr>
          <p:cNvSpPr/>
          <p:nvPr/>
        </p:nvSpPr>
        <p:spPr>
          <a:xfrm>
            <a:off x="4976813" y="2362200"/>
            <a:ext cx="44704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4B634DF-B007-4393-9428-C84C039327BC}"/>
              </a:ext>
            </a:extLst>
          </p:cNvPr>
          <p:cNvSpPr/>
          <p:nvPr/>
        </p:nvSpPr>
        <p:spPr>
          <a:xfrm>
            <a:off x="4976813" y="3476625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52B50C2-91AF-4526-82B0-F182D2F5CB61}"/>
              </a:ext>
            </a:extLst>
          </p:cNvPr>
          <p:cNvSpPr/>
          <p:nvPr/>
        </p:nvSpPr>
        <p:spPr>
          <a:xfrm>
            <a:off x="4976813" y="4576763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FEB4CBA-D844-49F4-BB74-91138D39AB94}"/>
              </a:ext>
            </a:extLst>
          </p:cNvPr>
          <p:cNvSpPr/>
          <p:nvPr/>
        </p:nvSpPr>
        <p:spPr>
          <a:xfrm>
            <a:off x="4979988" y="5654675"/>
            <a:ext cx="445135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037" name="テキスト ボックス 25">
            <a:extLst>
              <a:ext uri="{FF2B5EF4-FFF2-40B4-BE49-F238E27FC236}">
                <a16:creationId xmlns:a16="http://schemas.microsoft.com/office/drawing/2014/main" id="{EEF266E4-7EC8-4083-B388-E8C85D5E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3570288"/>
            <a:ext cx="441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教育資金や自動車購入など、使いみちを決めて借りるローン。金利はまちまちだが、使いみちが自由なカードローンより低いのが一般的。</a:t>
            </a:r>
          </a:p>
        </p:txBody>
      </p:sp>
      <p:sp>
        <p:nvSpPr>
          <p:cNvPr id="43038" name="テキスト ボックス 26">
            <a:extLst>
              <a:ext uri="{FF2B5EF4-FFF2-40B4-BE49-F238E27FC236}">
                <a16:creationId xmlns:a16="http://schemas.microsoft.com/office/drawing/2014/main" id="{E2917D8A-7F7B-4696-BAB3-C19D4F9F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4652963"/>
            <a:ext cx="444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クレジットカードで決められた利用限度額までは、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などから何度でもお金が借りられる。手軽な反面、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12%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前後～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18%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と金利は高め。</a:t>
            </a:r>
          </a:p>
        </p:txBody>
      </p:sp>
      <p:sp>
        <p:nvSpPr>
          <p:cNvPr id="43039" name="テキスト ボックス 27">
            <a:extLst>
              <a:ext uri="{FF2B5EF4-FFF2-40B4-BE49-F238E27FC236}">
                <a16:creationId xmlns:a16="http://schemas.microsoft.com/office/drawing/2014/main" id="{AC515DF3-2A0E-4308-BA97-3BACD10F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761038"/>
            <a:ext cx="445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住宅を購入するためのローン。半年ごとに金利が変わる変動金利と、金利を固定する固定金利がある。一般的に変動金利のほうが金利が低い。</a:t>
            </a:r>
          </a:p>
        </p:txBody>
      </p:sp>
      <p:sp>
        <p:nvSpPr>
          <p:cNvPr id="36" name="テキスト ボックス 24">
            <a:extLst>
              <a:ext uri="{FF2B5EF4-FFF2-40B4-BE49-F238E27FC236}">
                <a16:creationId xmlns:a16="http://schemas.microsoft.com/office/drawing/2014/main" id="{26448852-7E05-46C1-B540-B102F715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2582863"/>
            <a:ext cx="444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決められた利用限度額までは、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などから何度でも借入れできる。使いみちは自由だが、金利は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3〜15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％程度と幅がある。</a:t>
            </a:r>
          </a:p>
        </p:txBody>
      </p:sp>
      <p:sp>
        <p:nvSpPr>
          <p:cNvPr id="38" name="テキスト ボックス 23">
            <a:extLst>
              <a:ext uri="{FF2B5EF4-FFF2-40B4-BE49-F238E27FC236}">
                <a16:creationId xmlns:a16="http://schemas.microsoft.com/office/drawing/2014/main" id="{F2089F4A-213B-4730-B2BA-F48A78C3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5721350"/>
            <a:ext cx="245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教育ローン・自動車ローン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" name="テキスト ボックス 1">
            <a:extLst>
              <a:ext uri="{FF2B5EF4-FFF2-40B4-BE49-F238E27FC236}">
                <a16:creationId xmlns:a16="http://schemas.microsoft.com/office/drawing/2014/main" id="{E11B66E4-AFE3-4902-BF08-E83DF40F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37A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319</Words>
  <Application>Microsoft Office PowerPoint</Application>
  <PresentationFormat>A4 210 x 297 mm</PresentationFormat>
  <Paragraphs>21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107</cp:revision>
  <cp:lastPrinted>2016-03-15T06:28:11Z</cp:lastPrinted>
  <dcterms:created xsi:type="dcterms:W3CDTF">2016-03-05T08:43:26Z</dcterms:created>
  <dcterms:modified xsi:type="dcterms:W3CDTF">2021-11-24T16:48:55Z</dcterms:modified>
</cp:coreProperties>
</file>