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86" r:id="rId4"/>
    <p:sldId id="287" r:id="rId5"/>
    <p:sldId id="288" r:id="rId6"/>
    <p:sldId id="289" r:id="rId7"/>
  </p:sldIdLst>
  <p:sldSz cx="9906000" cy="6858000" type="A4"/>
  <p:notesSz cx="7104063" cy="102346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>
          <p15:clr>
            <a:srgbClr val="A4A3A4"/>
          </p15:clr>
        </p15:guide>
        <p15:guide id="2" pos="31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2" d="100"/>
          <a:sy n="92" d="100"/>
        </p:scale>
        <p:origin x="990" y="84"/>
      </p:cViewPr>
      <p:guideLst>
        <p:guide orient="horz" pos="3997"/>
        <p:guide pos="31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1.jpg">
            <a:extLst>
              <a:ext uri="{FF2B5EF4-FFF2-40B4-BE49-F238E27FC236}">
                <a16:creationId xmlns:a16="http://schemas.microsoft.com/office/drawing/2014/main" id="{46DD8A3C-B942-43E0-B036-1756918886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49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5.jpg">
            <a:extLst>
              <a:ext uri="{FF2B5EF4-FFF2-40B4-BE49-F238E27FC236}">
                <a16:creationId xmlns:a16="http://schemas.microsoft.com/office/drawing/2014/main" id="{75B6D5A0-7B41-4340-A6AF-829AA4A20B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87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1.jpg">
            <a:extLst>
              <a:ext uri="{FF2B5EF4-FFF2-40B4-BE49-F238E27FC236}">
                <a16:creationId xmlns:a16="http://schemas.microsoft.com/office/drawing/2014/main" id="{B83BA32D-8F56-442C-98A9-4D5698B981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4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2.jpg">
            <a:extLst>
              <a:ext uri="{FF2B5EF4-FFF2-40B4-BE49-F238E27FC236}">
                <a16:creationId xmlns:a16="http://schemas.microsoft.com/office/drawing/2014/main" id="{BF76EAF9-232F-4CF7-B290-CEE0D7460B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594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2.jpg">
            <a:extLst>
              <a:ext uri="{FF2B5EF4-FFF2-40B4-BE49-F238E27FC236}">
                <a16:creationId xmlns:a16="http://schemas.microsoft.com/office/drawing/2014/main" id="{34D61E19-D68E-48EB-8F1B-7F963BF790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878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3.jpg">
            <a:extLst>
              <a:ext uri="{FF2B5EF4-FFF2-40B4-BE49-F238E27FC236}">
                <a16:creationId xmlns:a16="http://schemas.microsoft.com/office/drawing/2014/main" id="{F2BEDBEE-8CAE-4DB4-A839-FB2169B0BC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768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3.jpg">
            <a:extLst>
              <a:ext uri="{FF2B5EF4-FFF2-40B4-BE49-F238E27FC236}">
                <a16:creationId xmlns:a16="http://schemas.microsoft.com/office/drawing/2014/main" id="{232E23A4-CADC-41B0-90D2-9E132E8C11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12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4.jpg">
            <a:extLst>
              <a:ext uri="{FF2B5EF4-FFF2-40B4-BE49-F238E27FC236}">
                <a16:creationId xmlns:a16="http://schemas.microsoft.com/office/drawing/2014/main" id="{81F403A5-F116-4952-A525-56EF93BA5A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09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4.jpg">
            <a:extLst>
              <a:ext uri="{FF2B5EF4-FFF2-40B4-BE49-F238E27FC236}">
                <a16:creationId xmlns:a16="http://schemas.microsoft.com/office/drawing/2014/main" id="{577D2241-83F1-48D4-A05D-081D08FA3C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9060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90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5.jpg">
            <a:extLst>
              <a:ext uri="{FF2B5EF4-FFF2-40B4-BE49-F238E27FC236}">
                <a16:creationId xmlns:a16="http://schemas.microsoft.com/office/drawing/2014/main" id="{8A3D973A-4613-4121-82E4-7C00891CF7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906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21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7194E67C-2C4C-4176-8F8B-9FAAB9DEC55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93872025-7C68-477F-923E-DD5B1F11C4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015788B-5230-4250-B864-96C127418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CE0C43A-4AF4-4119-A936-144F025265D7}" type="datetimeFigureOut">
              <a:rPr lang="ja-JP" altLang="en-US"/>
              <a:pPr>
                <a:defRPr/>
              </a:pPr>
              <a:t>2021/10/19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040F22-0506-40D5-A217-93175FC4D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CFCADA-729A-43F2-B6A0-233054A71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F50F02F-AC90-4E06-A318-E0294D12DCF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  <p:sldLayoutId id="2147484331" r:id="rId2"/>
    <p:sldLayoutId id="2147484332" r:id="rId3"/>
    <p:sldLayoutId id="2147484333" r:id="rId4"/>
    <p:sldLayoutId id="2147484334" r:id="rId5"/>
    <p:sldLayoutId id="2147484335" r:id="rId6"/>
    <p:sldLayoutId id="2147484336" r:id="rId7"/>
    <p:sldLayoutId id="2147484337" r:id="rId8"/>
    <p:sldLayoutId id="2147484338" r:id="rId9"/>
    <p:sldLayoutId id="214748433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テキスト ボックス 1">
            <a:extLst>
              <a:ext uri="{FF2B5EF4-FFF2-40B4-BE49-F238E27FC236}">
                <a16:creationId xmlns:a16="http://schemas.microsoft.com/office/drawing/2014/main" id="{483F4380-ADD2-4309-B7D1-2E23B990E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>
                <a:solidFill>
                  <a:srgbClr val="000000"/>
                </a:solidFill>
                <a:latin typeface="+mn-ea"/>
                <a:ea typeface="+mn-ea"/>
              </a:rPr>
              <a:t>自立した消費者になるために大切なポイントー①</a:t>
            </a:r>
          </a:p>
        </p:txBody>
      </p:sp>
      <p:sp>
        <p:nvSpPr>
          <p:cNvPr id="53251" name="テキスト ボックス 2">
            <a:extLst>
              <a:ext uri="{FF2B5EF4-FFF2-40B4-BE49-F238E27FC236}">
                <a16:creationId xmlns:a16="http://schemas.microsoft.com/office/drawing/2014/main" id="{45FC52B1-BB43-434F-B54D-BFB54D103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1165225"/>
            <a:ext cx="792162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solidFill>
                  <a:srgbClr val="000000"/>
                </a:solidFill>
                <a:latin typeface="+mn-ea"/>
                <a:ea typeface="+mn-ea"/>
              </a:rPr>
              <a:t>47</a:t>
            </a:r>
            <a:endParaRPr lang="ja-JP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53252" name="テキスト ボックス 3">
            <a:extLst>
              <a:ext uri="{FF2B5EF4-FFF2-40B4-BE49-F238E27FC236}">
                <a16:creationId xmlns:a16="http://schemas.microsoft.com/office/drawing/2014/main" id="{E06576D9-29B1-4496-93E5-AB0BEB27F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2384425"/>
            <a:ext cx="3397250" cy="339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600" b="1">
                <a:solidFill>
                  <a:srgbClr val="000000"/>
                </a:solidFill>
                <a:latin typeface="+mn-ea"/>
                <a:ea typeface="+mn-ea"/>
              </a:rPr>
              <a:t>1.</a:t>
            </a:r>
            <a:r>
              <a:rPr lang="ja-JP" altLang="en-US" sz="1600" b="1">
                <a:solidFill>
                  <a:srgbClr val="000000"/>
                </a:solidFill>
                <a:latin typeface="+mn-ea"/>
                <a:ea typeface="+mn-ea"/>
              </a:rPr>
              <a:t>（　　　　　）か考える習慣を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272B34C7-898D-405B-8C8A-8191BAB6A49A}"/>
              </a:ext>
            </a:extLst>
          </p:cNvPr>
          <p:cNvCxnSpPr/>
          <p:nvPr/>
        </p:nvCxnSpPr>
        <p:spPr>
          <a:xfrm>
            <a:off x="1036638" y="3919538"/>
            <a:ext cx="8020050" cy="0"/>
          </a:xfrm>
          <a:prstGeom prst="line">
            <a:avLst/>
          </a:prstGeom>
          <a:ln w="19050">
            <a:solidFill>
              <a:srgbClr val="DECCC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5" name="テキスト ボックス 6">
            <a:extLst>
              <a:ext uri="{FF2B5EF4-FFF2-40B4-BE49-F238E27FC236}">
                <a16:creationId xmlns:a16="http://schemas.microsoft.com/office/drawing/2014/main" id="{CC960B26-6A5B-40E1-A7FC-A440690EC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2711450"/>
            <a:ext cx="4186238" cy="1016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　「これ、ほしい！」と、思わず衝動買いした後、「やっぱり買わなくてもよかったかも」と後悔した経験はありませんか。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　ほしいと思ったときには、「自分にとって本当に必要なものか」それとも「単にほしいものか」を考える習慣を身に付けましょう。時間をおくと、買わなくてもすむケースも多くなるはずです。</a:t>
            </a:r>
          </a:p>
        </p:txBody>
      </p:sp>
      <p:sp>
        <p:nvSpPr>
          <p:cNvPr id="53256" name="テキスト ボックス 7">
            <a:extLst>
              <a:ext uri="{FF2B5EF4-FFF2-40B4-BE49-F238E27FC236}">
                <a16:creationId xmlns:a16="http://schemas.microsoft.com/office/drawing/2014/main" id="{8B1353FA-CE33-4E5A-9A2C-DFE8BB655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4071938"/>
            <a:ext cx="3397250" cy="339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600" b="1">
                <a:solidFill>
                  <a:srgbClr val="000000"/>
                </a:solidFill>
                <a:latin typeface="+mn-ea"/>
                <a:ea typeface="+mn-ea"/>
              </a:rPr>
              <a:t>2.</a:t>
            </a:r>
            <a:r>
              <a:rPr lang="ja-JP" altLang="en-US" sz="1600" b="1">
                <a:solidFill>
                  <a:srgbClr val="000000"/>
                </a:solidFill>
                <a:latin typeface="+mn-ea"/>
                <a:ea typeface="+mn-ea"/>
              </a:rPr>
              <a:t>（　　　）・条件をよく比べよう</a:t>
            </a:r>
          </a:p>
        </p:txBody>
      </p:sp>
      <p:sp>
        <p:nvSpPr>
          <p:cNvPr id="53257" name="テキスト ボックス 8">
            <a:extLst>
              <a:ext uri="{FF2B5EF4-FFF2-40B4-BE49-F238E27FC236}">
                <a16:creationId xmlns:a16="http://schemas.microsoft.com/office/drawing/2014/main" id="{8EE6CDD6-F9A6-4F7E-84B7-C234B4FA2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613" y="4497388"/>
            <a:ext cx="4186237" cy="830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　買いたいものが決まったら、どこで買うのが安いのか、値段や機能などをきちんと調べましょう。同じ機能の商品なら少しでも安いお店で買えるように、価格や条件を比較することが大切。ネットの比較サイトなどを上手に活用するのもおススメです。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FDCBDFB-A7B6-444F-AD71-91C1130C0D78}"/>
              </a:ext>
            </a:extLst>
          </p:cNvPr>
          <p:cNvCxnSpPr/>
          <p:nvPr/>
        </p:nvCxnSpPr>
        <p:spPr>
          <a:xfrm>
            <a:off x="1014413" y="5607050"/>
            <a:ext cx="8018462" cy="0"/>
          </a:xfrm>
          <a:prstGeom prst="line">
            <a:avLst/>
          </a:prstGeom>
          <a:ln w="19050">
            <a:solidFill>
              <a:srgbClr val="DECCC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60" name="テキスト ボックス 11">
            <a:extLst>
              <a:ext uri="{FF2B5EF4-FFF2-40B4-BE49-F238E27FC236}">
                <a16:creationId xmlns:a16="http://schemas.microsoft.com/office/drawing/2014/main" id="{38065272-D9AD-434F-AE1D-C5A98DAE1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1878013"/>
            <a:ext cx="5327650" cy="277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本文を読んで、見出しに当てはまる言葉を下の語群から選びましょう。</a:t>
            </a:r>
          </a:p>
        </p:txBody>
      </p:sp>
      <p:sp>
        <p:nvSpPr>
          <p:cNvPr id="13" name="左大かっこ 12">
            <a:extLst>
              <a:ext uri="{FF2B5EF4-FFF2-40B4-BE49-F238E27FC236}">
                <a16:creationId xmlns:a16="http://schemas.microsoft.com/office/drawing/2014/main" id="{6EA6F566-7C04-4FBE-99E8-691D30E0229D}"/>
              </a:ext>
            </a:extLst>
          </p:cNvPr>
          <p:cNvSpPr/>
          <p:nvPr/>
        </p:nvSpPr>
        <p:spPr>
          <a:xfrm>
            <a:off x="1262063" y="5900738"/>
            <a:ext cx="103187" cy="633412"/>
          </a:xfrm>
          <a:prstGeom prst="leftBracket">
            <a:avLst/>
          </a:prstGeom>
          <a:ln w="19050">
            <a:solidFill>
              <a:srgbClr val="DEC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53262" name="テキスト ボックス 13">
            <a:extLst>
              <a:ext uri="{FF2B5EF4-FFF2-40B4-BE49-F238E27FC236}">
                <a16:creationId xmlns:a16="http://schemas.microsoft.com/office/drawing/2014/main" id="{AAD97E19-082E-49DD-AD91-144928536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5791200"/>
            <a:ext cx="58737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語群</a:t>
            </a:r>
          </a:p>
        </p:txBody>
      </p:sp>
      <p:sp>
        <p:nvSpPr>
          <p:cNvPr id="15" name="左大かっこ 14">
            <a:extLst>
              <a:ext uri="{FF2B5EF4-FFF2-40B4-BE49-F238E27FC236}">
                <a16:creationId xmlns:a16="http://schemas.microsoft.com/office/drawing/2014/main" id="{016914C5-D6DD-49B2-AB04-229BD2DD758D}"/>
              </a:ext>
            </a:extLst>
          </p:cNvPr>
          <p:cNvSpPr/>
          <p:nvPr/>
        </p:nvSpPr>
        <p:spPr>
          <a:xfrm flipH="1">
            <a:off x="8562975" y="5895975"/>
            <a:ext cx="130175" cy="633413"/>
          </a:xfrm>
          <a:prstGeom prst="leftBracket">
            <a:avLst/>
          </a:prstGeom>
          <a:ln w="19050">
            <a:solidFill>
              <a:srgbClr val="DEC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53264" name="テキスト ボックス 15">
            <a:extLst>
              <a:ext uri="{FF2B5EF4-FFF2-40B4-BE49-F238E27FC236}">
                <a16:creationId xmlns:a16="http://schemas.microsoft.com/office/drawing/2014/main" id="{8F07E9FE-80EB-4BE9-A868-1208E15AE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9350" y="6094413"/>
            <a:ext cx="79692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価格</a:t>
            </a:r>
          </a:p>
        </p:txBody>
      </p:sp>
      <p:sp>
        <p:nvSpPr>
          <p:cNvPr id="53265" name="テキスト ボックス 16">
            <a:extLst>
              <a:ext uri="{FF2B5EF4-FFF2-40B4-BE49-F238E27FC236}">
                <a16:creationId xmlns:a16="http://schemas.microsoft.com/office/drawing/2014/main" id="{F3EBF505-FC8A-46D4-85F6-59FC10C72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8650" y="6092825"/>
            <a:ext cx="796925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 dirty="0">
                <a:solidFill>
                  <a:srgbClr val="000000"/>
                </a:solidFill>
                <a:latin typeface="+mn-ea"/>
                <a:ea typeface="+mn-ea"/>
              </a:rPr>
              <a:t>法律</a:t>
            </a:r>
          </a:p>
        </p:txBody>
      </p:sp>
      <p:sp>
        <p:nvSpPr>
          <p:cNvPr id="53266" name="テキスト ボックス 18">
            <a:extLst>
              <a:ext uri="{FF2B5EF4-FFF2-40B4-BE49-F238E27FC236}">
                <a16:creationId xmlns:a16="http://schemas.microsoft.com/office/drawing/2014/main" id="{A880C21C-E473-45C9-BAD6-8719C0FB1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2563" y="6094413"/>
            <a:ext cx="79692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用途</a:t>
            </a:r>
          </a:p>
        </p:txBody>
      </p:sp>
      <p:sp>
        <p:nvSpPr>
          <p:cNvPr id="53267" name="テキスト ボックス 19">
            <a:extLst>
              <a:ext uri="{FF2B5EF4-FFF2-40B4-BE49-F238E27FC236}">
                <a16:creationId xmlns:a16="http://schemas.microsoft.com/office/drawing/2014/main" id="{8270FAFC-E89A-4CEE-ABC3-C002325DD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775" y="6094413"/>
            <a:ext cx="2062163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流行っているもの</a:t>
            </a:r>
          </a:p>
        </p:txBody>
      </p:sp>
      <p:sp>
        <p:nvSpPr>
          <p:cNvPr id="53268" name="テキスト ボックス 20">
            <a:extLst>
              <a:ext uri="{FF2B5EF4-FFF2-40B4-BE49-F238E27FC236}">
                <a16:creationId xmlns:a16="http://schemas.microsoft.com/office/drawing/2014/main" id="{11DDCB54-FCB7-46A0-AD30-F72A5A479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675" y="6094413"/>
            <a:ext cx="1554163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必要なもの</a:t>
            </a:r>
          </a:p>
        </p:txBody>
      </p:sp>
      <p:sp>
        <p:nvSpPr>
          <p:cNvPr id="53269" name="テキスト ボックス 21">
            <a:extLst>
              <a:ext uri="{FF2B5EF4-FFF2-40B4-BE49-F238E27FC236}">
                <a16:creationId xmlns:a16="http://schemas.microsoft.com/office/drawing/2014/main" id="{D0E45C21-3BF3-4A4A-98F2-5614818F6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25" y="6094413"/>
            <a:ext cx="1346200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ほしいもの</a:t>
            </a:r>
          </a:p>
        </p:txBody>
      </p:sp>
      <p:pic>
        <p:nvPicPr>
          <p:cNvPr id="12308" name="Picture 23" descr="C:\Users\fujiwara\Desktop\図9.png">
            <a:extLst>
              <a:ext uri="{FF2B5EF4-FFF2-40B4-BE49-F238E27FC236}">
                <a16:creationId xmlns:a16="http://schemas.microsoft.com/office/drawing/2014/main" id="{22DC45A5-DC5F-4EE0-A1A7-6E7B28146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4113213"/>
            <a:ext cx="2200275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図 1">
            <a:extLst>
              <a:ext uri="{FF2B5EF4-FFF2-40B4-BE49-F238E27FC236}">
                <a16:creationId xmlns:a16="http://schemas.microsoft.com/office/drawing/2014/main" id="{101109BF-3DED-43B5-A049-F9FA38F53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2435225"/>
            <a:ext cx="2265363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テキスト ボックス 1">
            <a:extLst>
              <a:ext uri="{FF2B5EF4-FFF2-40B4-BE49-F238E27FC236}">
                <a16:creationId xmlns:a16="http://schemas.microsoft.com/office/drawing/2014/main" id="{C2751B9C-1A2C-4D6F-869D-E56FC87DC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>
                <a:solidFill>
                  <a:srgbClr val="000000"/>
                </a:solidFill>
                <a:latin typeface="+mn-ea"/>
                <a:ea typeface="+mn-ea"/>
              </a:rPr>
              <a:t>自立した消費者になるために大切なポイントー①</a:t>
            </a:r>
          </a:p>
        </p:txBody>
      </p:sp>
      <p:sp>
        <p:nvSpPr>
          <p:cNvPr id="54276" name="テキスト ボックス 3">
            <a:extLst>
              <a:ext uri="{FF2B5EF4-FFF2-40B4-BE49-F238E27FC236}">
                <a16:creationId xmlns:a16="http://schemas.microsoft.com/office/drawing/2014/main" id="{A5FF8D20-F88C-4110-A4C1-536E87BA8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1878013"/>
            <a:ext cx="5327650" cy="277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自立した消費者になるためのポイントを覚えておきましょう。</a:t>
            </a:r>
          </a:p>
        </p:txBody>
      </p:sp>
      <p:sp>
        <p:nvSpPr>
          <p:cNvPr id="54277" name="テキスト ボックス 19">
            <a:extLst>
              <a:ext uri="{FF2B5EF4-FFF2-40B4-BE49-F238E27FC236}">
                <a16:creationId xmlns:a16="http://schemas.microsoft.com/office/drawing/2014/main" id="{8435F692-65B9-49D0-89FB-A6C0889FC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2384425"/>
            <a:ext cx="3397250" cy="339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600" b="1">
                <a:solidFill>
                  <a:srgbClr val="000000"/>
                </a:solidFill>
                <a:latin typeface="+mn-ea"/>
                <a:ea typeface="+mn-ea"/>
              </a:rPr>
              <a:t>1.</a:t>
            </a:r>
            <a:r>
              <a:rPr lang="ja-JP" altLang="en-US" sz="1600" b="1">
                <a:solidFill>
                  <a:srgbClr val="000000"/>
                </a:solidFill>
                <a:latin typeface="+mn-ea"/>
                <a:ea typeface="+mn-ea"/>
              </a:rPr>
              <a:t>（</a:t>
            </a:r>
            <a:r>
              <a:rPr lang="ja-JP" altLang="en-US" sz="1600" b="1">
                <a:solidFill>
                  <a:srgbClr val="FF0000"/>
                </a:solidFill>
                <a:latin typeface="+mn-ea"/>
                <a:ea typeface="+mn-ea"/>
              </a:rPr>
              <a:t>必要なもの</a:t>
            </a:r>
            <a:r>
              <a:rPr lang="ja-JP" altLang="en-US" sz="1600" b="1">
                <a:solidFill>
                  <a:srgbClr val="000000"/>
                </a:solidFill>
                <a:latin typeface="+mn-ea"/>
                <a:ea typeface="+mn-ea"/>
              </a:rPr>
              <a:t>）か考える習慣を</a:t>
            </a: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60E69123-F377-454E-86D5-5A0995E7F4D9}"/>
              </a:ext>
            </a:extLst>
          </p:cNvPr>
          <p:cNvCxnSpPr/>
          <p:nvPr/>
        </p:nvCxnSpPr>
        <p:spPr>
          <a:xfrm>
            <a:off x="1036638" y="3919538"/>
            <a:ext cx="8020050" cy="0"/>
          </a:xfrm>
          <a:prstGeom prst="line">
            <a:avLst/>
          </a:prstGeom>
          <a:ln w="19050">
            <a:solidFill>
              <a:srgbClr val="DECCC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0" name="テキスト ボックス 22">
            <a:extLst>
              <a:ext uri="{FF2B5EF4-FFF2-40B4-BE49-F238E27FC236}">
                <a16:creationId xmlns:a16="http://schemas.microsoft.com/office/drawing/2014/main" id="{1BDDA323-EEC9-4F03-AB00-55B456811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2711450"/>
            <a:ext cx="4186238" cy="1016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　「これ、ほしい！」と、思わず衝動買いした後、「やっぱり買わなくてもよかったかも」と後悔した経験はありませんか。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　ほしいと思ったときには、「自分にとって本当に必要なものか」それとも「単にほしいものか」を考える習慣を身に付けましょう。時間をおくと、買わなくてもすむケースも多くなるはずです。</a:t>
            </a:r>
          </a:p>
        </p:txBody>
      </p:sp>
      <p:sp>
        <p:nvSpPr>
          <p:cNvPr id="54281" name="テキスト ボックス 23">
            <a:extLst>
              <a:ext uri="{FF2B5EF4-FFF2-40B4-BE49-F238E27FC236}">
                <a16:creationId xmlns:a16="http://schemas.microsoft.com/office/drawing/2014/main" id="{9406F204-1A43-41FD-BB22-AF8ADE308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4071938"/>
            <a:ext cx="3397250" cy="339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600" b="1">
                <a:solidFill>
                  <a:srgbClr val="000000"/>
                </a:solidFill>
                <a:latin typeface="+mn-ea"/>
                <a:ea typeface="+mn-ea"/>
              </a:rPr>
              <a:t>2.</a:t>
            </a:r>
            <a:r>
              <a:rPr lang="ja-JP" altLang="en-US" sz="1600" b="1">
                <a:solidFill>
                  <a:srgbClr val="000000"/>
                </a:solidFill>
                <a:latin typeface="+mn-ea"/>
                <a:ea typeface="+mn-ea"/>
              </a:rPr>
              <a:t>（</a:t>
            </a:r>
            <a:r>
              <a:rPr lang="ja-JP" altLang="en-US" sz="1600" b="1">
                <a:solidFill>
                  <a:srgbClr val="FF0000"/>
                </a:solidFill>
                <a:latin typeface="+mn-ea"/>
                <a:ea typeface="+mn-ea"/>
              </a:rPr>
              <a:t>価格</a:t>
            </a:r>
            <a:r>
              <a:rPr lang="ja-JP" altLang="en-US" sz="1600" b="1">
                <a:solidFill>
                  <a:srgbClr val="000000"/>
                </a:solidFill>
                <a:latin typeface="+mn-ea"/>
                <a:ea typeface="+mn-ea"/>
              </a:rPr>
              <a:t>）・条件をよく比べよう</a:t>
            </a:r>
          </a:p>
        </p:txBody>
      </p:sp>
      <p:sp>
        <p:nvSpPr>
          <p:cNvPr id="54282" name="テキスト ボックス 24">
            <a:extLst>
              <a:ext uri="{FF2B5EF4-FFF2-40B4-BE49-F238E27FC236}">
                <a16:creationId xmlns:a16="http://schemas.microsoft.com/office/drawing/2014/main" id="{FF743C18-F3F6-433F-8959-B7B512CA5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613" y="4497388"/>
            <a:ext cx="4186237" cy="830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　買いたいものが決まったら、どこで買うのが安いのか、値段や機能などをきちんと調べましょう。同じ機能の商品なら少しでも安いお店で買えるように、価格や条件を比較することが大切。ネットの比較サイトなどを上手に活用するのもおススメです。</a:t>
            </a: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6422E0B4-60FB-4DA2-95F0-DDF5B263E79B}"/>
              </a:ext>
            </a:extLst>
          </p:cNvPr>
          <p:cNvCxnSpPr/>
          <p:nvPr/>
        </p:nvCxnSpPr>
        <p:spPr>
          <a:xfrm>
            <a:off x="1014413" y="5607050"/>
            <a:ext cx="8018462" cy="0"/>
          </a:xfrm>
          <a:prstGeom prst="line">
            <a:avLst/>
          </a:prstGeom>
          <a:ln w="19050">
            <a:solidFill>
              <a:srgbClr val="DECCC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左大かっこ 27">
            <a:extLst>
              <a:ext uri="{FF2B5EF4-FFF2-40B4-BE49-F238E27FC236}">
                <a16:creationId xmlns:a16="http://schemas.microsoft.com/office/drawing/2014/main" id="{5888F521-7816-40B7-8ACA-1B2D63D072B2}"/>
              </a:ext>
            </a:extLst>
          </p:cNvPr>
          <p:cNvSpPr/>
          <p:nvPr/>
        </p:nvSpPr>
        <p:spPr>
          <a:xfrm>
            <a:off x="1262063" y="5900738"/>
            <a:ext cx="103187" cy="633412"/>
          </a:xfrm>
          <a:prstGeom prst="leftBracket">
            <a:avLst/>
          </a:prstGeom>
          <a:ln w="19050">
            <a:solidFill>
              <a:srgbClr val="DEC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54286" name="テキスト ボックス 28">
            <a:extLst>
              <a:ext uri="{FF2B5EF4-FFF2-40B4-BE49-F238E27FC236}">
                <a16:creationId xmlns:a16="http://schemas.microsoft.com/office/drawing/2014/main" id="{A05B61F9-7F27-4627-A9A5-3A55CFF11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5791200"/>
            <a:ext cx="58737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語群</a:t>
            </a:r>
          </a:p>
        </p:txBody>
      </p:sp>
      <p:sp>
        <p:nvSpPr>
          <p:cNvPr id="30" name="左大かっこ 29">
            <a:extLst>
              <a:ext uri="{FF2B5EF4-FFF2-40B4-BE49-F238E27FC236}">
                <a16:creationId xmlns:a16="http://schemas.microsoft.com/office/drawing/2014/main" id="{F935A73D-529C-4BEC-B339-C30681DBD4B2}"/>
              </a:ext>
            </a:extLst>
          </p:cNvPr>
          <p:cNvSpPr/>
          <p:nvPr/>
        </p:nvSpPr>
        <p:spPr>
          <a:xfrm flipH="1">
            <a:off x="8562975" y="5895975"/>
            <a:ext cx="130175" cy="633413"/>
          </a:xfrm>
          <a:prstGeom prst="leftBracket">
            <a:avLst/>
          </a:prstGeom>
          <a:ln w="19050">
            <a:solidFill>
              <a:srgbClr val="DEC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54288" name="テキスト ボックス 30">
            <a:extLst>
              <a:ext uri="{FF2B5EF4-FFF2-40B4-BE49-F238E27FC236}">
                <a16:creationId xmlns:a16="http://schemas.microsoft.com/office/drawing/2014/main" id="{501BF102-FD1E-4017-8E7D-43A215D07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9350" y="6094413"/>
            <a:ext cx="79692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 dirty="0">
                <a:solidFill>
                  <a:srgbClr val="FF0000"/>
                </a:solidFill>
                <a:latin typeface="+mn-ea"/>
                <a:ea typeface="+mn-ea"/>
              </a:rPr>
              <a:t>価格</a:t>
            </a:r>
          </a:p>
        </p:txBody>
      </p:sp>
      <p:sp>
        <p:nvSpPr>
          <p:cNvPr id="54289" name="テキスト ボックス 31">
            <a:extLst>
              <a:ext uri="{FF2B5EF4-FFF2-40B4-BE49-F238E27FC236}">
                <a16:creationId xmlns:a16="http://schemas.microsoft.com/office/drawing/2014/main" id="{31FFD582-3FE9-4296-BAFF-BE1445249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8650" y="6092825"/>
            <a:ext cx="796925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 dirty="0">
                <a:solidFill>
                  <a:srgbClr val="000000"/>
                </a:solidFill>
                <a:latin typeface="+mn-ea"/>
                <a:ea typeface="+mn-ea"/>
              </a:rPr>
              <a:t>法律</a:t>
            </a:r>
          </a:p>
        </p:txBody>
      </p:sp>
      <p:sp>
        <p:nvSpPr>
          <p:cNvPr id="54290" name="テキスト ボックス 32">
            <a:extLst>
              <a:ext uri="{FF2B5EF4-FFF2-40B4-BE49-F238E27FC236}">
                <a16:creationId xmlns:a16="http://schemas.microsoft.com/office/drawing/2014/main" id="{4B6282A4-444A-4D45-A0F7-98570EB94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2563" y="6094413"/>
            <a:ext cx="79692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用途</a:t>
            </a:r>
          </a:p>
        </p:txBody>
      </p:sp>
      <p:sp>
        <p:nvSpPr>
          <p:cNvPr id="54291" name="テキスト ボックス 33">
            <a:extLst>
              <a:ext uri="{FF2B5EF4-FFF2-40B4-BE49-F238E27FC236}">
                <a16:creationId xmlns:a16="http://schemas.microsoft.com/office/drawing/2014/main" id="{B2F56920-EB49-4594-AFA9-892AC6AA5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775" y="6094413"/>
            <a:ext cx="2062163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流行っているもの</a:t>
            </a:r>
          </a:p>
        </p:txBody>
      </p:sp>
      <p:sp>
        <p:nvSpPr>
          <p:cNvPr id="54292" name="テキスト ボックス 34">
            <a:extLst>
              <a:ext uri="{FF2B5EF4-FFF2-40B4-BE49-F238E27FC236}">
                <a16:creationId xmlns:a16="http://schemas.microsoft.com/office/drawing/2014/main" id="{75C27C5B-6922-429F-921B-AB629FF92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675" y="6094413"/>
            <a:ext cx="1554163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FF0000"/>
                </a:solidFill>
                <a:latin typeface="+mn-ea"/>
                <a:ea typeface="+mn-ea"/>
              </a:rPr>
              <a:t>必要なもの</a:t>
            </a:r>
          </a:p>
        </p:txBody>
      </p:sp>
      <p:sp>
        <p:nvSpPr>
          <p:cNvPr id="54293" name="テキスト ボックス 35">
            <a:extLst>
              <a:ext uri="{FF2B5EF4-FFF2-40B4-BE49-F238E27FC236}">
                <a16:creationId xmlns:a16="http://schemas.microsoft.com/office/drawing/2014/main" id="{41F87B5F-5534-4F57-AC9A-BF8372CF7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25" y="6094413"/>
            <a:ext cx="1346200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ほしいもの</a:t>
            </a:r>
          </a:p>
        </p:txBody>
      </p:sp>
      <p:pic>
        <p:nvPicPr>
          <p:cNvPr id="13331" name="Picture 23" descr="C:\Users\fujiwara\Desktop\図9.png">
            <a:extLst>
              <a:ext uri="{FF2B5EF4-FFF2-40B4-BE49-F238E27FC236}">
                <a16:creationId xmlns:a16="http://schemas.microsoft.com/office/drawing/2014/main" id="{12CB56DF-1DDE-4864-A0C5-F63266A95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4113213"/>
            <a:ext cx="2200275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テキスト ボックス 2">
            <a:extLst>
              <a:ext uri="{FF2B5EF4-FFF2-40B4-BE49-F238E27FC236}">
                <a16:creationId xmlns:a16="http://schemas.microsoft.com/office/drawing/2014/main" id="{8F5B63C4-D7A0-4BA6-87AC-9744A1642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1165225"/>
            <a:ext cx="792162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solidFill>
                  <a:srgbClr val="000000"/>
                </a:solidFill>
                <a:latin typeface="+mn-ea"/>
                <a:ea typeface="+mn-ea"/>
              </a:rPr>
              <a:t>47</a:t>
            </a:r>
            <a:endParaRPr lang="ja-JP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pic>
        <p:nvPicPr>
          <p:cNvPr id="13333" name="図 22">
            <a:extLst>
              <a:ext uri="{FF2B5EF4-FFF2-40B4-BE49-F238E27FC236}">
                <a16:creationId xmlns:a16="http://schemas.microsoft.com/office/drawing/2014/main" id="{0200A916-91CD-4AA1-BCC7-01FA21C233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2435225"/>
            <a:ext cx="2265363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テキスト ボックス 1">
            <a:extLst>
              <a:ext uri="{FF2B5EF4-FFF2-40B4-BE49-F238E27FC236}">
                <a16:creationId xmlns:a16="http://schemas.microsoft.com/office/drawing/2014/main" id="{184D5A76-5FBB-4DF1-A49D-30047FE67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>
                <a:solidFill>
                  <a:srgbClr val="000000"/>
                </a:solidFill>
                <a:latin typeface="+mn-ea"/>
                <a:ea typeface="+mn-ea"/>
              </a:rPr>
              <a:t>自立した消費者になるために大切なポイントー②</a:t>
            </a:r>
          </a:p>
        </p:txBody>
      </p:sp>
      <p:sp>
        <p:nvSpPr>
          <p:cNvPr id="55300" name="テキスト ボックス 3">
            <a:extLst>
              <a:ext uri="{FF2B5EF4-FFF2-40B4-BE49-F238E27FC236}">
                <a16:creationId xmlns:a16="http://schemas.microsoft.com/office/drawing/2014/main" id="{D7DF0179-F52C-4474-959F-CAD3BAF0E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2384425"/>
            <a:ext cx="3751263" cy="339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600" b="1">
                <a:solidFill>
                  <a:srgbClr val="000000"/>
                </a:solidFill>
                <a:latin typeface="+mn-ea"/>
                <a:ea typeface="+mn-ea"/>
              </a:rPr>
              <a:t>3.</a:t>
            </a:r>
            <a:r>
              <a:rPr lang="ja-JP" altLang="en-US" sz="1600" b="1">
                <a:solidFill>
                  <a:srgbClr val="000000"/>
                </a:solidFill>
                <a:latin typeface="+mn-ea"/>
                <a:ea typeface="+mn-ea"/>
              </a:rPr>
              <a:t>（　　　）の内容をよくチェック！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17A9EF1-CD2A-4857-B640-03BA64A601B3}"/>
              </a:ext>
            </a:extLst>
          </p:cNvPr>
          <p:cNvCxnSpPr/>
          <p:nvPr/>
        </p:nvCxnSpPr>
        <p:spPr>
          <a:xfrm>
            <a:off x="1036638" y="3876675"/>
            <a:ext cx="8020050" cy="0"/>
          </a:xfrm>
          <a:prstGeom prst="line">
            <a:avLst/>
          </a:prstGeom>
          <a:ln w="19050">
            <a:solidFill>
              <a:srgbClr val="DECCC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2" name="テキスト ボックス 5">
            <a:extLst>
              <a:ext uri="{FF2B5EF4-FFF2-40B4-BE49-F238E27FC236}">
                <a16:creationId xmlns:a16="http://schemas.microsoft.com/office/drawing/2014/main" id="{070EBC0B-6B2B-40DA-B73D-06164A5AC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2733675"/>
            <a:ext cx="4186238" cy="1016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　実際に契約を結ぶときには、価格だけでなく、支払い方法の選択肢や商品の配送方法、キャンセルしたときの条件など、契約しようとする内容について、細かくチェックしましょう。キャンセルした場合には、違約金などが発生するかどうかの確認も必要です。</a:t>
            </a:r>
          </a:p>
        </p:txBody>
      </p:sp>
      <p:sp>
        <p:nvSpPr>
          <p:cNvPr id="55303" name="テキスト ボックス 6">
            <a:extLst>
              <a:ext uri="{FF2B5EF4-FFF2-40B4-BE49-F238E27FC236}">
                <a16:creationId xmlns:a16="http://schemas.microsoft.com/office/drawing/2014/main" id="{6EA57C46-31BA-4741-9F87-82CAE0042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2238" y="3963988"/>
            <a:ext cx="3395662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600" b="1" dirty="0">
                <a:solidFill>
                  <a:srgbClr val="000000"/>
                </a:solidFill>
                <a:latin typeface="+mn-ea"/>
                <a:ea typeface="+mn-ea"/>
              </a:rPr>
              <a:t>4.</a:t>
            </a:r>
            <a:r>
              <a:rPr lang="ja-JP" altLang="en-US" sz="1600" b="1" dirty="0">
                <a:solidFill>
                  <a:srgbClr val="000000"/>
                </a:solidFill>
                <a:latin typeface="+mn-ea"/>
                <a:ea typeface="+mn-ea"/>
              </a:rPr>
              <a:t>（　　　　）がかかる支払い方法は</a:t>
            </a:r>
            <a:br>
              <a:rPr lang="en-US" altLang="ja-JP" sz="1600" b="1" dirty="0">
                <a:solidFill>
                  <a:srgbClr val="000000"/>
                </a:solidFill>
                <a:latin typeface="+mn-ea"/>
                <a:ea typeface="+mn-ea"/>
              </a:rPr>
            </a:br>
            <a:r>
              <a:rPr lang="ja-JP" altLang="en-US" sz="1600" b="1" dirty="0">
                <a:solidFill>
                  <a:srgbClr val="000000"/>
                </a:solidFill>
                <a:latin typeface="+mn-ea"/>
                <a:ea typeface="+mn-ea"/>
              </a:rPr>
              <a:t>できるだけ避ける</a:t>
            </a:r>
          </a:p>
        </p:txBody>
      </p:sp>
      <p:sp>
        <p:nvSpPr>
          <p:cNvPr id="55304" name="テキスト ボックス 7">
            <a:extLst>
              <a:ext uri="{FF2B5EF4-FFF2-40B4-BE49-F238E27FC236}">
                <a16:creationId xmlns:a16="http://schemas.microsoft.com/office/drawing/2014/main" id="{D333C25C-741A-46C6-9A80-470CFCB3D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8575" y="4508500"/>
            <a:ext cx="4186238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　自分の手元にあるお金ではほしいものが手に入らない場合、分割払いやリボルビング払いで買うことがあるかもしれません。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　分割払いやリボルビング払いにすると手数料がかかるため、購入した金額よりも多く支払うことになります。同じものでも支払い方法によって支払う金額は変わるので、手数料がかかる支払い方法はできるだけ避けましょう。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11280112-F302-4A2A-A7FF-4CFC038BDA60}"/>
              </a:ext>
            </a:extLst>
          </p:cNvPr>
          <p:cNvCxnSpPr/>
          <p:nvPr/>
        </p:nvCxnSpPr>
        <p:spPr>
          <a:xfrm>
            <a:off x="1014413" y="5803900"/>
            <a:ext cx="8018462" cy="0"/>
          </a:xfrm>
          <a:prstGeom prst="line">
            <a:avLst/>
          </a:prstGeom>
          <a:ln w="19050">
            <a:solidFill>
              <a:srgbClr val="DECCC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6" name="テキスト ボックス 9">
            <a:extLst>
              <a:ext uri="{FF2B5EF4-FFF2-40B4-BE49-F238E27FC236}">
                <a16:creationId xmlns:a16="http://schemas.microsoft.com/office/drawing/2014/main" id="{B5AD4E8D-E21C-4BED-8D98-A782BD6D2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1878013"/>
            <a:ext cx="5327650" cy="277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本文を読んで、見出しに当てはまる言葉を下の語群から選びましょう。</a:t>
            </a:r>
          </a:p>
        </p:txBody>
      </p:sp>
      <p:sp>
        <p:nvSpPr>
          <p:cNvPr id="11" name="左大かっこ 10">
            <a:extLst>
              <a:ext uri="{FF2B5EF4-FFF2-40B4-BE49-F238E27FC236}">
                <a16:creationId xmlns:a16="http://schemas.microsoft.com/office/drawing/2014/main" id="{5766B08B-4097-42A5-80B3-378F8D983939}"/>
              </a:ext>
            </a:extLst>
          </p:cNvPr>
          <p:cNvSpPr/>
          <p:nvPr/>
        </p:nvSpPr>
        <p:spPr>
          <a:xfrm>
            <a:off x="1262063" y="5900738"/>
            <a:ext cx="103187" cy="633412"/>
          </a:xfrm>
          <a:prstGeom prst="leftBracket">
            <a:avLst/>
          </a:prstGeom>
          <a:ln w="19050">
            <a:solidFill>
              <a:srgbClr val="DEC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55308" name="テキスト ボックス 11">
            <a:extLst>
              <a:ext uri="{FF2B5EF4-FFF2-40B4-BE49-F238E27FC236}">
                <a16:creationId xmlns:a16="http://schemas.microsoft.com/office/drawing/2014/main" id="{B37FB1E0-FF80-4011-BD74-B9753466F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5845175"/>
            <a:ext cx="587375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語群</a:t>
            </a:r>
          </a:p>
        </p:txBody>
      </p:sp>
      <p:sp>
        <p:nvSpPr>
          <p:cNvPr id="13" name="左大かっこ 12">
            <a:extLst>
              <a:ext uri="{FF2B5EF4-FFF2-40B4-BE49-F238E27FC236}">
                <a16:creationId xmlns:a16="http://schemas.microsoft.com/office/drawing/2014/main" id="{E0434F75-2EE2-4D3B-B11B-1681D5D35A2D}"/>
              </a:ext>
            </a:extLst>
          </p:cNvPr>
          <p:cNvSpPr/>
          <p:nvPr/>
        </p:nvSpPr>
        <p:spPr>
          <a:xfrm flipH="1">
            <a:off x="8562975" y="5895975"/>
            <a:ext cx="130175" cy="633413"/>
          </a:xfrm>
          <a:prstGeom prst="leftBracket">
            <a:avLst/>
          </a:prstGeom>
          <a:ln w="19050">
            <a:solidFill>
              <a:srgbClr val="DEC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55310" name="テキスト ボックス 13">
            <a:extLst>
              <a:ext uri="{FF2B5EF4-FFF2-40B4-BE49-F238E27FC236}">
                <a16:creationId xmlns:a16="http://schemas.microsoft.com/office/drawing/2014/main" id="{86EC4E48-6E74-488E-B705-32306221D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4675" y="6010275"/>
            <a:ext cx="795338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契約</a:t>
            </a:r>
          </a:p>
        </p:txBody>
      </p:sp>
      <p:sp>
        <p:nvSpPr>
          <p:cNvPr id="55311" name="テキスト ボックス 14">
            <a:extLst>
              <a:ext uri="{FF2B5EF4-FFF2-40B4-BE49-F238E27FC236}">
                <a16:creationId xmlns:a16="http://schemas.microsoft.com/office/drawing/2014/main" id="{1AAA7A33-3D9B-491E-81AE-6C7D607A0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713" y="6018213"/>
            <a:ext cx="798512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手間</a:t>
            </a:r>
          </a:p>
        </p:txBody>
      </p:sp>
      <p:sp>
        <p:nvSpPr>
          <p:cNvPr id="55312" name="テキスト ボックス 15">
            <a:extLst>
              <a:ext uri="{FF2B5EF4-FFF2-40B4-BE49-F238E27FC236}">
                <a16:creationId xmlns:a16="http://schemas.microsoft.com/office/drawing/2014/main" id="{35C851FD-0186-46A5-9638-CC1D96261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3988" y="6018213"/>
            <a:ext cx="798512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時間</a:t>
            </a:r>
          </a:p>
        </p:txBody>
      </p:sp>
      <p:sp>
        <p:nvSpPr>
          <p:cNvPr id="55315" name="テキスト ボックス 18">
            <a:extLst>
              <a:ext uri="{FF2B5EF4-FFF2-40B4-BE49-F238E27FC236}">
                <a16:creationId xmlns:a16="http://schemas.microsoft.com/office/drawing/2014/main" id="{845E7BDD-1929-4087-BE86-3F8F04109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850" y="6018213"/>
            <a:ext cx="1093788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手数料</a:t>
            </a:r>
          </a:p>
        </p:txBody>
      </p:sp>
      <p:sp>
        <p:nvSpPr>
          <p:cNvPr id="55316" name="テキスト ボックス 19">
            <a:extLst>
              <a:ext uri="{FF2B5EF4-FFF2-40B4-BE49-F238E27FC236}">
                <a16:creationId xmlns:a16="http://schemas.microsoft.com/office/drawing/2014/main" id="{B1367FFE-112D-4623-B1F9-F9880DC71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1550" y="6018213"/>
            <a:ext cx="798513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収入</a:t>
            </a:r>
          </a:p>
        </p:txBody>
      </p:sp>
      <p:sp>
        <p:nvSpPr>
          <p:cNvPr id="55317" name="テキスト ボックス 20">
            <a:extLst>
              <a:ext uri="{FF2B5EF4-FFF2-40B4-BE49-F238E27FC236}">
                <a16:creationId xmlns:a16="http://schemas.microsoft.com/office/drawing/2014/main" id="{D2807D64-985E-432E-9E68-28E5482FC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5663" y="6018213"/>
            <a:ext cx="796925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広告</a:t>
            </a:r>
          </a:p>
        </p:txBody>
      </p:sp>
      <p:pic>
        <p:nvPicPr>
          <p:cNvPr id="14355" name="Picture 22" descr="C:\Users\fujiwara\Desktop\図10.png">
            <a:extLst>
              <a:ext uri="{FF2B5EF4-FFF2-40B4-BE49-F238E27FC236}">
                <a16:creationId xmlns:a16="http://schemas.microsoft.com/office/drawing/2014/main" id="{F846DEA6-4699-448F-986B-B46838D48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8" y="2151063"/>
            <a:ext cx="239553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テキスト ボックス 2">
            <a:extLst>
              <a:ext uri="{FF2B5EF4-FFF2-40B4-BE49-F238E27FC236}">
                <a16:creationId xmlns:a16="http://schemas.microsoft.com/office/drawing/2014/main" id="{A5A6815B-6E53-4DAC-8B1A-2BD6B96D9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1165225"/>
            <a:ext cx="792162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solidFill>
                  <a:srgbClr val="000000"/>
                </a:solidFill>
                <a:latin typeface="+mn-ea"/>
                <a:ea typeface="+mn-ea"/>
              </a:rPr>
              <a:t>47</a:t>
            </a:r>
            <a:endParaRPr lang="ja-JP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pic>
        <p:nvPicPr>
          <p:cNvPr id="24" name="図 23" descr="ダイアグラム&#10;&#10;自動的に生成された説明">
            <a:extLst>
              <a:ext uri="{FF2B5EF4-FFF2-40B4-BE49-F238E27FC236}">
                <a16:creationId xmlns:a16="http://schemas.microsoft.com/office/drawing/2014/main" id="{CAF1319F-4DFB-4907-BC5E-7D3875147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12" y="4090989"/>
            <a:ext cx="4117853" cy="1514474"/>
          </a:xfrm>
          <a:prstGeom prst="rect">
            <a:avLst/>
          </a:prstGeom>
        </p:spPr>
      </p:pic>
      <p:pic>
        <p:nvPicPr>
          <p:cNvPr id="26" name="図 25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E0860653-257A-43D0-A30D-62D6975817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83" y="3911600"/>
            <a:ext cx="742236" cy="7945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テキスト ボックス 1">
            <a:extLst>
              <a:ext uri="{FF2B5EF4-FFF2-40B4-BE49-F238E27FC236}">
                <a16:creationId xmlns:a16="http://schemas.microsoft.com/office/drawing/2014/main" id="{106D0403-81E1-42D6-9082-DE959CB98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>
                <a:solidFill>
                  <a:srgbClr val="000000"/>
                </a:solidFill>
                <a:latin typeface="+mn-ea"/>
                <a:ea typeface="+mn-ea"/>
              </a:rPr>
              <a:t>自立した消費者になるために大切なポイントー②</a:t>
            </a:r>
          </a:p>
        </p:txBody>
      </p:sp>
      <p:sp>
        <p:nvSpPr>
          <p:cNvPr id="56324" name="テキスト ボックス 3">
            <a:extLst>
              <a:ext uri="{FF2B5EF4-FFF2-40B4-BE49-F238E27FC236}">
                <a16:creationId xmlns:a16="http://schemas.microsoft.com/office/drawing/2014/main" id="{BBA89A60-5D12-419E-9D64-FF7BD035F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2384425"/>
            <a:ext cx="3751263" cy="339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600" b="1">
                <a:solidFill>
                  <a:srgbClr val="000000"/>
                </a:solidFill>
                <a:latin typeface="+mn-ea"/>
                <a:ea typeface="+mn-ea"/>
              </a:rPr>
              <a:t>3.</a:t>
            </a:r>
            <a:r>
              <a:rPr lang="ja-JP" altLang="en-US" sz="1600" b="1">
                <a:solidFill>
                  <a:srgbClr val="000000"/>
                </a:solidFill>
                <a:latin typeface="+mn-ea"/>
                <a:ea typeface="+mn-ea"/>
              </a:rPr>
              <a:t>（</a:t>
            </a:r>
            <a:r>
              <a:rPr lang="ja-JP" altLang="en-US" sz="1600" b="1">
                <a:solidFill>
                  <a:srgbClr val="FF0000"/>
                </a:solidFill>
                <a:latin typeface="+mn-ea"/>
                <a:ea typeface="+mn-ea"/>
              </a:rPr>
              <a:t>契約</a:t>
            </a:r>
            <a:r>
              <a:rPr lang="ja-JP" altLang="en-US" sz="1600" b="1">
                <a:solidFill>
                  <a:srgbClr val="000000"/>
                </a:solidFill>
                <a:latin typeface="+mn-ea"/>
                <a:ea typeface="+mn-ea"/>
              </a:rPr>
              <a:t>）の内容をよくチェック！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A7AAE90-0371-4D97-B12B-0678A77C4B84}"/>
              </a:ext>
            </a:extLst>
          </p:cNvPr>
          <p:cNvCxnSpPr/>
          <p:nvPr/>
        </p:nvCxnSpPr>
        <p:spPr>
          <a:xfrm>
            <a:off x="1036638" y="3876675"/>
            <a:ext cx="8020050" cy="0"/>
          </a:xfrm>
          <a:prstGeom prst="line">
            <a:avLst/>
          </a:prstGeom>
          <a:ln w="19050">
            <a:solidFill>
              <a:srgbClr val="DECCC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6" name="テキスト ボックス 5">
            <a:extLst>
              <a:ext uri="{FF2B5EF4-FFF2-40B4-BE49-F238E27FC236}">
                <a16:creationId xmlns:a16="http://schemas.microsoft.com/office/drawing/2014/main" id="{92DA64E5-39B2-4456-8B6A-8FFA5C4E4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2733675"/>
            <a:ext cx="4186238" cy="1016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　実際に契約を結ぶときには、価格だけでなく、支払い方法の選択肢や商品の配送方法、キャンセルしたときの条件など、契約しようとする内容について、細かくチェックしましょう。キャンセルした場合には、違約金などが発生するかどうかの確認も必要です。</a:t>
            </a:r>
          </a:p>
        </p:txBody>
      </p:sp>
      <p:sp>
        <p:nvSpPr>
          <p:cNvPr id="56327" name="テキスト ボックス 6">
            <a:extLst>
              <a:ext uri="{FF2B5EF4-FFF2-40B4-BE49-F238E27FC236}">
                <a16:creationId xmlns:a16="http://schemas.microsoft.com/office/drawing/2014/main" id="{83E7D375-82A1-4DCE-B547-C0D4F8A04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2238" y="3963988"/>
            <a:ext cx="3690937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600" b="1" dirty="0">
                <a:solidFill>
                  <a:srgbClr val="000000"/>
                </a:solidFill>
                <a:latin typeface="+mn-ea"/>
                <a:ea typeface="+mn-ea"/>
              </a:rPr>
              <a:t>4.</a:t>
            </a:r>
            <a:r>
              <a:rPr lang="ja-JP" altLang="en-US" sz="1600" b="1" dirty="0">
                <a:solidFill>
                  <a:srgbClr val="000000"/>
                </a:solidFill>
                <a:latin typeface="+mn-ea"/>
                <a:ea typeface="+mn-ea"/>
              </a:rPr>
              <a:t>（</a:t>
            </a:r>
            <a:r>
              <a:rPr lang="ja-JP" altLang="en-US" sz="1600" b="1" dirty="0">
                <a:solidFill>
                  <a:srgbClr val="FF0000"/>
                </a:solidFill>
                <a:latin typeface="+mn-ea"/>
                <a:ea typeface="+mn-ea"/>
              </a:rPr>
              <a:t>手数料</a:t>
            </a:r>
            <a:r>
              <a:rPr lang="ja-JP" altLang="en-US" sz="1600" b="1" dirty="0">
                <a:solidFill>
                  <a:srgbClr val="000000"/>
                </a:solidFill>
                <a:latin typeface="+mn-ea"/>
                <a:ea typeface="+mn-ea"/>
              </a:rPr>
              <a:t>）がかかる支払い方法は</a:t>
            </a:r>
            <a:endParaRPr lang="en-US" altLang="ja-JP" sz="16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600" b="1" dirty="0">
                <a:solidFill>
                  <a:srgbClr val="000000"/>
                </a:solidFill>
                <a:latin typeface="+mn-ea"/>
                <a:ea typeface="+mn-ea"/>
              </a:rPr>
              <a:t>できるだけ避ける</a:t>
            </a:r>
          </a:p>
        </p:txBody>
      </p:sp>
      <p:sp>
        <p:nvSpPr>
          <p:cNvPr id="56328" name="テキスト ボックス 7">
            <a:extLst>
              <a:ext uri="{FF2B5EF4-FFF2-40B4-BE49-F238E27FC236}">
                <a16:creationId xmlns:a16="http://schemas.microsoft.com/office/drawing/2014/main" id="{49DAE4C7-5D2C-40EF-92AE-70C2CDC7E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8575" y="4508500"/>
            <a:ext cx="4186238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　自分の手元にあるお金ではほしいものが手に入らない場合、分割払いやリボルビング払いで買うことがあるかもしれません。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　分割払いやリボルビング払いにすると手数料がかかるため、購入した金額よりも多く支払うことになります。同じものでも支払い方法によって支払う金額は変わるので、手数料がかかる支払い方法はできるだけ避けましょう。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125E0A96-E6B5-4062-8C0D-93A16188EF24}"/>
              </a:ext>
            </a:extLst>
          </p:cNvPr>
          <p:cNvCxnSpPr/>
          <p:nvPr/>
        </p:nvCxnSpPr>
        <p:spPr>
          <a:xfrm>
            <a:off x="1014413" y="5803900"/>
            <a:ext cx="8018462" cy="0"/>
          </a:xfrm>
          <a:prstGeom prst="line">
            <a:avLst/>
          </a:prstGeom>
          <a:ln w="19050">
            <a:solidFill>
              <a:srgbClr val="DECCC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左大かっこ 9">
            <a:extLst>
              <a:ext uri="{FF2B5EF4-FFF2-40B4-BE49-F238E27FC236}">
                <a16:creationId xmlns:a16="http://schemas.microsoft.com/office/drawing/2014/main" id="{A3277155-C245-4EDB-9F51-F0ECB73102EA}"/>
              </a:ext>
            </a:extLst>
          </p:cNvPr>
          <p:cNvSpPr/>
          <p:nvPr/>
        </p:nvSpPr>
        <p:spPr>
          <a:xfrm>
            <a:off x="1262063" y="5900738"/>
            <a:ext cx="103187" cy="633412"/>
          </a:xfrm>
          <a:prstGeom prst="leftBracket">
            <a:avLst/>
          </a:prstGeom>
          <a:ln w="19050">
            <a:solidFill>
              <a:srgbClr val="DEC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56331" name="テキスト ボックス 10">
            <a:extLst>
              <a:ext uri="{FF2B5EF4-FFF2-40B4-BE49-F238E27FC236}">
                <a16:creationId xmlns:a16="http://schemas.microsoft.com/office/drawing/2014/main" id="{3B2091EA-7F9C-42FF-854E-30482F57C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5845175"/>
            <a:ext cx="587375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語群</a:t>
            </a:r>
          </a:p>
        </p:txBody>
      </p:sp>
      <p:sp>
        <p:nvSpPr>
          <p:cNvPr id="12" name="左大かっこ 11">
            <a:extLst>
              <a:ext uri="{FF2B5EF4-FFF2-40B4-BE49-F238E27FC236}">
                <a16:creationId xmlns:a16="http://schemas.microsoft.com/office/drawing/2014/main" id="{758D116F-87AE-47DB-B68E-AC5A795DD7AE}"/>
              </a:ext>
            </a:extLst>
          </p:cNvPr>
          <p:cNvSpPr/>
          <p:nvPr/>
        </p:nvSpPr>
        <p:spPr>
          <a:xfrm flipH="1">
            <a:off x="8562975" y="5895975"/>
            <a:ext cx="130175" cy="633413"/>
          </a:xfrm>
          <a:prstGeom prst="leftBracket">
            <a:avLst/>
          </a:prstGeom>
          <a:ln w="19050">
            <a:solidFill>
              <a:srgbClr val="DEC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56333" name="テキスト ボックス 12">
            <a:extLst>
              <a:ext uri="{FF2B5EF4-FFF2-40B4-BE49-F238E27FC236}">
                <a16:creationId xmlns:a16="http://schemas.microsoft.com/office/drawing/2014/main" id="{10731436-961E-4AEE-9970-986D2EFBB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4675" y="6010275"/>
            <a:ext cx="795338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FF0000"/>
                </a:solidFill>
                <a:latin typeface="+mn-ea"/>
                <a:ea typeface="+mn-ea"/>
              </a:rPr>
              <a:t>契約</a:t>
            </a:r>
          </a:p>
        </p:txBody>
      </p:sp>
      <p:sp>
        <p:nvSpPr>
          <p:cNvPr id="56334" name="テキスト ボックス 13">
            <a:extLst>
              <a:ext uri="{FF2B5EF4-FFF2-40B4-BE49-F238E27FC236}">
                <a16:creationId xmlns:a16="http://schemas.microsoft.com/office/drawing/2014/main" id="{EC2E3699-0531-411E-9734-F39CFBF50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713" y="6018213"/>
            <a:ext cx="798512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手間</a:t>
            </a:r>
          </a:p>
        </p:txBody>
      </p:sp>
      <p:sp>
        <p:nvSpPr>
          <p:cNvPr id="56335" name="テキスト ボックス 14">
            <a:extLst>
              <a:ext uri="{FF2B5EF4-FFF2-40B4-BE49-F238E27FC236}">
                <a16:creationId xmlns:a16="http://schemas.microsoft.com/office/drawing/2014/main" id="{00DC5E20-4A96-4EA4-A4DE-1FF56D346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3988" y="6018213"/>
            <a:ext cx="798512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時間</a:t>
            </a:r>
          </a:p>
        </p:txBody>
      </p:sp>
      <p:sp>
        <p:nvSpPr>
          <p:cNvPr id="56338" name="テキスト ボックス 17">
            <a:extLst>
              <a:ext uri="{FF2B5EF4-FFF2-40B4-BE49-F238E27FC236}">
                <a16:creationId xmlns:a16="http://schemas.microsoft.com/office/drawing/2014/main" id="{AB05CB72-32F4-436C-BD79-C140ECDF5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850" y="6018213"/>
            <a:ext cx="1093788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 dirty="0">
                <a:solidFill>
                  <a:srgbClr val="FF0000"/>
                </a:solidFill>
                <a:latin typeface="+mn-ea"/>
                <a:ea typeface="+mn-ea"/>
              </a:rPr>
              <a:t>手数料</a:t>
            </a:r>
          </a:p>
        </p:txBody>
      </p:sp>
      <p:sp>
        <p:nvSpPr>
          <p:cNvPr id="56339" name="テキスト ボックス 18">
            <a:extLst>
              <a:ext uri="{FF2B5EF4-FFF2-40B4-BE49-F238E27FC236}">
                <a16:creationId xmlns:a16="http://schemas.microsoft.com/office/drawing/2014/main" id="{3282CC33-D436-45F0-98A0-7DCBF0412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1550" y="6018213"/>
            <a:ext cx="798513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収入</a:t>
            </a:r>
          </a:p>
        </p:txBody>
      </p:sp>
      <p:sp>
        <p:nvSpPr>
          <p:cNvPr id="56340" name="テキスト ボックス 19">
            <a:extLst>
              <a:ext uri="{FF2B5EF4-FFF2-40B4-BE49-F238E27FC236}">
                <a16:creationId xmlns:a16="http://schemas.microsoft.com/office/drawing/2014/main" id="{17B932CF-AAAC-49AD-86F4-111A49C87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5663" y="6018213"/>
            <a:ext cx="796925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広告</a:t>
            </a:r>
          </a:p>
        </p:txBody>
      </p:sp>
      <p:sp>
        <p:nvSpPr>
          <p:cNvPr id="56341" name="テキスト ボックス 20">
            <a:extLst>
              <a:ext uri="{FF2B5EF4-FFF2-40B4-BE49-F238E27FC236}">
                <a16:creationId xmlns:a16="http://schemas.microsoft.com/office/drawing/2014/main" id="{0A598E43-7C08-4030-B4B6-2DC104E33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1878013"/>
            <a:ext cx="5327650" cy="277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自立した消費者になるためのポイントを覚えておきましょう。</a:t>
            </a:r>
          </a:p>
        </p:txBody>
      </p:sp>
      <p:pic>
        <p:nvPicPr>
          <p:cNvPr id="15379" name="Picture 22" descr="C:\Users\fujiwara\Desktop\図10.png">
            <a:extLst>
              <a:ext uri="{FF2B5EF4-FFF2-40B4-BE49-F238E27FC236}">
                <a16:creationId xmlns:a16="http://schemas.microsoft.com/office/drawing/2014/main" id="{1160D09F-5495-46DF-B4C1-6A5C7E18F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8" y="2151063"/>
            <a:ext cx="239553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テキスト ボックス 2">
            <a:extLst>
              <a:ext uri="{FF2B5EF4-FFF2-40B4-BE49-F238E27FC236}">
                <a16:creationId xmlns:a16="http://schemas.microsoft.com/office/drawing/2014/main" id="{C47D03F3-877C-4217-B1EC-F91253ED2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1165225"/>
            <a:ext cx="792162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solidFill>
                  <a:srgbClr val="000000"/>
                </a:solidFill>
                <a:latin typeface="+mn-ea"/>
                <a:ea typeface="+mn-ea"/>
              </a:rPr>
              <a:t>47</a:t>
            </a:r>
            <a:endParaRPr lang="ja-JP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pic>
        <p:nvPicPr>
          <p:cNvPr id="24" name="図 23" descr="ダイアグラム&#10;&#10;自動的に生成された説明">
            <a:extLst>
              <a:ext uri="{FF2B5EF4-FFF2-40B4-BE49-F238E27FC236}">
                <a16:creationId xmlns:a16="http://schemas.microsoft.com/office/drawing/2014/main" id="{C7DC58AD-2742-485C-BEB4-9329AEAAD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12" y="4090989"/>
            <a:ext cx="4117853" cy="1514474"/>
          </a:xfrm>
          <a:prstGeom prst="rect">
            <a:avLst/>
          </a:prstGeom>
        </p:spPr>
      </p:pic>
      <p:pic>
        <p:nvPicPr>
          <p:cNvPr id="25" name="図 24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B97AD830-8DED-4CB1-939B-2AD9E4FBFF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83" y="3911600"/>
            <a:ext cx="742236" cy="7945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テキスト ボックス 1">
            <a:extLst>
              <a:ext uri="{FF2B5EF4-FFF2-40B4-BE49-F238E27FC236}">
                <a16:creationId xmlns:a16="http://schemas.microsoft.com/office/drawing/2014/main" id="{AB43F340-71B2-4E39-9F71-4F64BFD4D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>
                <a:solidFill>
                  <a:srgbClr val="000000"/>
                </a:solidFill>
                <a:latin typeface="+mn-ea"/>
                <a:ea typeface="+mn-ea"/>
              </a:rPr>
              <a:t>自立した消費者になるために大切なポイントー③</a:t>
            </a:r>
          </a:p>
        </p:txBody>
      </p:sp>
      <p:sp>
        <p:nvSpPr>
          <p:cNvPr id="57348" name="テキスト ボックス 3">
            <a:extLst>
              <a:ext uri="{FF2B5EF4-FFF2-40B4-BE49-F238E27FC236}">
                <a16:creationId xmlns:a16="http://schemas.microsoft.com/office/drawing/2014/main" id="{15767177-99F3-455A-A586-12A64100E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2384425"/>
            <a:ext cx="3751263" cy="339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600" b="1">
                <a:solidFill>
                  <a:srgbClr val="000000"/>
                </a:solidFill>
                <a:latin typeface="+mn-ea"/>
                <a:ea typeface="+mn-ea"/>
              </a:rPr>
              <a:t>5.</a:t>
            </a:r>
            <a:r>
              <a:rPr lang="ja-JP" altLang="en-US" sz="1600" b="1">
                <a:solidFill>
                  <a:srgbClr val="000000"/>
                </a:solidFill>
                <a:latin typeface="+mn-ea"/>
                <a:ea typeface="+mn-ea"/>
              </a:rPr>
              <a:t>買い物代金はきちんと（　　　）しよう</a:t>
            </a:r>
          </a:p>
        </p:txBody>
      </p:sp>
      <p:sp>
        <p:nvSpPr>
          <p:cNvPr id="57349" name="テキスト ボックス 4">
            <a:extLst>
              <a:ext uri="{FF2B5EF4-FFF2-40B4-BE49-F238E27FC236}">
                <a16:creationId xmlns:a16="http://schemas.microsoft.com/office/drawing/2014/main" id="{7686E5C8-16DB-435E-B37B-B2EEFF2F7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2733675"/>
            <a:ext cx="4186238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　カードで買い物をすると、手元のお金が減らず、口座からの引き落としも後になるので、「お金が減った」ことを実感しづらくなります。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　とはいえ、支払い日は必ずおとずれますので、きちんとカード別に利用額を集計して、カードごとの支払い日も確認しておきましょう。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2AF83414-734E-4E58-8A4A-2B5D17A3D2C8}"/>
              </a:ext>
            </a:extLst>
          </p:cNvPr>
          <p:cNvCxnSpPr/>
          <p:nvPr/>
        </p:nvCxnSpPr>
        <p:spPr>
          <a:xfrm>
            <a:off x="1014413" y="4060825"/>
            <a:ext cx="8018462" cy="0"/>
          </a:xfrm>
          <a:prstGeom prst="line">
            <a:avLst/>
          </a:prstGeom>
          <a:ln w="19050">
            <a:solidFill>
              <a:srgbClr val="DECCC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1" name="テキスト ボックス 6">
            <a:extLst>
              <a:ext uri="{FF2B5EF4-FFF2-40B4-BE49-F238E27FC236}">
                <a16:creationId xmlns:a16="http://schemas.microsoft.com/office/drawing/2014/main" id="{2D9C53D2-DF1C-49E2-82D4-9A20BF37E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1878013"/>
            <a:ext cx="5327650" cy="277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本文を読んで、見出しに当てはまる言葉を下の語群から選びましょう。</a:t>
            </a:r>
          </a:p>
        </p:txBody>
      </p:sp>
      <p:sp>
        <p:nvSpPr>
          <p:cNvPr id="8" name="左大かっこ 7">
            <a:extLst>
              <a:ext uri="{FF2B5EF4-FFF2-40B4-BE49-F238E27FC236}">
                <a16:creationId xmlns:a16="http://schemas.microsoft.com/office/drawing/2014/main" id="{FFB8A6A5-B6CF-4243-8145-7B9A80A2772A}"/>
              </a:ext>
            </a:extLst>
          </p:cNvPr>
          <p:cNvSpPr/>
          <p:nvPr/>
        </p:nvSpPr>
        <p:spPr>
          <a:xfrm>
            <a:off x="1262063" y="4157663"/>
            <a:ext cx="103187" cy="633412"/>
          </a:xfrm>
          <a:prstGeom prst="leftBracket">
            <a:avLst/>
          </a:prstGeom>
          <a:ln w="19050">
            <a:solidFill>
              <a:srgbClr val="DEC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57353" name="テキスト ボックス 8">
            <a:extLst>
              <a:ext uri="{FF2B5EF4-FFF2-40B4-BE49-F238E27FC236}">
                <a16:creationId xmlns:a16="http://schemas.microsoft.com/office/drawing/2014/main" id="{818EC483-8998-4AFF-BF81-97D6DF1E4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4103688"/>
            <a:ext cx="587375" cy="277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語群</a:t>
            </a:r>
          </a:p>
        </p:txBody>
      </p:sp>
      <p:sp>
        <p:nvSpPr>
          <p:cNvPr id="10" name="左大かっこ 9">
            <a:extLst>
              <a:ext uri="{FF2B5EF4-FFF2-40B4-BE49-F238E27FC236}">
                <a16:creationId xmlns:a16="http://schemas.microsoft.com/office/drawing/2014/main" id="{5C8B525D-6E7B-48ED-B291-F408D1773B6D}"/>
              </a:ext>
            </a:extLst>
          </p:cNvPr>
          <p:cNvSpPr/>
          <p:nvPr/>
        </p:nvSpPr>
        <p:spPr>
          <a:xfrm flipH="1">
            <a:off x="8562975" y="4154488"/>
            <a:ext cx="130175" cy="633412"/>
          </a:xfrm>
          <a:prstGeom prst="leftBracket">
            <a:avLst/>
          </a:prstGeom>
          <a:ln w="19050">
            <a:solidFill>
              <a:srgbClr val="DEC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57355" name="テキスト ボックス 10">
            <a:extLst>
              <a:ext uri="{FF2B5EF4-FFF2-40B4-BE49-F238E27FC236}">
                <a16:creationId xmlns:a16="http://schemas.microsoft.com/office/drawing/2014/main" id="{14B70360-1A90-4F4F-B6BE-D6039E874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2650" y="4279900"/>
            <a:ext cx="798513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記録</a:t>
            </a:r>
          </a:p>
        </p:txBody>
      </p:sp>
      <p:sp>
        <p:nvSpPr>
          <p:cNvPr id="57356" name="テキスト ボックス 11">
            <a:extLst>
              <a:ext uri="{FF2B5EF4-FFF2-40B4-BE49-F238E27FC236}">
                <a16:creationId xmlns:a16="http://schemas.microsoft.com/office/drawing/2014/main" id="{6C35C132-37E2-4379-8348-5D9B2969E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150" y="4276725"/>
            <a:ext cx="796925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記憶</a:t>
            </a:r>
          </a:p>
        </p:txBody>
      </p:sp>
      <p:sp>
        <p:nvSpPr>
          <p:cNvPr id="57357" name="テキスト ボックス 13">
            <a:extLst>
              <a:ext uri="{FF2B5EF4-FFF2-40B4-BE49-F238E27FC236}">
                <a16:creationId xmlns:a16="http://schemas.microsoft.com/office/drawing/2014/main" id="{9C504EC9-73BF-42B9-9CD8-E193C1B1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2288" y="4276725"/>
            <a:ext cx="1093787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手数料</a:t>
            </a:r>
          </a:p>
        </p:txBody>
      </p:sp>
      <p:sp>
        <p:nvSpPr>
          <p:cNvPr id="57358" name="テキスト ボックス 14">
            <a:extLst>
              <a:ext uri="{FF2B5EF4-FFF2-40B4-BE49-F238E27FC236}">
                <a16:creationId xmlns:a16="http://schemas.microsoft.com/office/drawing/2014/main" id="{57BA7779-60AB-4494-810D-CBD9D9346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7988" y="4276725"/>
            <a:ext cx="798512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収入</a:t>
            </a:r>
          </a:p>
        </p:txBody>
      </p:sp>
      <p:sp>
        <p:nvSpPr>
          <p:cNvPr id="57359" name="テキスト ボックス 15">
            <a:extLst>
              <a:ext uri="{FF2B5EF4-FFF2-40B4-BE49-F238E27FC236}">
                <a16:creationId xmlns:a16="http://schemas.microsoft.com/office/drawing/2014/main" id="{111E00A1-D77B-4A27-91FE-715E2CB40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325" y="4276725"/>
            <a:ext cx="796925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家計</a:t>
            </a:r>
          </a:p>
        </p:txBody>
      </p:sp>
      <p:pic>
        <p:nvPicPr>
          <p:cNvPr id="16399" name="Picture 17" descr="C:\Users\fujiwara\Desktop\図12.png">
            <a:extLst>
              <a:ext uri="{FF2B5EF4-FFF2-40B4-BE49-F238E27FC236}">
                <a16:creationId xmlns:a16="http://schemas.microsoft.com/office/drawing/2014/main" id="{E731A0A8-DC23-475A-BC9D-4BF80A4FC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2379663"/>
            <a:ext cx="236537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テキスト ボックス 2">
            <a:extLst>
              <a:ext uri="{FF2B5EF4-FFF2-40B4-BE49-F238E27FC236}">
                <a16:creationId xmlns:a16="http://schemas.microsoft.com/office/drawing/2014/main" id="{8425A572-6972-4914-B1FC-765139E7B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1165225"/>
            <a:ext cx="792162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solidFill>
                  <a:srgbClr val="000000"/>
                </a:solidFill>
                <a:latin typeface="+mn-ea"/>
                <a:ea typeface="+mn-ea"/>
              </a:rPr>
              <a:t>47</a:t>
            </a:r>
            <a:endParaRPr lang="ja-JP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テキスト ボックス 1">
            <a:extLst>
              <a:ext uri="{FF2B5EF4-FFF2-40B4-BE49-F238E27FC236}">
                <a16:creationId xmlns:a16="http://schemas.microsoft.com/office/drawing/2014/main" id="{D552FF38-76B4-4BCE-B121-C27849448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>
                <a:solidFill>
                  <a:srgbClr val="000000"/>
                </a:solidFill>
                <a:latin typeface="+mn-ea"/>
                <a:ea typeface="+mn-ea"/>
              </a:rPr>
              <a:t>自立した消費者になるために大切なポイントー③</a:t>
            </a:r>
          </a:p>
        </p:txBody>
      </p:sp>
      <p:sp>
        <p:nvSpPr>
          <p:cNvPr id="58372" name="テキスト ボックス 3">
            <a:extLst>
              <a:ext uri="{FF2B5EF4-FFF2-40B4-BE49-F238E27FC236}">
                <a16:creationId xmlns:a16="http://schemas.microsoft.com/office/drawing/2014/main" id="{693C4199-6C2D-4AB5-B279-DA7BDCB4D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2384425"/>
            <a:ext cx="3751263" cy="339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600" b="1">
                <a:solidFill>
                  <a:srgbClr val="000000"/>
                </a:solidFill>
                <a:latin typeface="+mn-ea"/>
                <a:ea typeface="+mn-ea"/>
              </a:rPr>
              <a:t>5.</a:t>
            </a:r>
            <a:r>
              <a:rPr lang="ja-JP" altLang="en-US" sz="1600" b="1">
                <a:solidFill>
                  <a:srgbClr val="000000"/>
                </a:solidFill>
                <a:latin typeface="+mn-ea"/>
                <a:ea typeface="+mn-ea"/>
              </a:rPr>
              <a:t>買い物代金はきちんと（</a:t>
            </a:r>
            <a:r>
              <a:rPr lang="ja-JP" altLang="en-US" sz="1600" b="1">
                <a:solidFill>
                  <a:srgbClr val="FF0000"/>
                </a:solidFill>
                <a:latin typeface="+mn-ea"/>
                <a:ea typeface="+mn-ea"/>
              </a:rPr>
              <a:t>記録</a:t>
            </a:r>
            <a:r>
              <a:rPr lang="ja-JP" altLang="en-US" sz="1600" b="1">
                <a:solidFill>
                  <a:srgbClr val="000000"/>
                </a:solidFill>
                <a:latin typeface="+mn-ea"/>
                <a:ea typeface="+mn-ea"/>
              </a:rPr>
              <a:t>）しよう</a:t>
            </a:r>
          </a:p>
        </p:txBody>
      </p:sp>
      <p:sp>
        <p:nvSpPr>
          <p:cNvPr id="58373" name="テキスト ボックス 4">
            <a:extLst>
              <a:ext uri="{FF2B5EF4-FFF2-40B4-BE49-F238E27FC236}">
                <a16:creationId xmlns:a16="http://schemas.microsoft.com/office/drawing/2014/main" id="{09AA16F3-C8F3-4CF8-8EB0-9E67A96B0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2733675"/>
            <a:ext cx="4186238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　カードで買い物をすると、手元のお金が減らず、口座からの引き落としも後になるので、「お金が減った」ことを実感しづらくなります。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　とはいえ、支払い日は必ずおとずれますので、きちんとカード別に利用額を集計して、カードごとの支払い日も確認しておきましょう。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A93494EE-CEC9-4B23-81E4-AC1C8E7DAAE0}"/>
              </a:ext>
            </a:extLst>
          </p:cNvPr>
          <p:cNvCxnSpPr/>
          <p:nvPr/>
        </p:nvCxnSpPr>
        <p:spPr>
          <a:xfrm>
            <a:off x="1014413" y="4060825"/>
            <a:ext cx="8018462" cy="0"/>
          </a:xfrm>
          <a:prstGeom prst="line">
            <a:avLst/>
          </a:prstGeom>
          <a:ln w="19050">
            <a:solidFill>
              <a:srgbClr val="DECCC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左大かっこ 6">
            <a:extLst>
              <a:ext uri="{FF2B5EF4-FFF2-40B4-BE49-F238E27FC236}">
                <a16:creationId xmlns:a16="http://schemas.microsoft.com/office/drawing/2014/main" id="{3FAA7168-DBD8-4EC0-A7A1-980AD2FBB4F4}"/>
              </a:ext>
            </a:extLst>
          </p:cNvPr>
          <p:cNvSpPr/>
          <p:nvPr/>
        </p:nvSpPr>
        <p:spPr>
          <a:xfrm>
            <a:off x="1262063" y="4157663"/>
            <a:ext cx="103187" cy="633412"/>
          </a:xfrm>
          <a:prstGeom prst="leftBracket">
            <a:avLst/>
          </a:prstGeom>
          <a:ln w="19050">
            <a:solidFill>
              <a:srgbClr val="DEC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58376" name="テキスト ボックス 7">
            <a:extLst>
              <a:ext uri="{FF2B5EF4-FFF2-40B4-BE49-F238E27FC236}">
                <a16:creationId xmlns:a16="http://schemas.microsoft.com/office/drawing/2014/main" id="{6FC1D7A5-76E0-4052-987F-DE3DF39EC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4103688"/>
            <a:ext cx="587375" cy="277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語群</a:t>
            </a:r>
          </a:p>
        </p:txBody>
      </p:sp>
      <p:sp>
        <p:nvSpPr>
          <p:cNvPr id="9" name="左大かっこ 8">
            <a:extLst>
              <a:ext uri="{FF2B5EF4-FFF2-40B4-BE49-F238E27FC236}">
                <a16:creationId xmlns:a16="http://schemas.microsoft.com/office/drawing/2014/main" id="{3FF2287C-B3F6-43BB-BD93-72A7A3D45F7D}"/>
              </a:ext>
            </a:extLst>
          </p:cNvPr>
          <p:cNvSpPr/>
          <p:nvPr/>
        </p:nvSpPr>
        <p:spPr>
          <a:xfrm flipH="1">
            <a:off x="8562975" y="4154488"/>
            <a:ext cx="130175" cy="633412"/>
          </a:xfrm>
          <a:prstGeom prst="leftBracket">
            <a:avLst/>
          </a:prstGeom>
          <a:ln w="19050">
            <a:solidFill>
              <a:srgbClr val="DEC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58379" name="テキスト ボックス 16">
            <a:extLst>
              <a:ext uri="{FF2B5EF4-FFF2-40B4-BE49-F238E27FC236}">
                <a16:creationId xmlns:a16="http://schemas.microsoft.com/office/drawing/2014/main" id="{6BE02C40-97DF-4BAE-A5DF-FEA5DED7A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1878013"/>
            <a:ext cx="5327650" cy="277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自立した消費者になるためのポイントを覚えておきましょう。</a:t>
            </a:r>
          </a:p>
        </p:txBody>
      </p:sp>
      <p:sp>
        <p:nvSpPr>
          <p:cNvPr id="58380" name="テキスト ボックス 17">
            <a:extLst>
              <a:ext uri="{FF2B5EF4-FFF2-40B4-BE49-F238E27FC236}">
                <a16:creationId xmlns:a16="http://schemas.microsoft.com/office/drawing/2014/main" id="{BF0DFB3B-A322-4879-B2DB-D6623FD43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2650" y="4279900"/>
            <a:ext cx="798513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 dirty="0">
                <a:solidFill>
                  <a:srgbClr val="FF0000"/>
                </a:solidFill>
                <a:latin typeface="+mn-ea"/>
                <a:ea typeface="+mn-ea"/>
              </a:rPr>
              <a:t>記録</a:t>
            </a:r>
          </a:p>
        </p:txBody>
      </p:sp>
      <p:sp>
        <p:nvSpPr>
          <p:cNvPr id="58381" name="テキスト ボックス 18">
            <a:extLst>
              <a:ext uri="{FF2B5EF4-FFF2-40B4-BE49-F238E27FC236}">
                <a16:creationId xmlns:a16="http://schemas.microsoft.com/office/drawing/2014/main" id="{A5A5730D-C43F-4314-8EDB-AEA4A547B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150" y="4276725"/>
            <a:ext cx="796925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記憶</a:t>
            </a:r>
          </a:p>
        </p:txBody>
      </p:sp>
      <p:sp>
        <p:nvSpPr>
          <p:cNvPr id="58382" name="テキスト ボックス 19">
            <a:extLst>
              <a:ext uri="{FF2B5EF4-FFF2-40B4-BE49-F238E27FC236}">
                <a16:creationId xmlns:a16="http://schemas.microsoft.com/office/drawing/2014/main" id="{14865C7F-7660-4201-9143-67229A2FD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2288" y="4276725"/>
            <a:ext cx="1093787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手数料</a:t>
            </a:r>
          </a:p>
        </p:txBody>
      </p:sp>
      <p:sp>
        <p:nvSpPr>
          <p:cNvPr id="58383" name="テキスト ボックス 20">
            <a:extLst>
              <a:ext uri="{FF2B5EF4-FFF2-40B4-BE49-F238E27FC236}">
                <a16:creationId xmlns:a16="http://schemas.microsoft.com/office/drawing/2014/main" id="{F160423F-4914-470B-A501-0BFA58E97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7988" y="4276725"/>
            <a:ext cx="798512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収入</a:t>
            </a:r>
          </a:p>
        </p:txBody>
      </p:sp>
      <p:sp>
        <p:nvSpPr>
          <p:cNvPr id="58384" name="テキスト ボックス 21">
            <a:extLst>
              <a:ext uri="{FF2B5EF4-FFF2-40B4-BE49-F238E27FC236}">
                <a16:creationId xmlns:a16="http://schemas.microsoft.com/office/drawing/2014/main" id="{D9BED0B3-ED44-45CD-BC76-C5FE77952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325" y="4276725"/>
            <a:ext cx="796925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家計</a:t>
            </a:r>
          </a:p>
        </p:txBody>
      </p:sp>
      <p:pic>
        <p:nvPicPr>
          <p:cNvPr id="17423" name="Picture 17" descr="C:\Users\fujiwara\Desktop\図12.png">
            <a:extLst>
              <a:ext uri="{FF2B5EF4-FFF2-40B4-BE49-F238E27FC236}">
                <a16:creationId xmlns:a16="http://schemas.microsoft.com/office/drawing/2014/main" id="{54485DEC-76EC-45D4-BE4B-CD420DB97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2379663"/>
            <a:ext cx="236537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テキスト ボックス 2">
            <a:extLst>
              <a:ext uri="{FF2B5EF4-FFF2-40B4-BE49-F238E27FC236}">
                <a16:creationId xmlns:a16="http://schemas.microsoft.com/office/drawing/2014/main" id="{C5188A07-A7CA-48DC-8710-E522C013A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1165225"/>
            <a:ext cx="792162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solidFill>
                  <a:srgbClr val="000000"/>
                </a:solidFill>
                <a:latin typeface="+mn-ea"/>
                <a:ea typeface="+mn-ea"/>
              </a:rPr>
              <a:t>47</a:t>
            </a:r>
            <a:endParaRPr lang="ja-JP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1003</Words>
  <Application>Microsoft Office PowerPoint</Application>
  <PresentationFormat>A4 210 x 297 mm</PresentationFormat>
  <Paragraphs>85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ＭＳ Ｐゴシック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fujiwara</dc:creator>
  <cp:lastModifiedBy>大島 渉</cp:lastModifiedBy>
  <cp:revision>113</cp:revision>
  <cp:lastPrinted>2016-03-15T06:28:11Z</cp:lastPrinted>
  <dcterms:created xsi:type="dcterms:W3CDTF">2016-03-05T08:43:26Z</dcterms:created>
  <dcterms:modified xsi:type="dcterms:W3CDTF">2021-10-19T04:19:55Z</dcterms:modified>
</cp:coreProperties>
</file>