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308" r:id="rId2"/>
    <p:sldId id="309" r:id="rId3"/>
    <p:sldId id="310" r:id="rId4"/>
    <p:sldId id="311" r:id="rId5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468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85C9244C-36D6-47B1-B668-8941B3A087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12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805944A3-6027-4D4C-A0CA-63EC09926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9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26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433A3B42-0EBC-4892-9483-A92EE1F628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32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9588FB2B-BA66-4C69-B3FE-88D79BA622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34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A654AFDE-020A-4813-BC8D-A4981BFF14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48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F07B252D-EFCD-46C6-B113-B9FB4A1AD6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16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FFB2606C-14E7-4C0C-BE7E-01BB924F5C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53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77BD3451-6307-4A87-A230-04CBC6CDB3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11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C95A2E57-4500-4B26-BC80-BCDD845843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60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21847A42-D311-425F-A227-C68684E152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37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FBD9D679-83DB-4B60-81F8-897EFB7BD2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ADEA52AA-51E1-42ED-AAFE-A67A51A21B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2049FE-4EDA-4B19-8538-3391254AC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6B0E584-A01B-4D02-9AC6-EB22A9801B36}" type="datetimeFigureOut">
              <a:rPr lang="ja-JP" altLang="en-US"/>
              <a:pPr>
                <a:defRPr/>
              </a:pPr>
              <a:t>2021/11/25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A56714-EAB8-4313-AA5A-8773CD58A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590C39-DA2A-477B-82AC-0D9ACDE32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65DA286-EFE1-4994-9AA9-94337B91314C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図 1">
            <a:extLst>
              <a:ext uri="{FF2B5EF4-FFF2-40B4-BE49-F238E27FC236}">
                <a16:creationId xmlns:a16="http://schemas.microsoft.com/office/drawing/2014/main" id="{06832069-D90B-4A1B-A32A-39B34AE6B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テキスト ボックス 2">
            <a:extLst>
              <a:ext uri="{FF2B5EF4-FFF2-40B4-BE49-F238E27FC236}">
                <a16:creationId xmlns:a16="http://schemas.microsoft.com/office/drawing/2014/main" id="{17FD428A-27A6-4E2F-B2AF-A6C36B3BA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775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dirty="0">
                <a:solidFill>
                  <a:srgbClr val="000000"/>
                </a:solidFill>
                <a:latin typeface="+mn-ea"/>
                <a:ea typeface="+mn-ea"/>
              </a:rPr>
              <a:t>もしものときの正しい対応を選ぼう－①</a:t>
            </a:r>
          </a:p>
        </p:txBody>
      </p:sp>
      <p:sp>
        <p:nvSpPr>
          <p:cNvPr id="65540" name="テキスト ボックス 3">
            <a:extLst>
              <a:ext uri="{FF2B5EF4-FFF2-40B4-BE49-F238E27FC236}">
                <a16:creationId xmlns:a16="http://schemas.microsoft.com/office/drawing/2014/main" id="{90FFD1B8-E853-4500-97E2-60007B5B3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165225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53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65541" name="テキスト ボックス 4">
            <a:extLst>
              <a:ext uri="{FF2B5EF4-FFF2-40B4-BE49-F238E27FC236}">
                <a16:creationId xmlns:a16="http://schemas.microsoft.com/office/drawing/2014/main" id="{8697B4A9-2D09-472C-8E25-F02733C9F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2255838"/>
            <a:ext cx="3573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1.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カードを紛失したら、どうする？</a:t>
            </a:r>
          </a:p>
        </p:txBody>
      </p:sp>
      <p:sp>
        <p:nvSpPr>
          <p:cNvPr id="65542" name="テキスト ボックス 5">
            <a:extLst>
              <a:ext uri="{FF2B5EF4-FFF2-40B4-BE49-F238E27FC236}">
                <a16:creationId xmlns:a16="http://schemas.microsoft.com/office/drawing/2014/main" id="{B5C13B5D-0BFE-4FD6-8DE2-8893B4C00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2243138"/>
            <a:ext cx="3608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2.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カードを盗まれたら、どうする？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2D925D0-5BAF-4CC9-83D7-7B538920D390}"/>
              </a:ext>
            </a:extLst>
          </p:cNvPr>
          <p:cNvCxnSpPr/>
          <p:nvPr/>
        </p:nvCxnSpPr>
        <p:spPr>
          <a:xfrm>
            <a:off x="5048250" y="2700338"/>
            <a:ext cx="0" cy="3373437"/>
          </a:xfrm>
          <a:prstGeom prst="line">
            <a:avLst/>
          </a:prstGeom>
          <a:ln w="19050">
            <a:solidFill>
              <a:srgbClr val="D5B3C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4" name="正方形/長方形 7">
            <a:extLst>
              <a:ext uri="{FF2B5EF4-FFF2-40B4-BE49-F238E27FC236}">
                <a16:creationId xmlns:a16="http://schemas.microsoft.com/office/drawing/2014/main" id="{6FB536D7-299C-4ADD-AF8C-6DE0B4B11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2663825"/>
            <a:ext cx="4138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　　</a:t>
            </a:r>
          </a:p>
        </p:txBody>
      </p:sp>
      <p:sp>
        <p:nvSpPr>
          <p:cNvPr id="65545" name="テキスト ボックス 8">
            <a:extLst>
              <a:ext uri="{FF2B5EF4-FFF2-40B4-BE49-F238E27FC236}">
                <a16:creationId xmlns:a16="http://schemas.microsoft.com/office/drawing/2014/main" id="{F1AF7D60-5D36-45C2-9B19-EAF4FE0E3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5257800"/>
            <a:ext cx="4524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A.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銀行・カード会社の営業時間に、紛失係に電話する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B.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すぐに銀行・カード会社の紛失係に電話する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C.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自分の部屋をよく探す</a:t>
            </a:r>
          </a:p>
        </p:txBody>
      </p:sp>
      <p:sp>
        <p:nvSpPr>
          <p:cNvPr id="65546" name="テキスト ボックス 9">
            <a:extLst>
              <a:ext uri="{FF2B5EF4-FFF2-40B4-BE49-F238E27FC236}">
                <a16:creationId xmlns:a16="http://schemas.microsoft.com/office/drawing/2014/main" id="{93FD682E-1491-4D9B-908B-3972CE2BB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6094413"/>
            <a:ext cx="1201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答え（　　）</a:t>
            </a:r>
          </a:p>
        </p:txBody>
      </p:sp>
      <p:sp>
        <p:nvSpPr>
          <p:cNvPr id="65547" name="テキスト ボックス 10">
            <a:extLst>
              <a:ext uri="{FF2B5EF4-FFF2-40B4-BE49-F238E27FC236}">
                <a16:creationId xmlns:a16="http://schemas.microsoft.com/office/drawing/2014/main" id="{8DACC965-5803-46DE-951E-D90EBBA93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5224463"/>
            <a:ext cx="46323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A.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紛失係に連絡した上で、警察に盗難届を出す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B.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まずは自分で犯人探しを試みる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C.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紛失係に連絡をして、請求が来るのを待つ</a:t>
            </a:r>
          </a:p>
        </p:txBody>
      </p:sp>
      <p:sp>
        <p:nvSpPr>
          <p:cNvPr id="65548" name="テキスト ボックス 11">
            <a:extLst>
              <a:ext uri="{FF2B5EF4-FFF2-40B4-BE49-F238E27FC236}">
                <a16:creationId xmlns:a16="http://schemas.microsoft.com/office/drawing/2014/main" id="{F88ADB4D-F5E3-48DE-BBDA-5E1E5FEBB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6048375"/>
            <a:ext cx="1204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答え（　　）</a:t>
            </a:r>
          </a:p>
        </p:txBody>
      </p:sp>
      <p:sp>
        <p:nvSpPr>
          <p:cNvPr id="65549" name="テキスト ボックス 12">
            <a:extLst>
              <a:ext uri="{FF2B5EF4-FFF2-40B4-BE49-F238E27FC236}">
                <a16:creationId xmlns:a16="http://schemas.microsoft.com/office/drawing/2014/main" id="{80213A61-8E95-4733-B4C7-5E4CF467D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1790700"/>
            <a:ext cx="53276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本文を読んで、正しい対応を下の</a:t>
            </a:r>
            <a:r>
              <a:rPr lang="en-US" altLang="ja-JP" sz="1200">
                <a:solidFill>
                  <a:srgbClr val="000000"/>
                </a:solidFill>
                <a:latin typeface="+mn-ea"/>
                <a:ea typeface="+mn-ea"/>
              </a:rPr>
              <a:t>A</a:t>
            </a: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～</a:t>
            </a:r>
            <a:r>
              <a:rPr lang="en-US" altLang="ja-JP" sz="1200">
                <a:solidFill>
                  <a:srgbClr val="000000"/>
                </a:solidFill>
                <a:latin typeface="+mn-ea"/>
                <a:ea typeface="+mn-ea"/>
              </a:rPr>
              <a:t>C</a:t>
            </a: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の中から選びましょう。</a:t>
            </a:r>
          </a:p>
        </p:txBody>
      </p:sp>
      <p:sp>
        <p:nvSpPr>
          <p:cNvPr id="65550" name="正方形/長方形 13">
            <a:extLst>
              <a:ext uri="{FF2B5EF4-FFF2-40B4-BE49-F238E27FC236}">
                <a16:creationId xmlns:a16="http://schemas.microsoft.com/office/drawing/2014/main" id="{4CAD4D30-EFDC-4294-9A67-EB6B68D59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03513"/>
            <a:ext cx="37385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キャッシュカード・クレジットカードをなくした場合は、すぐに銀行・カード会社の紛失係に電話しましょう。カードの利用を停止してもらえば、第三者に取得されても、その第三者はカードでの不正使用はできません。紛失などの電話は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24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時間受け付けてもらえます。</a:t>
            </a:r>
          </a:p>
        </p:txBody>
      </p:sp>
      <p:sp>
        <p:nvSpPr>
          <p:cNvPr id="65552" name="正方形/長方形 15">
            <a:extLst>
              <a:ext uri="{FF2B5EF4-FFF2-40B4-BE49-F238E27FC236}">
                <a16:creationId xmlns:a16="http://schemas.microsoft.com/office/drawing/2014/main" id="{A80C2BE3-59A1-4A84-9CDE-36F5791DD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288" y="2716213"/>
            <a:ext cx="4003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カードを万が一盗まれたら、銀行・カード会社の紛失係にすぐ連絡をしたうえで、警察にも盗難届を出しましょう。盗難届を出しておけば、盗んだ人に不正使用されたとしても、原則として金額は請求されません。</a:t>
            </a:r>
          </a:p>
        </p:txBody>
      </p:sp>
      <p:pic>
        <p:nvPicPr>
          <p:cNvPr id="12304" name="Picture 19" descr="C:\Users\fujiwara\Desktop\図19.png">
            <a:extLst>
              <a:ext uri="{FF2B5EF4-FFF2-40B4-BE49-F238E27FC236}">
                <a16:creationId xmlns:a16="http://schemas.microsoft.com/office/drawing/2014/main" id="{FBD89643-B894-4BBE-BC8B-E22467A6B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654425"/>
            <a:ext cx="67103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テキスト ボックス 3">
            <a:extLst>
              <a:ext uri="{FF2B5EF4-FFF2-40B4-BE49-F238E27FC236}">
                <a16:creationId xmlns:a16="http://schemas.microsoft.com/office/drawing/2014/main" id="{B6D5471D-CB23-48AB-8974-15B32F9FB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2255838"/>
            <a:ext cx="3573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00"/>
                </a:solidFill>
                <a:latin typeface="ＭＳ Ｐゴシック" panose="020B0600070205080204" pitchFamily="50" charset="-128"/>
              </a:rPr>
              <a:t>1.</a:t>
            </a:r>
            <a:r>
              <a:rPr lang="ja-JP" altLang="en-US" sz="1600" b="1">
                <a:solidFill>
                  <a:srgbClr val="000000"/>
                </a:solidFill>
                <a:latin typeface="ＭＳ Ｐゴシック" panose="020B0600070205080204" pitchFamily="50" charset="-128"/>
              </a:rPr>
              <a:t>カードを紛失したら、どうする？</a:t>
            </a:r>
          </a:p>
        </p:txBody>
      </p:sp>
      <p:sp>
        <p:nvSpPr>
          <p:cNvPr id="13315" name="テキスト ボックス 4">
            <a:extLst>
              <a:ext uri="{FF2B5EF4-FFF2-40B4-BE49-F238E27FC236}">
                <a16:creationId xmlns:a16="http://schemas.microsoft.com/office/drawing/2014/main" id="{18CD3DD4-AF5F-4234-944A-2A27780A0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2243138"/>
            <a:ext cx="3608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00"/>
                </a:solidFill>
                <a:latin typeface="ＭＳ Ｐゴシック" panose="020B0600070205080204" pitchFamily="50" charset="-128"/>
              </a:rPr>
              <a:t>2.</a:t>
            </a:r>
            <a:r>
              <a:rPr lang="ja-JP" altLang="en-US" sz="1600" b="1">
                <a:solidFill>
                  <a:srgbClr val="000000"/>
                </a:solidFill>
                <a:latin typeface="ＭＳ Ｐゴシック" panose="020B0600070205080204" pitchFamily="50" charset="-128"/>
              </a:rPr>
              <a:t>カードを盗まれたら、どうする？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5157929-0195-40BA-B567-D4E8A21A9664}"/>
              </a:ext>
            </a:extLst>
          </p:cNvPr>
          <p:cNvCxnSpPr/>
          <p:nvPr/>
        </p:nvCxnSpPr>
        <p:spPr>
          <a:xfrm>
            <a:off x="5048250" y="2700338"/>
            <a:ext cx="0" cy="3373437"/>
          </a:xfrm>
          <a:prstGeom prst="line">
            <a:avLst/>
          </a:prstGeom>
          <a:ln w="19050">
            <a:solidFill>
              <a:srgbClr val="D5B3C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正方形/長方形 6">
            <a:extLst>
              <a:ext uri="{FF2B5EF4-FFF2-40B4-BE49-F238E27FC236}">
                <a16:creationId xmlns:a16="http://schemas.microsoft.com/office/drawing/2014/main" id="{C598BA6C-3455-4D83-82E2-A105330C2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2663825"/>
            <a:ext cx="4138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>
                <a:solidFill>
                  <a:srgbClr val="000000"/>
                </a:solidFill>
              </a:rPr>
              <a:t>　　</a:t>
            </a:r>
          </a:p>
        </p:txBody>
      </p:sp>
      <p:sp>
        <p:nvSpPr>
          <p:cNvPr id="13318" name="テキスト ボックス 7">
            <a:extLst>
              <a:ext uri="{FF2B5EF4-FFF2-40B4-BE49-F238E27FC236}">
                <a16:creationId xmlns:a16="http://schemas.microsoft.com/office/drawing/2014/main" id="{E1D67294-379E-414C-8A05-95B9AF35C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5257800"/>
            <a:ext cx="4524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A.</a:t>
            </a: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銀行・カード会社の営業時間に、紛失係に電話する</a:t>
            </a:r>
            <a:endParaRPr lang="en-US" altLang="ja-JP" sz="140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FF0000"/>
                </a:solidFill>
                <a:latin typeface="ＭＳ Ｐゴシック" panose="020B0600070205080204" pitchFamily="50" charset="-128"/>
              </a:rPr>
              <a:t>B.</a:t>
            </a:r>
            <a:r>
              <a:rPr lang="ja-JP" altLang="en-US" sz="1400">
                <a:solidFill>
                  <a:srgbClr val="FF0000"/>
                </a:solidFill>
                <a:latin typeface="ＭＳ Ｐゴシック" panose="020B0600070205080204" pitchFamily="50" charset="-128"/>
              </a:rPr>
              <a:t>すぐに銀行・カード会社の紛失係に電話する</a:t>
            </a:r>
            <a:endParaRPr lang="en-US" altLang="ja-JP" sz="140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C.</a:t>
            </a: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自分の部屋をよく探す</a:t>
            </a:r>
          </a:p>
        </p:txBody>
      </p:sp>
      <p:sp>
        <p:nvSpPr>
          <p:cNvPr id="13319" name="テキスト ボックス 8">
            <a:extLst>
              <a:ext uri="{FF2B5EF4-FFF2-40B4-BE49-F238E27FC236}">
                <a16:creationId xmlns:a16="http://schemas.microsoft.com/office/drawing/2014/main" id="{98495120-4AE5-481D-93AC-CAB081246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6094413"/>
            <a:ext cx="1201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</a:rPr>
              <a:t>答え（</a:t>
            </a:r>
            <a:r>
              <a:rPr lang="en-US" altLang="ja-JP" sz="1400">
                <a:solidFill>
                  <a:srgbClr val="FF0000"/>
                </a:solidFill>
                <a:latin typeface="ＭＳ Ｐゴシック" panose="020B0600070205080204" pitchFamily="50" charset="-128"/>
              </a:rPr>
              <a:t>B</a:t>
            </a:r>
            <a:r>
              <a:rPr lang="ja-JP" altLang="en-US" sz="1400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13320" name="テキスト ボックス 9">
            <a:extLst>
              <a:ext uri="{FF2B5EF4-FFF2-40B4-BE49-F238E27FC236}">
                <a16:creationId xmlns:a16="http://schemas.microsoft.com/office/drawing/2014/main" id="{A04BE533-DDA1-4608-97DF-118352F41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5224463"/>
            <a:ext cx="46323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FF0000"/>
                </a:solidFill>
                <a:latin typeface="ＭＳ Ｐゴシック" panose="020B0600070205080204" pitchFamily="50" charset="-128"/>
              </a:rPr>
              <a:t>A.</a:t>
            </a:r>
            <a:r>
              <a:rPr lang="ja-JP" altLang="en-US" sz="1400">
                <a:solidFill>
                  <a:srgbClr val="FF0000"/>
                </a:solidFill>
                <a:latin typeface="ＭＳ Ｐゴシック" panose="020B0600070205080204" pitchFamily="50" charset="-128"/>
              </a:rPr>
              <a:t>紛失係に連絡した上で、警察に盗難届を出す</a:t>
            </a:r>
            <a:endParaRPr lang="en-US" altLang="ja-JP" sz="140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B.</a:t>
            </a: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まずは自分で犯人探しを試みる</a:t>
            </a:r>
            <a:endParaRPr lang="en-US" altLang="ja-JP" sz="140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C.</a:t>
            </a: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紛失係に連絡をして、請求が来るのを待つ</a:t>
            </a:r>
          </a:p>
        </p:txBody>
      </p:sp>
      <p:sp>
        <p:nvSpPr>
          <p:cNvPr id="13321" name="テキスト ボックス 10">
            <a:extLst>
              <a:ext uri="{FF2B5EF4-FFF2-40B4-BE49-F238E27FC236}">
                <a16:creationId xmlns:a16="http://schemas.microsoft.com/office/drawing/2014/main" id="{73A0C2CA-D05E-44A3-9D58-5922CDF72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6048375"/>
            <a:ext cx="1204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答え（</a:t>
            </a:r>
            <a:r>
              <a:rPr lang="en-US" altLang="ja-JP" sz="1400">
                <a:solidFill>
                  <a:srgbClr val="FF0000"/>
                </a:solidFill>
                <a:latin typeface="ＭＳ Ｐゴシック" panose="020B0600070205080204" pitchFamily="50" charset="-128"/>
              </a:rPr>
              <a:t>A</a:t>
            </a: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）</a:t>
            </a:r>
          </a:p>
        </p:txBody>
      </p:sp>
      <p:sp>
        <p:nvSpPr>
          <p:cNvPr id="13323" name="正方形/長方形 11">
            <a:extLst>
              <a:ext uri="{FF2B5EF4-FFF2-40B4-BE49-F238E27FC236}">
                <a16:creationId xmlns:a16="http://schemas.microsoft.com/office/drawing/2014/main" id="{7FFBE78C-360F-42C4-A9AB-2983DA93E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03513"/>
            <a:ext cx="37385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j-ea"/>
                <a:ea typeface="+mj-ea"/>
              </a:rPr>
              <a:t>キャッシュカード・クレジットカードをなくした場合は、すぐに銀行・カード会社の紛失係に電話しましょう。カードの利用を停止してもらえば、第三者に取得されても、その第三者はカードでの不正使用はできません。紛失などの電話は</a:t>
            </a:r>
            <a:r>
              <a:rPr lang="en-US" altLang="ja-JP" sz="1200" dirty="0">
                <a:solidFill>
                  <a:srgbClr val="000000"/>
                </a:solidFill>
                <a:latin typeface="+mj-ea"/>
                <a:ea typeface="+mj-ea"/>
              </a:rPr>
              <a:t>24</a:t>
            </a:r>
            <a:r>
              <a:rPr lang="ja-JP" altLang="en-US" sz="1200" dirty="0">
                <a:solidFill>
                  <a:srgbClr val="000000"/>
                </a:solidFill>
                <a:latin typeface="+mj-ea"/>
                <a:ea typeface="+mj-ea"/>
              </a:rPr>
              <a:t>時間受け付けてもらえます。</a:t>
            </a:r>
          </a:p>
        </p:txBody>
      </p:sp>
      <p:sp>
        <p:nvSpPr>
          <p:cNvPr id="2" name="正方形/長方形 13">
            <a:extLst>
              <a:ext uri="{FF2B5EF4-FFF2-40B4-BE49-F238E27FC236}">
                <a16:creationId xmlns:a16="http://schemas.microsoft.com/office/drawing/2014/main" id="{A8E2736B-5942-4184-B69E-1D6D740B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288" y="2716213"/>
            <a:ext cx="4003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>
                <a:solidFill>
                  <a:srgbClr val="000000"/>
                </a:solidFill>
              </a:rPr>
              <a:t>カードを万が一盗まれたら、銀行・カード会社の紛失係にすぐ連絡をしたうえで、警察にも盗難届を出しましょう。盗難届を出しておけば、盗んだ人に不正使用されたとしても、原則として金額は請求されません。</a:t>
            </a:r>
          </a:p>
        </p:txBody>
      </p:sp>
      <p:sp>
        <p:nvSpPr>
          <p:cNvPr id="13324" name="テキスト ボックス 14">
            <a:extLst>
              <a:ext uri="{FF2B5EF4-FFF2-40B4-BE49-F238E27FC236}">
                <a16:creationId xmlns:a16="http://schemas.microsoft.com/office/drawing/2014/main" id="{CB9A153A-E422-4C3C-A788-A2B850EAF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1790700"/>
            <a:ext cx="53276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>
                <a:solidFill>
                  <a:srgbClr val="000000"/>
                </a:solidFill>
              </a:rPr>
              <a:t>もしものときの正しい対応を覚えておきましょう。</a:t>
            </a:r>
          </a:p>
        </p:txBody>
      </p:sp>
      <p:pic>
        <p:nvPicPr>
          <p:cNvPr id="13325" name="Picture 19" descr="C:\Users\fujiwara\Desktop\図19.png">
            <a:extLst>
              <a:ext uri="{FF2B5EF4-FFF2-40B4-BE49-F238E27FC236}">
                <a16:creationId xmlns:a16="http://schemas.microsoft.com/office/drawing/2014/main" id="{07D1729E-1353-4861-945D-AB2AB48B4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654425"/>
            <a:ext cx="67103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D333F3BC-1F84-4561-AA41-F800AF928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775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dirty="0">
                <a:solidFill>
                  <a:srgbClr val="000000"/>
                </a:solidFill>
                <a:latin typeface="+mn-ea"/>
                <a:ea typeface="+mn-ea"/>
              </a:rPr>
              <a:t>もしものときの正しい対応を選ぼう－①</a:t>
            </a:r>
          </a:p>
        </p:txBody>
      </p:sp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7056F815-2D71-4613-84BA-B74F92DBA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165225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53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テキスト ボックス 1">
            <a:extLst>
              <a:ext uri="{FF2B5EF4-FFF2-40B4-BE49-F238E27FC236}">
                <a16:creationId xmlns:a16="http://schemas.microsoft.com/office/drawing/2014/main" id="{75FB4B47-102A-438A-9B32-AE8B3D0C7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775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もしものときの正しい対応を選ぼう－②</a:t>
            </a:r>
          </a:p>
        </p:txBody>
      </p:sp>
      <p:sp>
        <p:nvSpPr>
          <p:cNvPr id="67588" name="テキスト ボックス 3">
            <a:extLst>
              <a:ext uri="{FF2B5EF4-FFF2-40B4-BE49-F238E27FC236}">
                <a16:creationId xmlns:a16="http://schemas.microsoft.com/office/drawing/2014/main" id="{AC79105D-3822-40F5-B812-068B07AB0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2357438"/>
            <a:ext cx="3573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3.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返済が難しくなってきたら？</a:t>
            </a:r>
          </a:p>
        </p:txBody>
      </p:sp>
      <p:sp>
        <p:nvSpPr>
          <p:cNvPr id="67589" name="テキスト ボックス 4">
            <a:extLst>
              <a:ext uri="{FF2B5EF4-FFF2-40B4-BE49-F238E27FC236}">
                <a16:creationId xmlns:a16="http://schemas.microsoft.com/office/drawing/2014/main" id="{7CBCA450-22A1-4E32-A506-84656BCE0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5181600"/>
            <a:ext cx="47132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dirty="0">
                <a:solidFill>
                  <a:srgbClr val="000000"/>
                </a:solidFill>
                <a:latin typeface="+mn-ea"/>
                <a:ea typeface="+mn-ea"/>
              </a:rPr>
              <a:t>A.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警察に相談する</a:t>
            </a:r>
            <a:endParaRPr lang="en-US" altLang="ja-JP" sz="14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1400" dirty="0">
                <a:solidFill>
                  <a:srgbClr val="000000"/>
                </a:solidFill>
                <a:latin typeface="+mn-ea"/>
                <a:ea typeface="+mn-ea"/>
              </a:rPr>
              <a:t>B.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まずは裁判所に相談する</a:t>
            </a:r>
            <a:endParaRPr lang="en-US" altLang="ja-JP" sz="14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1400" dirty="0">
                <a:solidFill>
                  <a:srgbClr val="000000"/>
                </a:solidFill>
                <a:latin typeface="+mn-ea"/>
                <a:ea typeface="+mn-ea"/>
              </a:rPr>
              <a:t>C.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家族や相談機関などに相談する</a:t>
            </a:r>
          </a:p>
        </p:txBody>
      </p:sp>
      <p:sp>
        <p:nvSpPr>
          <p:cNvPr id="67590" name="テキスト ボックス 5">
            <a:extLst>
              <a:ext uri="{FF2B5EF4-FFF2-40B4-BE49-F238E27FC236}">
                <a16:creationId xmlns:a16="http://schemas.microsoft.com/office/drawing/2014/main" id="{4A88AFD0-F1EF-4E03-9DEB-267477C81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6005513"/>
            <a:ext cx="1203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答え（　　）</a:t>
            </a:r>
          </a:p>
        </p:txBody>
      </p:sp>
      <p:sp>
        <p:nvSpPr>
          <p:cNvPr id="67591" name="正方形/長方形 6">
            <a:extLst>
              <a:ext uri="{FF2B5EF4-FFF2-40B4-BE49-F238E27FC236}">
                <a16:creationId xmlns:a16="http://schemas.microsoft.com/office/drawing/2014/main" id="{72F0E510-ADEC-4290-87C8-7D7A5AE7B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05113"/>
            <a:ext cx="3738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万が一、返済が難しくなってしまったら、早めに家族や公共性の高い相談機関に相談しましょう。</a:t>
            </a:r>
          </a:p>
        </p:txBody>
      </p:sp>
      <p:sp>
        <p:nvSpPr>
          <p:cNvPr id="67593" name="テキスト ボックス 8">
            <a:extLst>
              <a:ext uri="{FF2B5EF4-FFF2-40B4-BE49-F238E27FC236}">
                <a16:creationId xmlns:a16="http://schemas.microsoft.com/office/drawing/2014/main" id="{1DB97533-1698-49B4-BC67-CE8CBDEA1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150" y="2332038"/>
            <a:ext cx="420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4.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多重債務に陥ってしまったら？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CD8AF32-CC08-4E02-8DE0-DEC29F862A33}"/>
              </a:ext>
            </a:extLst>
          </p:cNvPr>
          <p:cNvCxnSpPr/>
          <p:nvPr/>
        </p:nvCxnSpPr>
        <p:spPr>
          <a:xfrm>
            <a:off x="5048250" y="2700338"/>
            <a:ext cx="0" cy="3373437"/>
          </a:xfrm>
          <a:prstGeom prst="line">
            <a:avLst/>
          </a:prstGeom>
          <a:ln w="19050">
            <a:solidFill>
              <a:srgbClr val="D5B3C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6" name="テキスト ボックス 12">
            <a:extLst>
              <a:ext uri="{FF2B5EF4-FFF2-40B4-BE49-F238E27FC236}">
                <a16:creationId xmlns:a16="http://schemas.microsoft.com/office/drawing/2014/main" id="{B5F0BB65-87A3-43A1-A282-DFC3C87F2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713" y="5156200"/>
            <a:ext cx="44783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dirty="0">
                <a:solidFill>
                  <a:srgbClr val="000000"/>
                </a:solidFill>
                <a:latin typeface="+mn-ea"/>
                <a:ea typeface="+mn-ea"/>
              </a:rPr>
              <a:t>A.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ほかから借金して自分で返済できるように努力する</a:t>
            </a:r>
            <a:endParaRPr lang="en-US" altLang="ja-JP" sz="14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1400" dirty="0">
                <a:solidFill>
                  <a:srgbClr val="000000"/>
                </a:solidFill>
                <a:latin typeface="+mn-ea"/>
                <a:ea typeface="+mn-ea"/>
              </a:rPr>
              <a:t>B.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弁護士など第三者からのアドバイスを取り入れる</a:t>
            </a:r>
            <a:endParaRPr lang="en-US" altLang="ja-JP" sz="14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1400" dirty="0">
                <a:solidFill>
                  <a:srgbClr val="000000"/>
                </a:solidFill>
                <a:latin typeface="+mn-ea"/>
                <a:ea typeface="+mn-ea"/>
              </a:rPr>
              <a:t>C.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しばらく待って様子を見る</a:t>
            </a:r>
          </a:p>
        </p:txBody>
      </p:sp>
      <p:sp>
        <p:nvSpPr>
          <p:cNvPr id="67597" name="テキスト ボックス 13">
            <a:extLst>
              <a:ext uri="{FF2B5EF4-FFF2-40B4-BE49-F238E27FC236}">
                <a16:creationId xmlns:a16="http://schemas.microsoft.com/office/drawing/2014/main" id="{7C96FF03-3ADA-4006-A650-A0F633D68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5980113"/>
            <a:ext cx="1203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答え（　　）</a:t>
            </a:r>
          </a:p>
        </p:txBody>
      </p:sp>
      <p:sp>
        <p:nvSpPr>
          <p:cNvPr id="67598" name="テキスト ボックス 14">
            <a:extLst>
              <a:ext uri="{FF2B5EF4-FFF2-40B4-BE49-F238E27FC236}">
                <a16:creationId xmlns:a16="http://schemas.microsoft.com/office/drawing/2014/main" id="{75D0B1CB-68D4-4EE4-B6D7-5469501A3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1790700"/>
            <a:ext cx="53276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本文を読んで、正しい対応を下の</a:t>
            </a:r>
            <a:r>
              <a:rPr lang="en-US" altLang="ja-JP" sz="1200">
                <a:solidFill>
                  <a:srgbClr val="000000"/>
                </a:solidFill>
                <a:latin typeface="+mn-ea"/>
                <a:ea typeface="+mn-ea"/>
              </a:rPr>
              <a:t>A</a:t>
            </a: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～</a:t>
            </a:r>
            <a:r>
              <a:rPr lang="en-US" altLang="ja-JP" sz="1200">
                <a:solidFill>
                  <a:srgbClr val="000000"/>
                </a:solidFill>
                <a:latin typeface="+mn-ea"/>
                <a:ea typeface="+mn-ea"/>
              </a:rPr>
              <a:t>C</a:t>
            </a: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の中から選びましょう。</a:t>
            </a:r>
          </a:p>
        </p:txBody>
      </p:sp>
      <p:sp>
        <p:nvSpPr>
          <p:cNvPr id="67599" name="正方形/長方形 15">
            <a:extLst>
              <a:ext uri="{FF2B5EF4-FFF2-40B4-BE49-F238E27FC236}">
                <a16:creationId xmlns:a16="http://schemas.microsoft.com/office/drawing/2014/main" id="{26F17D51-02D2-427C-A274-12A90959D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2738438"/>
            <a:ext cx="4016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多重債務状態になると、自分の力で解決することは難しいので、第三者のアドバイスを取り入れ、解決策を探すことが大切です。</a:t>
            </a:r>
          </a:p>
        </p:txBody>
      </p:sp>
      <p:pic>
        <p:nvPicPr>
          <p:cNvPr id="14349" name="Picture 16" descr="C:\Users\fujiwara\Desktop\図20.png">
            <a:extLst>
              <a:ext uri="{FF2B5EF4-FFF2-40B4-BE49-F238E27FC236}">
                <a16:creationId xmlns:a16="http://schemas.microsoft.com/office/drawing/2014/main" id="{8E0BE069-D8EE-4516-A40F-7F503653E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3527425"/>
            <a:ext cx="34559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7" descr="C:\Users\fujiwara\Desktop\図21.png">
            <a:extLst>
              <a:ext uri="{FF2B5EF4-FFF2-40B4-BE49-F238E27FC236}">
                <a16:creationId xmlns:a16="http://schemas.microsoft.com/office/drawing/2014/main" id="{F88031C4-7064-459D-84ED-C9C5C464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3384550"/>
            <a:ext cx="2279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3">
            <a:extLst>
              <a:ext uri="{FF2B5EF4-FFF2-40B4-BE49-F238E27FC236}">
                <a16:creationId xmlns:a16="http://schemas.microsoft.com/office/drawing/2014/main" id="{B9F7CC86-5F67-4016-9B4C-4D615A390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165225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53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テキスト ボックス 1">
            <a:extLst>
              <a:ext uri="{FF2B5EF4-FFF2-40B4-BE49-F238E27FC236}">
                <a16:creationId xmlns:a16="http://schemas.microsoft.com/office/drawing/2014/main" id="{1FACD7DF-04ED-4298-A895-DB753180A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775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もしものときの正しい対応を選ぼう－②</a:t>
            </a:r>
          </a:p>
        </p:txBody>
      </p:sp>
      <p:sp>
        <p:nvSpPr>
          <p:cNvPr id="68612" name="テキスト ボックス 3">
            <a:extLst>
              <a:ext uri="{FF2B5EF4-FFF2-40B4-BE49-F238E27FC236}">
                <a16:creationId xmlns:a16="http://schemas.microsoft.com/office/drawing/2014/main" id="{1BF849F3-E081-45A6-BC3F-CE40A0431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2357438"/>
            <a:ext cx="3573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3.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返済が難しくなってきたら？</a:t>
            </a:r>
          </a:p>
        </p:txBody>
      </p:sp>
      <p:sp>
        <p:nvSpPr>
          <p:cNvPr id="68613" name="テキスト ボックス 5">
            <a:extLst>
              <a:ext uri="{FF2B5EF4-FFF2-40B4-BE49-F238E27FC236}">
                <a16:creationId xmlns:a16="http://schemas.microsoft.com/office/drawing/2014/main" id="{D345698C-5A1C-4E95-912C-72CCD52DD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6005513"/>
            <a:ext cx="1203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答え（</a:t>
            </a:r>
            <a:r>
              <a:rPr lang="ja-JP" altLang="en-US" sz="140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en-US" altLang="ja-JP" sz="1400">
                <a:solidFill>
                  <a:srgbClr val="FF0000"/>
                </a:solidFill>
                <a:latin typeface="+mn-ea"/>
                <a:ea typeface="+mn-ea"/>
              </a:rPr>
              <a:t>C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　）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B4C3DAD-3E5F-4E3F-8D7E-D4AFD0661156}"/>
              </a:ext>
            </a:extLst>
          </p:cNvPr>
          <p:cNvCxnSpPr/>
          <p:nvPr/>
        </p:nvCxnSpPr>
        <p:spPr>
          <a:xfrm>
            <a:off x="5048250" y="2700338"/>
            <a:ext cx="0" cy="3373437"/>
          </a:xfrm>
          <a:prstGeom prst="line">
            <a:avLst/>
          </a:prstGeom>
          <a:ln w="19050">
            <a:solidFill>
              <a:srgbClr val="D5B3C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6" name="テキスト ボックス 13">
            <a:extLst>
              <a:ext uri="{FF2B5EF4-FFF2-40B4-BE49-F238E27FC236}">
                <a16:creationId xmlns:a16="http://schemas.microsoft.com/office/drawing/2014/main" id="{044CABE7-FBEE-4794-A0CF-5F870C26C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5980113"/>
            <a:ext cx="1203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答え（　</a:t>
            </a:r>
            <a:r>
              <a:rPr lang="en-US" altLang="ja-JP" sz="1400">
                <a:solidFill>
                  <a:srgbClr val="FF0000"/>
                </a:solidFill>
                <a:latin typeface="+mn-ea"/>
                <a:ea typeface="+mn-ea"/>
              </a:rPr>
              <a:t>B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　）</a:t>
            </a:r>
          </a:p>
        </p:txBody>
      </p:sp>
      <p:sp>
        <p:nvSpPr>
          <p:cNvPr id="68617" name="テキスト ボックス 14">
            <a:extLst>
              <a:ext uri="{FF2B5EF4-FFF2-40B4-BE49-F238E27FC236}">
                <a16:creationId xmlns:a16="http://schemas.microsoft.com/office/drawing/2014/main" id="{D7910298-0EFA-4D87-96D0-7F0A1BF44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1790700"/>
            <a:ext cx="53276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もしものときの正しい対応を覚えておきましょう。</a:t>
            </a:r>
          </a:p>
        </p:txBody>
      </p:sp>
      <p:sp>
        <p:nvSpPr>
          <p:cNvPr id="68618" name="正方形/長方形 15">
            <a:extLst>
              <a:ext uri="{FF2B5EF4-FFF2-40B4-BE49-F238E27FC236}">
                <a16:creationId xmlns:a16="http://schemas.microsoft.com/office/drawing/2014/main" id="{9E8618CA-1510-403E-B6BD-97A77978A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05113"/>
            <a:ext cx="3738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万が一、返済が難しくなってしまったら、早めに家族や公共性の高い相談機関に相談しましょう。</a:t>
            </a:r>
          </a:p>
        </p:txBody>
      </p:sp>
      <p:sp>
        <p:nvSpPr>
          <p:cNvPr id="68619" name="正方形/長方形 16">
            <a:extLst>
              <a:ext uri="{FF2B5EF4-FFF2-40B4-BE49-F238E27FC236}">
                <a16:creationId xmlns:a16="http://schemas.microsoft.com/office/drawing/2014/main" id="{893309DD-9582-4A49-B9E9-09A817833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2738438"/>
            <a:ext cx="4016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多重債務状態になると、自分の力で解決することは難しいので、第三者のアドバイスを取り入れ、解決策を探すことが大切です。</a:t>
            </a:r>
          </a:p>
        </p:txBody>
      </p:sp>
      <p:sp>
        <p:nvSpPr>
          <p:cNvPr id="68620" name="テキスト ボックス 17">
            <a:extLst>
              <a:ext uri="{FF2B5EF4-FFF2-40B4-BE49-F238E27FC236}">
                <a16:creationId xmlns:a16="http://schemas.microsoft.com/office/drawing/2014/main" id="{FFFB12DD-FFC3-4A8B-A29A-0CAA92A80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150" y="2332038"/>
            <a:ext cx="420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600" b="1">
                <a:solidFill>
                  <a:srgbClr val="000000"/>
                </a:solidFill>
                <a:latin typeface="+mn-ea"/>
                <a:ea typeface="+mn-ea"/>
              </a:rPr>
              <a:t>4.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多重債務に陥ってしまったら？</a:t>
            </a:r>
          </a:p>
        </p:txBody>
      </p:sp>
      <p:sp>
        <p:nvSpPr>
          <p:cNvPr id="68622" name="テキスト ボックス 19">
            <a:extLst>
              <a:ext uri="{FF2B5EF4-FFF2-40B4-BE49-F238E27FC236}">
                <a16:creationId xmlns:a16="http://schemas.microsoft.com/office/drawing/2014/main" id="{C63074A0-53CF-48EB-9163-9B1DAA75B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5181600"/>
            <a:ext cx="47132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dirty="0">
                <a:solidFill>
                  <a:srgbClr val="000000"/>
                </a:solidFill>
                <a:latin typeface="+mn-ea"/>
                <a:ea typeface="+mn-ea"/>
              </a:rPr>
              <a:t>A.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警察に相談する</a:t>
            </a:r>
            <a:endParaRPr lang="en-US" altLang="ja-JP" sz="14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1400" dirty="0">
                <a:solidFill>
                  <a:srgbClr val="000000"/>
                </a:solidFill>
                <a:latin typeface="+mn-ea"/>
                <a:ea typeface="+mn-ea"/>
              </a:rPr>
              <a:t>B.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まずは裁判所に相談する</a:t>
            </a:r>
            <a:endParaRPr lang="en-US" altLang="ja-JP" sz="14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1400" dirty="0">
                <a:solidFill>
                  <a:srgbClr val="FF0000"/>
                </a:solidFill>
                <a:latin typeface="+mn-ea"/>
                <a:ea typeface="+mn-ea"/>
              </a:rPr>
              <a:t>C.</a:t>
            </a:r>
            <a:r>
              <a:rPr lang="ja-JP" altLang="en-US" sz="1400" dirty="0">
                <a:solidFill>
                  <a:srgbClr val="FF0000"/>
                </a:solidFill>
                <a:latin typeface="+mn-ea"/>
                <a:ea typeface="+mn-ea"/>
              </a:rPr>
              <a:t>家族や相談機関などに相談する</a:t>
            </a:r>
          </a:p>
        </p:txBody>
      </p:sp>
      <p:sp>
        <p:nvSpPr>
          <p:cNvPr id="16" name="テキスト ボックス 12">
            <a:extLst>
              <a:ext uri="{FF2B5EF4-FFF2-40B4-BE49-F238E27FC236}">
                <a16:creationId xmlns:a16="http://schemas.microsoft.com/office/drawing/2014/main" id="{9DFB5549-564E-44A7-8BED-31D8B5018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713" y="5156200"/>
            <a:ext cx="44783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dirty="0">
                <a:solidFill>
                  <a:srgbClr val="000000"/>
                </a:solidFill>
                <a:latin typeface="+mn-ea"/>
                <a:ea typeface="+mn-ea"/>
              </a:rPr>
              <a:t>A.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ほかから借金して自分で返済できるように努力する</a:t>
            </a:r>
            <a:endParaRPr lang="en-US" altLang="ja-JP" sz="14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1400" dirty="0">
                <a:solidFill>
                  <a:srgbClr val="FF0000"/>
                </a:solidFill>
                <a:latin typeface="+mn-ea"/>
                <a:ea typeface="+mn-ea"/>
              </a:rPr>
              <a:t>B.</a:t>
            </a:r>
            <a:r>
              <a:rPr lang="ja-JP" altLang="en-US" sz="1400" dirty="0">
                <a:solidFill>
                  <a:srgbClr val="FF0000"/>
                </a:solidFill>
                <a:latin typeface="+mn-ea"/>
                <a:ea typeface="+mn-ea"/>
              </a:rPr>
              <a:t>弁護士など第三者からのアドバイスを取り入れる</a:t>
            </a:r>
            <a:endParaRPr lang="en-US" altLang="ja-JP" sz="1400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1400" dirty="0">
                <a:solidFill>
                  <a:srgbClr val="000000"/>
                </a:solidFill>
                <a:latin typeface="+mn-ea"/>
                <a:ea typeface="+mn-ea"/>
              </a:rPr>
              <a:t>C.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しばらく待って様子を見る</a:t>
            </a:r>
          </a:p>
        </p:txBody>
      </p:sp>
      <p:pic>
        <p:nvPicPr>
          <p:cNvPr id="15373" name="Picture 16" descr="C:\Users\fujiwara\Desktop\図20.png">
            <a:extLst>
              <a:ext uri="{FF2B5EF4-FFF2-40B4-BE49-F238E27FC236}">
                <a16:creationId xmlns:a16="http://schemas.microsoft.com/office/drawing/2014/main" id="{0BF9C1C9-86C6-4F91-ADC5-702185EDF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3527425"/>
            <a:ext cx="34559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7" descr="C:\Users\fujiwara\Desktop\図21.png">
            <a:extLst>
              <a:ext uri="{FF2B5EF4-FFF2-40B4-BE49-F238E27FC236}">
                <a16:creationId xmlns:a16="http://schemas.microsoft.com/office/drawing/2014/main" id="{949B60FE-1FCE-4D45-9CE2-940BB7081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3384550"/>
            <a:ext cx="2279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364A4CCB-FF80-406C-9894-6F0EFD2A2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165225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53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770</Words>
  <Application>Microsoft Office PowerPoint</Application>
  <PresentationFormat>A4 210 x 297 mm</PresentationFormat>
  <Paragraphs>62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Calibri</vt:lpstr>
      <vt:lpstr>ＭＳ Ｐゴシック</vt:lpstr>
      <vt:lpstr>Arial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tarou tarou</cp:lastModifiedBy>
  <cp:revision>107</cp:revision>
  <cp:lastPrinted>2016-03-15T06:28:11Z</cp:lastPrinted>
  <dcterms:created xsi:type="dcterms:W3CDTF">2016-03-05T08:43:26Z</dcterms:created>
  <dcterms:modified xsi:type="dcterms:W3CDTF">2021-11-24T16:48:31Z</dcterms:modified>
</cp:coreProperties>
</file>